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7"/>
  </p:notesMasterIdLst>
  <p:sldIdLst>
    <p:sldId id="256" r:id="rId2"/>
    <p:sldId id="1126" r:id="rId3"/>
    <p:sldId id="1140" r:id="rId4"/>
    <p:sldId id="1141" r:id="rId5"/>
    <p:sldId id="1142" r:id="rId6"/>
    <p:sldId id="1080" r:id="rId7"/>
    <p:sldId id="265" r:id="rId8"/>
    <p:sldId id="931" r:id="rId9"/>
    <p:sldId id="855" r:id="rId10"/>
    <p:sldId id="704" r:id="rId11"/>
    <p:sldId id="1138" r:id="rId12"/>
    <p:sldId id="705" r:id="rId13"/>
    <p:sldId id="706" r:id="rId14"/>
    <p:sldId id="707" r:id="rId15"/>
    <p:sldId id="709" r:id="rId16"/>
    <p:sldId id="808" r:id="rId17"/>
    <p:sldId id="713" r:id="rId18"/>
    <p:sldId id="1127" r:id="rId19"/>
    <p:sldId id="1128" r:id="rId20"/>
    <p:sldId id="833" r:id="rId21"/>
    <p:sldId id="1129" r:id="rId22"/>
    <p:sldId id="1114" r:id="rId23"/>
    <p:sldId id="1137" r:id="rId24"/>
    <p:sldId id="1131" r:id="rId25"/>
    <p:sldId id="1071" r:id="rId26"/>
    <p:sldId id="1115" r:id="rId27"/>
    <p:sldId id="1116" r:id="rId28"/>
    <p:sldId id="1121" r:id="rId29"/>
    <p:sldId id="1135" r:id="rId30"/>
    <p:sldId id="1133" r:id="rId31"/>
    <p:sldId id="954" r:id="rId32"/>
    <p:sldId id="1130" r:id="rId33"/>
    <p:sldId id="1136" r:id="rId34"/>
    <p:sldId id="1139" r:id="rId35"/>
    <p:sldId id="267" r:id="rId3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7C80"/>
    <a:srgbClr val="008F8F"/>
    <a:srgbClr val="1B3975"/>
    <a:srgbClr val="00D8D1"/>
    <a:srgbClr val="0C8F89"/>
    <a:srgbClr val="2C9FA0"/>
    <a:srgbClr val="076B0B"/>
    <a:srgbClr val="0B3B09"/>
    <a:srgbClr val="000000"/>
    <a:srgbClr val="00C2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13" autoAdjust="0"/>
    <p:restoredTop sz="96327"/>
  </p:normalViewPr>
  <p:slideViewPr>
    <p:cSldViewPr snapToGrid="0" snapToObjects="1" showGuides="1">
      <p:cViewPr varScale="1">
        <p:scale>
          <a:sx n="79" d="100"/>
          <a:sy n="79" d="100"/>
        </p:scale>
        <p:origin x="86" y="144"/>
      </p:cViewPr>
      <p:guideLst>
        <p:guide orient="horz" pos="33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4" d="100"/>
        <a:sy n="64" d="100"/>
      </p:scale>
      <p:origin x="0" y="-275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es\Documents\Bits%20on%20the%20wire%20graph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es\Documents\Training%20Courses\Ethernet%20Packet%20Gap%20Chart%202x2.5%20Gbit%20in%2010%20Gbi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Wes\Documents\Training%20Courses\Ethernet%20Packet%20Gap%20Chart%202x2.5%20Gbit%20in%2010%20Gbi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invertIfNegative val="0"/>
          <c:val>
            <c:numRef>
              <c:f>Sheet1!$A$1:$A$50</c:f>
              <c:numCache>
                <c:formatCode>General</c:formatCode>
                <c:ptCount val="5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10000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0</c:v>
                </c:pt>
                <c:pt idx="21">
                  <c:v>0</c:v>
                </c:pt>
                <c:pt idx="22">
                  <c:v>0</c:v>
                </c:pt>
                <c:pt idx="23">
                  <c:v>10000</c:v>
                </c:pt>
                <c:pt idx="24">
                  <c:v>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10000</c:v>
                </c:pt>
                <c:pt idx="44">
                  <c:v>0</c:v>
                </c:pt>
                <c:pt idx="45">
                  <c:v>0</c:v>
                </c:pt>
                <c:pt idx="46">
                  <c:v>0</c:v>
                </c:pt>
                <c:pt idx="47">
                  <c:v>0</c:v>
                </c:pt>
                <c:pt idx="48">
                  <c:v>0</c:v>
                </c:pt>
                <c:pt idx="4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E7A-4596-B867-BF855F1FE6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axId val="57813632"/>
        <c:axId val="98736000"/>
      </c:barChart>
      <c:catAx>
        <c:axId val="57813632"/>
        <c:scaling>
          <c:orientation val="minMax"/>
        </c:scaling>
        <c:delete val="0"/>
        <c:axPos val="b"/>
        <c:majorTickMark val="none"/>
        <c:minorTickMark val="none"/>
        <c:tickLblPos val="none"/>
        <c:spPr>
          <a:ln w="31750">
            <a:solidFill>
              <a:schemeClr val="accent1"/>
            </a:solidFill>
          </a:ln>
        </c:spPr>
        <c:crossAx val="98736000"/>
        <c:crosses val="autoZero"/>
        <c:auto val="1"/>
        <c:lblAlgn val="ctr"/>
        <c:lblOffset val="100"/>
        <c:noMultiLvlLbl val="0"/>
      </c:catAx>
      <c:valAx>
        <c:axId val="98736000"/>
        <c:scaling>
          <c:orientation val="minMax"/>
          <c:max val="10000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57813632"/>
        <c:crosses val="autoZero"/>
        <c:crossBetween val="between"/>
        <c:majorUnit val="2000"/>
      </c:valAx>
    </c:plotArea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Video 1</a:t>
            </a:r>
          </a:p>
        </c:rich>
      </c:tx>
      <c:layout>
        <c:manualLayout>
          <c:xMode val="edge"/>
          <c:yMode val="edge"/>
          <c:x val="0.46099904178644335"/>
          <c:y val="5.5555555555555552E-2"/>
        </c:manualLayout>
      </c:layout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Video 1</c:v>
                </c:pt>
              </c:strCache>
            </c:strRef>
          </c:tx>
          <c:invertIfNegative val="0"/>
          <c:cat>
            <c:numRef>
              <c:f>Sheet2!$A$2:$A$43</c:f>
              <c:numCache>
                <c:formatCode>General</c:formatCode>
                <c:ptCount val="42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</c:numCache>
            </c:numRef>
          </c:cat>
          <c:val>
            <c:numRef>
              <c:f>Sheet2!$B$2:$B$43</c:f>
              <c:numCache>
                <c:formatCode>General</c:formatCode>
                <c:ptCount val="42"/>
                <c:pt idx="0">
                  <c:v>10000</c:v>
                </c:pt>
                <c:pt idx="1">
                  <c:v>10000</c:v>
                </c:pt>
                <c:pt idx="2">
                  <c:v>10000</c:v>
                </c:pt>
                <c:pt idx="3">
                  <c:v>10000</c:v>
                </c:pt>
                <c:pt idx="4">
                  <c:v>10000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10000</c:v>
                </c:pt>
                <c:pt idx="21">
                  <c:v>10000</c:v>
                </c:pt>
                <c:pt idx="22">
                  <c:v>10000</c:v>
                </c:pt>
                <c:pt idx="23">
                  <c:v>10000</c:v>
                </c:pt>
                <c:pt idx="24">
                  <c:v>10000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10000</c:v>
                </c:pt>
                <c:pt idx="41">
                  <c:v>10000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B9B-41DD-92D0-1D1A1E96DBD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"/>
        <c:overlap val="100"/>
        <c:axId val="98547200"/>
        <c:axId val="98548736"/>
      </c:barChart>
      <c:catAx>
        <c:axId val="985472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8548736"/>
        <c:crosses val="autoZero"/>
        <c:auto val="1"/>
        <c:lblAlgn val="ctr"/>
        <c:lblOffset val="100"/>
        <c:noMultiLvlLbl val="0"/>
      </c:catAx>
      <c:valAx>
        <c:axId val="98548736"/>
        <c:scaling>
          <c:orientation val="minMax"/>
          <c:max val="100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98547200"/>
        <c:crosses val="autoZero"/>
        <c:crossBetween val="between"/>
        <c:majorUnit val="2000"/>
      </c:valAx>
    </c:plotArea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/>
              <a:t>Video 2</a:t>
            </a:r>
          </a:p>
        </c:rich>
      </c:tx>
      <c:overlay val="0"/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Sheet2!$B$1</c:f>
              <c:strCache>
                <c:ptCount val="1"/>
                <c:pt idx="0">
                  <c:v>Video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numRef>
              <c:f>Sheet2!$A$2:$A$43</c:f>
              <c:numCache>
                <c:formatCode>General</c:formatCode>
                <c:ptCount val="42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  <c:pt idx="6">
                  <c:v>6</c:v>
                </c:pt>
                <c:pt idx="7">
                  <c:v>7</c:v>
                </c:pt>
                <c:pt idx="8">
                  <c:v>8</c:v>
                </c:pt>
                <c:pt idx="9">
                  <c:v>9</c:v>
                </c:pt>
                <c:pt idx="10">
                  <c:v>10</c:v>
                </c:pt>
                <c:pt idx="11">
                  <c:v>11</c:v>
                </c:pt>
                <c:pt idx="12">
                  <c:v>12</c:v>
                </c:pt>
                <c:pt idx="13">
                  <c:v>13</c:v>
                </c:pt>
                <c:pt idx="14">
                  <c:v>14</c:v>
                </c:pt>
                <c:pt idx="15">
                  <c:v>15</c:v>
                </c:pt>
                <c:pt idx="16">
                  <c:v>16</c:v>
                </c:pt>
                <c:pt idx="17">
                  <c:v>17</c:v>
                </c:pt>
                <c:pt idx="18">
                  <c:v>18</c:v>
                </c:pt>
                <c:pt idx="19">
                  <c:v>19</c:v>
                </c:pt>
                <c:pt idx="20">
                  <c:v>20</c:v>
                </c:pt>
                <c:pt idx="21">
                  <c:v>21</c:v>
                </c:pt>
                <c:pt idx="22">
                  <c:v>22</c:v>
                </c:pt>
                <c:pt idx="23">
                  <c:v>23</c:v>
                </c:pt>
                <c:pt idx="24">
                  <c:v>24</c:v>
                </c:pt>
                <c:pt idx="25">
                  <c:v>25</c:v>
                </c:pt>
                <c:pt idx="26">
                  <c:v>26</c:v>
                </c:pt>
                <c:pt idx="27">
                  <c:v>27</c:v>
                </c:pt>
                <c:pt idx="28">
                  <c:v>28</c:v>
                </c:pt>
                <c:pt idx="29">
                  <c:v>29</c:v>
                </c:pt>
                <c:pt idx="30">
                  <c:v>30</c:v>
                </c:pt>
                <c:pt idx="31">
                  <c:v>31</c:v>
                </c:pt>
                <c:pt idx="32">
                  <c:v>32</c:v>
                </c:pt>
                <c:pt idx="33">
                  <c:v>33</c:v>
                </c:pt>
                <c:pt idx="34">
                  <c:v>34</c:v>
                </c:pt>
                <c:pt idx="35">
                  <c:v>35</c:v>
                </c:pt>
                <c:pt idx="36">
                  <c:v>36</c:v>
                </c:pt>
                <c:pt idx="37">
                  <c:v>37</c:v>
                </c:pt>
                <c:pt idx="38">
                  <c:v>38</c:v>
                </c:pt>
                <c:pt idx="39">
                  <c:v>39</c:v>
                </c:pt>
                <c:pt idx="40">
                  <c:v>40</c:v>
                </c:pt>
                <c:pt idx="41">
                  <c:v>41</c:v>
                </c:pt>
              </c:numCache>
            </c:numRef>
          </c:cat>
          <c:val>
            <c:numRef>
              <c:f>Sheet2!$B$2:$B$43</c:f>
              <c:numCache>
                <c:formatCode>General</c:formatCode>
                <c:ptCount val="42"/>
                <c:pt idx="0">
                  <c:v>10000</c:v>
                </c:pt>
                <c:pt idx="1">
                  <c:v>10000</c:v>
                </c:pt>
                <c:pt idx="2">
                  <c:v>10000</c:v>
                </c:pt>
                <c:pt idx="3">
                  <c:v>10000</c:v>
                </c:pt>
                <c:pt idx="4">
                  <c:v>10000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  <c:pt idx="12">
                  <c:v>0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  <c:pt idx="20">
                  <c:v>10000</c:v>
                </c:pt>
                <c:pt idx="21">
                  <c:v>10000</c:v>
                </c:pt>
                <c:pt idx="22">
                  <c:v>10000</c:v>
                </c:pt>
                <c:pt idx="23">
                  <c:v>10000</c:v>
                </c:pt>
                <c:pt idx="24">
                  <c:v>10000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0</c:v>
                </c:pt>
                <c:pt idx="29">
                  <c:v>0</c:v>
                </c:pt>
                <c:pt idx="30">
                  <c:v>0</c:v>
                </c:pt>
                <c:pt idx="31">
                  <c:v>0</c:v>
                </c:pt>
                <c:pt idx="32">
                  <c:v>0</c:v>
                </c:pt>
                <c:pt idx="33">
                  <c:v>0</c:v>
                </c:pt>
                <c:pt idx="34">
                  <c:v>0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10000</c:v>
                </c:pt>
                <c:pt idx="41">
                  <c:v>10000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FB-4F1A-B2F9-AEEB6944020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3"/>
        <c:overlap val="100"/>
        <c:axId val="58732544"/>
        <c:axId val="58734080"/>
      </c:barChart>
      <c:catAx>
        <c:axId val="587325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8734080"/>
        <c:crosses val="autoZero"/>
        <c:auto val="1"/>
        <c:lblAlgn val="ctr"/>
        <c:lblOffset val="100"/>
        <c:noMultiLvlLbl val="0"/>
      </c:catAx>
      <c:valAx>
        <c:axId val="58734080"/>
        <c:scaling>
          <c:orientation val="minMax"/>
          <c:max val="1000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/>
            </a:pPr>
            <a:endParaRPr lang="en-US"/>
          </a:p>
        </c:txPr>
        <c:crossAx val="58732544"/>
        <c:crosses val="autoZero"/>
        <c:crossBetween val="between"/>
        <c:majorUnit val="2000"/>
      </c:valAx>
    </c:plotArea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C07E35-C30C-48AA-B173-247842E9ACF7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20A09-25B5-4C99-9E96-0F35FE98A5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783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15755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79562DEB-B81F-B32A-849A-CC7F12388C57}"/>
              </a:ext>
            </a:extLst>
          </p:cNvPr>
          <p:cNvSpPr/>
          <p:nvPr userDrawn="1"/>
        </p:nvSpPr>
        <p:spPr>
          <a:xfrm>
            <a:off x="-2" y="1"/>
            <a:ext cx="12193200" cy="6119231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6C5F0E5-C64A-3666-C8D7-DC9415AD790D}"/>
              </a:ext>
            </a:extLst>
          </p:cNvPr>
          <p:cNvSpPr/>
          <p:nvPr userDrawn="1"/>
        </p:nvSpPr>
        <p:spPr>
          <a:xfrm>
            <a:off x="441983" y="0"/>
            <a:ext cx="11713464" cy="6102354"/>
          </a:xfrm>
          <a:prstGeom prst="rect">
            <a:avLst/>
          </a:prstGeom>
          <a:gradFill flip="none" rotWithShape="1">
            <a:gsLst>
              <a:gs pos="0">
                <a:srgbClr val="00C2B9">
                  <a:shade val="30000"/>
                  <a:satMod val="115000"/>
                  <a:alpha val="82672"/>
                </a:srgbClr>
              </a:gs>
              <a:gs pos="50000">
                <a:srgbClr val="00C2B9">
                  <a:shade val="67500"/>
                  <a:satMod val="115000"/>
                  <a:alpha val="30000"/>
                </a:srgbClr>
              </a:gs>
              <a:gs pos="100000">
                <a:srgbClr val="00C2B9">
                  <a:shade val="100000"/>
                  <a:satMod val="115000"/>
                </a:srgb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Bottom Rectangle">
            <a:extLst>
              <a:ext uri="{FF2B5EF4-FFF2-40B4-BE49-F238E27FC236}">
                <a16:creationId xmlns:a16="http://schemas.microsoft.com/office/drawing/2014/main" id="{A9C2C117-1A92-12A4-9312-1322CFA579DB}"/>
              </a:ext>
            </a:extLst>
          </p:cNvPr>
          <p:cNvSpPr/>
          <p:nvPr userDrawn="1"/>
        </p:nvSpPr>
        <p:spPr>
          <a:xfrm>
            <a:off x="-9279" y="6122427"/>
            <a:ext cx="12201272" cy="761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D7B76E8-B9DF-09D0-2F44-B54CE8457B42}"/>
              </a:ext>
            </a:extLst>
          </p:cNvPr>
          <p:cNvGrpSpPr/>
          <p:nvPr userDrawn="1"/>
        </p:nvGrpSpPr>
        <p:grpSpPr>
          <a:xfrm>
            <a:off x="2620237" y="6222429"/>
            <a:ext cx="6888692" cy="529316"/>
            <a:chOff x="2538957" y="6205171"/>
            <a:chExt cx="6888692" cy="529316"/>
          </a:xfrm>
        </p:grpSpPr>
        <p:pic>
          <p:nvPicPr>
            <p:cNvPr id="8" name="Picture 7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5AEF10D1-6D77-0F24-8203-9350848B23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538957" y="6334463"/>
              <a:ext cx="763035" cy="337602"/>
            </a:xfrm>
            <a:prstGeom prst="rect">
              <a:avLst/>
            </a:prstGeom>
          </p:spPr>
        </p:pic>
        <p:pic>
          <p:nvPicPr>
            <p:cNvPr id="9" name="Picture 8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563C5B4D-D984-BF36-C51B-00DEFDADBA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973436" y="6362391"/>
              <a:ext cx="926473" cy="260959"/>
            </a:xfrm>
            <a:prstGeom prst="rect">
              <a:avLst/>
            </a:prstGeom>
          </p:spPr>
        </p:pic>
        <p:pic>
          <p:nvPicPr>
            <p:cNvPr id="10" name="Picture 9" descr="A picture containing text, sign, outdoor&#10;&#10;Description automatically generated">
              <a:extLst>
                <a:ext uri="{FF2B5EF4-FFF2-40B4-BE49-F238E27FC236}">
                  <a16:creationId xmlns:a16="http://schemas.microsoft.com/office/drawing/2014/main" id="{B3F23480-37DE-E43B-244F-A085AE5D93D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665536" y="6373633"/>
              <a:ext cx="916363" cy="259263"/>
            </a:xfrm>
            <a:prstGeom prst="rect">
              <a:avLst/>
            </a:prstGeom>
          </p:spPr>
        </p:pic>
        <p:pic>
          <p:nvPicPr>
            <p:cNvPr id="11" name="Picture 10" descr="Logo&#10;&#10;Description automatically generated">
              <a:extLst>
                <a:ext uri="{FF2B5EF4-FFF2-40B4-BE49-F238E27FC236}">
                  <a16:creationId xmlns:a16="http://schemas.microsoft.com/office/drawing/2014/main" id="{1DEDB58F-3BDE-87CC-AC31-3024CDC96F5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98715" y="6227652"/>
              <a:ext cx="724050" cy="506835"/>
            </a:xfrm>
            <a:prstGeom prst="rect">
              <a:avLst/>
            </a:prstGeom>
          </p:spPr>
        </p:pic>
        <p:pic>
          <p:nvPicPr>
            <p:cNvPr id="12" name="Picture 11" descr="Logo, company name&#10;&#10;Description automatically generated">
              <a:extLst>
                <a:ext uri="{FF2B5EF4-FFF2-40B4-BE49-F238E27FC236}">
                  <a16:creationId xmlns:a16="http://schemas.microsoft.com/office/drawing/2014/main" id="{685ABA7E-3CC5-1473-A498-1CD0B2E6E26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28124" b="33161"/>
            <a:stretch/>
          </p:blipFill>
          <p:spPr>
            <a:xfrm>
              <a:off x="6995398" y="6205171"/>
              <a:ext cx="1595024" cy="493321"/>
            </a:xfrm>
            <a:prstGeom prst="rect">
              <a:avLst/>
            </a:prstGeom>
          </p:spPr>
        </p:pic>
        <p:pic>
          <p:nvPicPr>
            <p:cNvPr id="13" name="Picture 12" descr="Logo, company name&#10;&#10;Description automatically generated">
              <a:extLst>
                <a:ext uri="{FF2B5EF4-FFF2-40B4-BE49-F238E27FC236}">
                  <a16:creationId xmlns:a16="http://schemas.microsoft.com/office/drawing/2014/main" id="{9B1968E8-917F-92DC-6F77-5A4EF847C6C0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759011" y="6296797"/>
              <a:ext cx="668638" cy="358390"/>
            </a:xfrm>
            <a:prstGeom prst="rect">
              <a:avLst/>
            </a:prstGeom>
          </p:spPr>
        </p:pic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8CA84E68-953C-A442-BCEB-CA375A374C0F}"/>
              </a:ext>
            </a:extLst>
          </p:cNvPr>
          <p:cNvSpPr/>
          <p:nvPr userDrawn="1"/>
        </p:nvSpPr>
        <p:spPr>
          <a:xfrm>
            <a:off x="9281786" y="0"/>
            <a:ext cx="2919484" cy="6102354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rgbClr val="2C9FA0"/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 hidden="1">
            <a:extLst>
              <a:ext uri="{FF2B5EF4-FFF2-40B4-BE49-F238E27FC236}">
                <a16:creationId xmlns:a16="http://schemas.microsoft.com/office/drawing/2014/main" id="{D0FA16CB-13DE-79D8-9634-AB09EC8BF8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 userDrawn="1"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78536" y="0"/>
            <a:ext cx="11718098" cy="6858000"/>
          </a:xfrm>
          <a:prstGeom prst="rect">
            <a:avLst/>
          </a:prstGeom>
          <a:gradFill>
            <a:gsLst>
              <a:gs pos="19000">
                <a:srgbClr val="000000">
                  <a:alpha val="62000"/>
                </a:srgbClr>
              </a:gs>
              <a:gs pos="100000">
                <a:schemeClr val="accent1">
                  <a:lumMod val="75000"/>
                  <a:alpha val="44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93466FC-D789-6175-567B-4FB250469CB6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428294" y="3047421"/>
            <a:ext cx="3747396" cy="1186958"/>
          </a:xfrm>
          <a:prstGeom prst="rect">
            <a:avLst/>
          </a:prstGeom>
        </p:spPr>
      </p:pic>
      <p:cxnSp>
        <p:nvCxnSpPr>
          <p:cNvPr id="14" name="Line">
            <a:extLst>
              <a:ext uri="{FF2B5EF4-FFF2-40B4-BE49-F238E27FC236}">
                <a16:creationId xmlns:a16="http://schemas.microsoft.com/office/drawing/2014/main" id="{2F9C37D9-BBE4-EF1C-6879-84D4706762DB}"/>
              </a:ext>
            </a:extLst>
          </p:cNvPr>
          <p:cNvCxnSpPr/>
          <p:nvPr userDrawn="1"/>
        </p:nvCxnSpPr>
        <p:spPr>
          <a:xfrm>
            <a:off x="6076797" y="2536280"/>
            <a:ext cx="0" cy="2789961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14">
            <a:extLst>
              <a:ext uri="{FF2B5EF4-FFF2-40B4-BE49-F238E27FC236}">
                <a16:creationId xmlns:a16="http://schemas.microsoft.com/office/drawing/2014/main" id="{F0A69FCE-86E1-E7F8-8526-B5D173D21438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7093051" y="2661790"/>
            <a:ext cx="4000558" cy="2538939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</p:pic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10B6B7C5-B9C1-1A0E-9E6E-6D9A277FEC93}"/>
              </a:ext>
            </a:extLst>
          </p:cNvPr>
          <p:cNvCxnSpPr/>
          <p:nvPr userDrawn="1"/>
        </p:nvCxnSpPr>
        <p:spPr>
          <a:xfrm>
            <a:off x="-9279" y="6102354"/>
            <a:ext cx="12210549" cy="0"/>
          </a:xfrm>
          <a:prstGeom prst="line">
            <a:avLst/>
          </a:prstGeom>
          <a:ln w="254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9479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DECC15-9F07-0375-FC78-A460C9B939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CDB283-31B9-A03A-F776-C8F70653989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818FAD-E904-CD06-E91E-380017F2744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C4FA82D-A3DD-A02D-2EC0-FB60D2D04A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5E1A883-3C2B-56FD-786B-14EA834D9F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586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462DD7-3F2F-A8F5-8280-48FC554EFB7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54E6B8-2007-F588-2D49-4D096F0206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1BA1F1-3C5B-F5C8-8568-782A6E1754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3ED891-9297-B947-E069-2D3583679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E39025-5FD0-53C8-6CF1-AD4B90EE4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4079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" y="0"/>
            <a:ext cx="12192000" cy="4038600"/>
          </a:xfrm>
          <a:prstGeom prst="rect">
            <a:avLst/>
          </a:prstGeom>
          <a:gradFill>
            <a:gsLst>
              <a:gs pos="0">
                <a:srgbClr val="000000"/>
              </a:gs>
              <a:gs pos="62000">
                <a:srgbClr val="031138"/>
              </a:gs>
              <a:gs pos="100000">
                <a:srgbClr val="113B91"/>
              </a:gs>
            </a:gsLst>
            <a:lin ang="63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398" y="3276600"/>
            <a:ext cx="10363200" cy="762000"/>
          </a:xfrm>
        </p:spPr>
        <p:txBody>
          <a:bodyPr>
            <a:normAutofit/>
          </a:bodyPr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798" y="4038600"/>
            <a:ext cx="8534401" cy="18288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7" name="Text Box 9"/>
          <p:cNvSpPr txBox="1">
            <a:spLocks noChangeArrowheads="1"/>
          </p:cNvSpPr>
          <p:nvPr userDrawn="1"/>
        </p:nvSpPr>
        <p:spPr bwMode="auto">
          <a:xfrm>
            <a:off x="7967422" y="6334788"/>
            <a:ext cx="4049213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en-US" sz="2400" dirty="0">
                <a:solidFill>
                  <a:srgbClr val="91B6FF"/>
                </a:solidFill>
                <a:effectLst/>
                <a:latin typeface="Arial Rounded MT Bold" panose="020F0704030504030204" pitchFamily="34" charset="0"/>
              </a:rPr>
              <a:t>©2021 All rights reserved</a:t>
            </a: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2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4" t="2962" r="2483" b="2884"/>
          <a:stretch/>
        </p:blipFill>
        <p:spPr>
          <a:xfrm>
            <a:off x="10974074" y="170993"/>
            <a:ext cx="1074515" cy="1074235"/>
          </a:xfrm>
          <a:prstGeom prst="rect">
            <a:avLst/>
          </a:prstGeom>
        </p:spPr>
      </p:pic>
      <p:sp>
        <p:nvSpPr>
          <p:cNvPr id="11" name="Text Box 9"/>
          <p:cNvSpPr txBox="1">
            <a:spLocks noChangeArrowheads="1"/>
          </p:cNvSpPr>
          <p:nvPr userDrawn="1"/>
        </p:nvSpPr>
        <p:spPr bwMode="auto">
          <a:xfrm>
            <a:off x="150852" y="6334788"/>
            <a:ext cx="2891994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91B6FF"/>
                </a:solidFill>
                <a:effectLst/>
                <a:latin typeface="Arial Rounded MT Bold" panose="020F0704030504030204" pitchFamily="34" charset="0"/>
              </a:rPr>
              <a:t>Learn</a:t>
            </a:r>
            <a:r>
              <a:rPr lang="en-US" sz="2400" dirty="0">
                <a:solidFill>
                  <a:srgbClr val="DF6767"/>
                </a:solidFill>
                <a:effectLst/>
                <a:latin typeface="Arial Rounded MT Bold" panose="020F0704030504030204" pitchFamily="34" charset="0"/>
              </a:rPr>
              <a:t>IP</a:t>
            </a:r>
            <a:r>
              <a:rPr lang="en-US" sz="2400" dirty="0">
                <a:solidFill>
                  <a:srgbClr val="91B6FF"/>
                </a:solidFill>
                <a:effectLst/>
                <a:latin typeface="Arial Rounded MT Bold" panose="020F0704030504030204" pitchFamily="34" charset="0"/>
              </a:rPr>
              <a:t>video.com</a:t>
            </a:r>
          </a:p>
        </p:txBody>
      </p:sp>
    </p:spTree>
    <p:extLst>
      <p:ext uri="{BB962C8B-B14F-4D97-AF65-F5344CB8AC3E}">
        <p14:creationId xmlns:p14="http://schemas.microsoft.com/office/powerpoint/2010/main" val="1491938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742" y="6292822"/>
            <a:ext cx="544626" cy="544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4" y="274638"/>
            <a:ext cx="10972801" cy="792162"/>
          </a:xfrm>
        </p:spPr>
        <p:txBody>
          <a:bodyPr/>
          <a:lstStyle>
            <a:lvl1pPr>
              <a:defRPr>
                <a:solidFill>
                  <a:srgbClr val="08407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Box 9"/>
          <p:cNvSpPr txBox="1">
            <a:spLocks noChangeArrowheads="1"/>
          </p:cNvSpPr>
          <p:nvPr userDrawn="1"/>
        </p:nvSpPr>
        <p:spPr bwMode="auto">
          <a:xfrm>
            <a:off x="4" y="9"/>
            <a:ext cx="1769600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91B6FF"/>
                </a:solidFill>
                <a:effectLst/>
                <a:latin typeface="Arial Rounded MT Bold" panose="020F0704030504030204" pitchFamily="34" charset="0"/>
              </a:rPr>
              <a:t>Learn</a:t>
            </a:r>
            <a:r>
              <a:rPr lang="en-US" sz="1400" dirty="0">
                <a:solidFill>
                  <a:srgbClr val="DF6767"/>
                </a:solidFill>
                <a:effectLst/>
                <a:latin typeface="Arial Rounded MT Bold" panose="020F0704030504030204" pitchFamily="34" charset="0"/>
              </a:rPr>
              <a:t>IP</a:t>
            </a:r>
            <a:r>
              <a:rPr lang="en-US" sz="1400" dirty="0">
                <a:solidFill>
                  <a:srgbClr val="91B6FF"/>
                </a:solidFill>
                <a:effectLst/>
                <a:latin typeface="Arial Rounded MT Bold" panose="020F0704030504030204" pitchFamily="34" charset="0"/>
              </a:rPr>
              <a:t>video.com</a:t>
            </a:r>
          </a:p>
        </p:txBody>
      </p:sp>
    </p:spTree>
    <p:extLst>
      <p:ext uri="{BB962C8B-B14F-4D97-AF65-F5344CB8AC3E}">
        <p14:creationId xmlns:p14="http://schemas.microsoft.com/office/powerpoint/2010/main" val="42443649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742" y="6292822"/>
            <a:ext cx="544626" cy="544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4" y="274638"/>
            <a:ext cx="10972801" cy="792162"/>
          </a:xfrm>
        </p:spPr>
        <p:txBody>
          <a:bodyPr/>
          <a:lstStyle>
            <a:lvl1pPr>
              <a:defRPr>
                <a:solidFill>
                  <a:srgbClr val="08407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Box 9"/>
          <p:cNvSpPr txBox="1">
            <a:spLocks noChangeArrowheads="1"/>
          </p:cNvSpPr>
          <p:nvPr userDrawn="1"/>
        </p:nvSpPr>
        <p:spPr bwMode="auto">
          <a:xfrm>
            <a:off x="4" y="9"/>
            <a:ext cx="1769600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91B6FF"/>
                </a:solidFill>
                <a:effectLst/>
                <a:latin typeface="Arial Rounded MT Bold" panose="020F0704030504030204" pitchFamily="34" charset="0"/>
              </a:rPr>
              <a:t>Learn</a:t>
            </a:r>
            <a:r>
              <a:rPr lang="en-US" sz="1400" dirty="0">
                <a:solidFill>
                  <a:srgbClr val="DF6767"/>
                </a:solidFill>
                <a:effectLst/>
                <a:latin typeface="Arial Rounded MT Bold" panose="020F0704030504030204" pitchFamily="34" charset="0"/>
              </a:rPr>
              <a:t>IP</a:t>
            </a:r>
            <a:r>
              <a:rPr lang="en-US" sz="1400" dirty="0">
                <a:solidFill>
                  <a:srgbClr val="91B6FF"/>
                </a:solidFill>
                <a:effectLst/>
                <a:latin typeface="Arial Rounded MT Bold" panose="020F0704030504030204" pitchFamily="34" charset="0"/>
              </a:rPr>
              <a:t>video.com</a:t>
            </a:r>
          </a:p>
        </p:txBody>
      </p:sp>
    </p:spTree>
    <p:extLst>
      <p:ext uri="{BB962C8B-B14F-4D97-AF65-F5344CB8AC3E}">
        <p14:creationId xmlns:p14="http://schemas.microsoft.com/office/powerpoint/2010/main" val="1011160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72742" y="6292822"/>
            <a:ext cx="544626" cy="5444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609604" y="274638"/>
            <a:ext cx="10972801" cy="792162"/>
          </a:xfrm>
        </p:spPr>
        <p:txBody>
          <a:bodyPr/>
          <a:lstStyle>
            <a:lvl1pPr>
              <a:defRPr>
                <a:solidFill>
                  <a:srgbClr val="08407E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Text Box 9"/>
          <p:cNvSpPr txBox="1">
            <a:spLocks noChangeArrowheads="1"/>
          </p:cNvSpPr>
          <p:nvPr userDrawn="1"/>
        </p:nvSpPr>
        <p:spPr bwMode="auto">
          <a:xfrm>
            <a:off x="4" y="9"/>
            <a:ext cx="1769600" cy="307777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91B6FF"/>
                </a:solidFill>
                <a:effectLst/>
                <a:latin typeface="Arial Rounded MT Bold" panose="020F0704030504030204" pitchFamily="34" charset="0"/>
              </a:rPr>
              <a:t>Learn</a:t>
            </a:r>
            <a:r>
              <a:rPr lang="en-US" sz="1400" dirty="0">
                <a:solidFill>
                  <a:srgbClr val="DF6767"/>
                </a:solidFill>
                <a:effectLst/>
                <a:latin typeface="Arial Rounded MT Bold" panose="020F0704030504030204" pitchFamily="34" charset="0"/>
              </a:rPr>
              <a:t>IP</a:t>
            </a:r>
            <a:r>
              <a:rPr lang="en-US" sz="1400" dirty="0">
                <a:solidFill>
                  <a:srgbClr val="91B6FF"/>
                </a:solidFill>
                <a:effectLst/>
                <a:latin typeface="Arial Rounded MT Bold" panose="020F0704030504030204" pitchFamily="34" charset="0"/>
              </a:rPr>
              <a:t>video.com</a:t>
            </a:r>
          </a:p>
        </p:txBody>
      </p:sp>
    </p:spTree>
    <p:extLst>
      <p:ext uri="{BB962C8B-B14F-4D97-AF65-F5344CB8AC3E}">
        <p14:creationId xmlns:p14="http://schemas.microsoft.com/office/powerpoint/2010/main" val="2506809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582196-8188-0705-99D5-A535CDE5CB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D1A7B4-0406-6703-B209-7C0950691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A4E285-998C-BFCF-014B-6A2B890B34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A243563-B626-B90A-7CC8-A11E420E0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2367"/>
            <a:ext cx="10515600" cy="891416"/>
          </a:xfrm>
          <a:prstGeom prst="rect">
            <a:avLst/>
          </a:prstGeo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077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E29DD2-636C-4898-0D87-C1D6B0BB8E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10D901-D0EE-2362-46A0-BF56FC268A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31718A-3DCA-B23B-D622-5FE239A0533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9A0515-547E-076A-ECCF-15E08F69BB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3F8775-B685-089C-CC78-6FB79ED3D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971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DD2EF9-3FCA-F71D-E4DE-D83835E744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81B1B62-00DA-D29D-404D-C861E927C6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3CB99C-1FAB-13BC-3836-C937934DBB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355CF4B-4E1A-59C9-9A98-146717516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0439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65AF25-6F4E-0D05-F313-BB80EF9B8B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2BF3624-2917-89F3-3220-BD1A51660F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FD9F8FC-4343-5C66-B9E1-3AB4659B92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C0AB30-5325-B253-70DB-5C79D7B9F6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1372EC-9787-1386-7C16-04636D7724A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4C756E1-56D6-B255-D540-650BB9025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61ED8A-EE56-76CC-F410-EF329A6A2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2713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6DF8E0-882C-85AC-DB74-6EA5FBFD2B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0A42884-EC6C-78AB-37D6-F29E96B4FF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9AEDCF7-3CE8-5B18-BB9D-D446CBAA89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B4B3E4C-4AAB-2044-DC59-2EF610E99D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0374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4C18307-A042-151C-4E24-FE3335FF3D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E215A43-E95D-519A-0B2F-0F6EDF487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438F8-477F-1AD2-2840-7ACDC6359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871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871EF7-291B-DF19-426F-85E3296187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890564-35BD-B629-CBD4-CAA72FC45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F6AF1E0-FB1C-3AAE-CC29-734375D364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38C43C-366C-F788-B65F-D2A712475D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A0F5A1-D390-6B58-F0C6-830149682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F367A7-4A04-B77A-64AA-C2B423997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8442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F061A-B4BE-4C3D-46A0-2E8E28D5A4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6C90CC-CE2A-BB5F-AEF5-1162881D66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36976-42C6-E0E8-60D5-C185881109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AFA97EA-2AF0-227D-37FC-10E1F366C8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FD86490-DB3D-9340-B04F-1F2289A7EF84}" type="datetimeFigureOut">
              <a:rPr lang="en-US" smtClean="0"/>
              <a:t>9/11/2022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74AE31D-D610-6421-A22F-D60F7B97E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CB5BD3-1E96-BB27-59EE-41990B878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4311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6E8BA4-C263-DD8F-2075-E58B2DE26A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t="41540" b="38803"/>
          <a:stretch/>
        </p:blipFill>
        <p:spPr>
          <a:xfrm>
            <a:off x="1" y="0"/>
            <a:ext cx="12191999" cy="1348154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4B369-DAC4-2108-E86E-24B484AAAD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5E13B5-7FE1-4E5E-2145-DDBA1D918F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94D2FF-DC11-7A4B-D738-06B585F0A6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FCF13E-67E0-DB4B-9644-A98F2C7D8D31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9ADCBF2-5CE3-1E76-C4D3-70D6610F2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t="41540" b="38803"/>
          <a:stretch/>
        </p:blipFill>
        <p:spPr>
          <a:xfrm>
            <a:off x="0" y="0"/>
            <a:ext cx="12192000" cy="1348154"/>
          </a:xfrm>
          <a:prstGeom prst="rect">
            <a:avLst/>
          </a:prstGeom>
        </p:spPr>
      </p:pic>
      <p:pic>
        <p:nvPicPr>
          <p:cNvPr id="9" name="Picture 8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806B2E87-1D0C-F4BD-7459-862641E10282}"/>
              </a:ext>
            </a:extLst>
          </p:cNvPr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9975272" y="412699"/>
            <a:ext cx="2069275" cy="655426"/>
          </a:xfrm>
          <a:prstGeom prst="rect">
            <a:avLst/>
          </a:prstGeom>
        </p:spPr>
      </p:pic>
      <p:sp>
        <p:nvSpPr>
          <p:cNvPr id="2" name="Text Box 9">
            <a:extLst>
              <a:ext uri="{FF2B5EF4-FFF2-40B4-BE49-F238E27FC236}">
                <a16:creationId xmlns:a16="http://schemas.microsoft.com/office/drawing/2014/main" id="{17FBD4AC-4F81-A66A-6DDA-CF70D657C7A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150852" y="6334788"/>
            <a:ext cx="2891994" cy="461665"/>
          </a:xfrm>
          <a:prstGeom prst="rect">
            <a:avLst/>
          </a:prstGeom>
          <a:noFill/>
          <a:ln>
            <a:noFill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2400" dirty="0">
                <a:solidFill>
                  <a:srgbClr val="91B6FF"/>
                </a:solidFill>
                <a:effectLst/>
                <a:latin typeface="Arial Rounded MT Bold" panose="020F0704030504030204" pitchFamily="34" charset="0"/>
              </a:rPr>
              <a:t>Learn</a:t>
            </a:r>
            <a:r>
              <a:rPr lang="en-US" sz="2400" dirty="0">
                <a:solidFill>
                  <a:srgbClr val="DF6767"/>
                </a:solidFill>
                <a:effectLst/>
                <a:latin typeface="Arial Rounded MT Bold" panose="020F0704030504030204" pitchFamily="34" charset="0"/>
              </a:rPr>
              <a:t>IP</a:t>
            </a:r>
            <a:r>
              <a:rPr lang="en-US" sz="2400" dirty="0">
                <a:solidFill>
                  <a:srgbClr val="91B6FF"/>
                </a:solidFill>
                <a:effectLst/>
                <a:latin typeface="Arial Rounded MT Bold" panose="020F0704030504030204" pitchFamily="34" charset="0"/>
              </a:rPr>
              <a:t>video.com</a:t>
            </a:r>
          </a:p>
        </p:txBody>
      </p:sp>
    </p:spTree>
    <p:extLst>
      <p:ext uri="{BB962C8B-B14F-4D97-AF65-F5344CB8AC3E}">
        <p14:creationId xmlns:p14="http://schemas.microsoft.com/office/powerpoint/2010/main" val="20022879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5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2C9FA0"/>
        </a:buClr>
        <a:buFont typeface="Wingdings" pitchFamily="2" charset="2"/>
        <a:buChar char="§"/>
        <a:defRPr sz="2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2C9FA0"/>
        </a:buClr>
        <a:buFont typeface="Wingdings" pitchFamily="2" charset="2"/>
        <a:buChar char="§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2059967" y="479594"/>
            <a:ext cx="80792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+mj-lt"/>
              </a:rPr>
              <a:t>IP Showcase ST 2110 </a:t>
            </a:r>
            <a:r>
              <a:rPr lang="en-US" sz="4000" dirty="0" err="1">
                <a:solidFill>
                  <a:schemeClr val="bg1"/>
                </a:solidFill>
                <a:latin typeface="+mj-lt"/>
              </a:rPr>
              <a:t>LaunchPad</a:t>
            </a:r>
            <a:endParaRPr lang="en-US" sz="40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953437-BC45-7CA9-5FC7-42D3135DDEC3}"/>
              </a:ext>
            </a:extLst>
          </p:cNvPr>
          <p:cNvSpPr txBox="1"/>
          <p:nvPr/>
        </p:nvSpPr>
        <p:spPr>
          <a:xfrm>
            <a:off x="2059967" y="1284793"/>
            <a:ext cx="80792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+mj-lt"/>
              </a:rPr>
              <a:t>Wes Simpson, Founder, Learn</a:t>
            </a:r>
            <a:r>
              <a:rPr lang="en-US" sz="2800" dirty="0">
                <a:solidFill>
                  <a:srgbClr val="FF7C80"/>
                </a:solidFill>
                <a:latin typeface="+mj-lt"/>
              </a:rPr>
              <a:t>IP</a:t>
            </a:r>
            <a:r>
              <a:rPr lang="en-US" sz="2800" dirty="0">
                <a:solidFill>
                  <a:schemeClr val="bg1"/>
                </a:solidFill>
                <a:latin typeface="+mj-lt"/>
              </a:rPr>
              <a:t>video.com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0B7F3E-DE0D-343B-EFE3-FC596BD85FDD}"/>
              </a:ext>
            </a:extLst>
          </p:cNvPr>
          <p:cNvSpPr txBox="1"/>
          <p:nvPr/>
        </p:nvSpPr>
        <p:spPr>
          <a:xfrm>
            <a:off x="7573281" y="3131313"/>
            <a:ext cx="31910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Learn</a:t>
            </a:r>
            <a:r>
              <a:rPr lang="en-US" sz="4400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IP</a:t>
            </a:r>
            <a:endParaRPr lang="en-US" sz="44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r>
              <a:rPr lang="en-US" sz="4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video.com</a:t>
            </a:r>
          </a:p>
        </p:txBody>
      </p:sp>
    </p:spTree>
    <p:extLst>
      <p:ext uri="{BB962C8B-B14F-4D97-AF65-F5344CB8AC3E}">
        <p14:creationId xmlns:p14="http://schemas.microsoft.com/office/powerpoint/2010/main" val="13734796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AD796-3DD3-4EB0-93BA-B222FE64F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/>
              <a:t>Media Transport over IP: SMPTE ST 2022-6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A3DAE6D3-D3EA-47EC-9C44-284CD78CCD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570" y="1465378"/>
            <a:ext cx="10512862" cy="4935422"/>
          </a:xfrm>
        </p:spPr>
        <p:txBody>
          <a:bodyPr/>
          <a:lstStyle/>
          <a:p>
            <a:r>
              <a:rPr lang="en-GB" dirty="0"/>
              <a:t>Take entire SDI signal and encapsulate into one IP stream</a:t>
            </a:r>
          </a:p>
          <a:p>
            <a:pPr lvl="1"/>
            <a:r>
              <a:rPr lang="en-GB" dirty="0"/>
              <a:t>Includes audio and embedded data signals</a:t>
            </a:r>
          </a:p>
          <a:p>
            <a:r>
              <a:rPr lang="en-GB" dirty="0"/>
              <a:t>Easy to maintain audio/video synchronization</a:t>
            </a:r>
          </a:p>
          <a:p>
            <a:pPr lvl="1"/>
            <a:r>
              <a:rPr lang="en-GB" dirty="0"/>
              <a:t>Hard to process just one part of a stream</a:t>
            </a:r>
          </a:p>
        </p:txBody>
      </p:sp>
      <p:sp>
        <p:nvSpPr>
          <p:cNvPr id="62" name="Rounded Rectangle 61"/>
          <p:cNvSpPr/>
          <p:nvPr/>
        </p:nvSpPr>
        <p:spPr>
          <a:xfrm>
            <a:off x="3746099" y="3871314"/>
            <a:ext cx="4703508" cy="1743085"/>
          </a:xfrm>
          <a:prstGeom prst="roundRect">
            <a:avLst>
              <a:gd name="adj" fmla="val 6694"/>
            </a:avLst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bIns="0" rtlCol="0" anchor="b"/>
          <a:lstStyle/>
          <a:p>
            <a:pPr algn="ctr">
              <a:defRPr/>
            </a:pPr>
            <a:r>
              <a:rPr lang="en-US" sz="1400" b="1" kern="0" dirty="0">
                <a:solidFill>
                  <a:srgbClr val="8064A2">
                    <a:lumMod val="75000"/>
                  </a:srgbClr>
                </a:solidFill>
                <a:latin typeface="Calibri"/>
              </a:rPr>
              <a:t>IP Packet Network</a:t>
            </a:r>
          </a:p>
        </p:txBody>
      </p:sp>
      <p:sp>
        <p:nvSpPr>
          <p:cNvPr id="63" name="Rectangle 62"/>
          <p:cNvSpPr/>
          <p:nvPr/>
        </p:nvSpPr>
        <p:spPr>
          <a:xfrm>
            <a:off x="2603394" y="4623793"/>
            <a:ext cx="1142702" cy="533400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400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1993956" y="4623793"/>
            <a:ext cx="607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defRPr/>
            </a:pPr>
            <a:r>
              <a:rPr lang="en-US" sz="1400" kern="0" dirty="0">
                <a:solidFill>
                  <a:prstClr val="black"/>
                </a:solidFill>
              </a:rPr>
              <a:t>SDI</a:t>
            </a:r>
          </a:p>
          <a:p>
            <a:pPr algn="r">
              <a:defRPr/>
            </a:pPr>
            <a:r>
              <a:rPr lang="en-US" sz="1400" kern="0" dirty="0">
                <a:solidFill>
                  <a:prstClr val="black"/>
                </a:solidFill>
              </a:rPr>
              <a:t>Video</a:t>
            </a:r>
          </a:p>
        </p:txBody>
      </p:sp>
      <p:sp>
        <p:nvSpPr>
          <p:cNvPr id="65" name="Parallelogram 64"/>
          <p:cNvSpPr/>
          <p:nvPr/>
        </p:nvSpPr>
        <p:spPr>
          <a:xfrm rot="842353" flipH="1">
            <a:off x="2577276" y="4378976"/>
            <a:ext cx="514567" cy="152400"/>
          </a:xfrm>
          <a:prstGeom prst="parallelogram">
            <a:avLst/>
          </a:prstGeom>
          <a:solidFill>
            <a:srgbClr val="9BBB59">
              <a:lumMod val="75000"/>
            </a:srgbClr>
          </a:solidFill>
          <a:ln w="25400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400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1992216" y="4238778"/>
            <a:ext cx="609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en-US" sz="1400" kern="0" dirty="0">
                <a:solidFill>
                  <a:prstClr val="black"/>
                </a:solidFill>
              </a:rPr>
              <a:t>Audio</a:t>
            </a:r>
          </a:p>
        </p:txBody>
      </p:sp>
      <p:cxnSp>
        <p:nvCxnSpPr>
          <p:cNvPr id="67" name="Straight Connector 66"/>
          <p:cNvCxnSpPr/>
          <p:nvPr/>
        </p:nvCxnSpPr>
        <p:spPr>
          <a:xfrm flipH="1" flipV="1">
            <a:off x="2603398" y="4090399"/>
            <a:ext cx="457080" cy="236815"/>
          </a:xfrm>
          <a:prstGeom prst="line">
            <a:avLst/>
          </a:prstGeom>
          <a:noFill/>
          <a:ln w="38100" cap="rnd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68" name="Rounded Rectangle 67"/>
          <p:cNvSpPr/>
          <p:nvPr/>
        </p:nvSpPr>
        <p:spPr>
          <a:xfrm>
            <a:off x="3060475" y="4242793"/>
            <a:ext cx="228540" cy="1066800"/>
          </a:xfrm>
          <a:prstGeom prst="roundRect">
            <a:avLst/>
          </a:prstGeom>
          <a:solidFill>
            <a:srgbClr val="8064A2">
              <a:lumMod val="60000"/>
              <a:lumOff val="40000"/>
            </a:srgbClr>
          </a:solidFill>
          <a:ln w="25400" cap="flat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vert="vert" lIns="0" tIns="0" rIns="0" bIns="0" rtlCol="0" anchor="ctr"/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Embed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1992216" y="3931001"/>
            <a:ext cx="609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en-US" sz="1400" kern="0" dirty="0">
                <a:solidFill>
                  <a:prstClr val="black"/>
                </a:solidFill>
              </a:rPr>
              <a:t>Data</a:t>
            </a:r>
          </a:p>
        </p:txBody>
      </p:sp>
      <p:grpSp>
        <p:nvGrpSpPr>
          <p:cNvPr id="70" name="Group 69"/>
          <p:cNvGrpSpPr/>
          <p:nvPr/>
        </p:nvGrpSpPr>
        <p:grpSpPr>
          <a:xfrm>
            <a:off x="3974637" y="4547079"/>
            <a:ext cx="176516" cy="686839"/>
            <a:chOff x="2362200" y="4309344"/>
            <a:chExt cx="176562" cy="686839"/>
          </a:xfrm>
        </p:grpSpPr>
        <p:sp>
          <p:nvSpPr>
            <p:cNvPr id="71" name="Rounded Rectangle 70"/>
            <p:cNvSpPr/>
            <p:nvPr/>
          </p:nvSpPr>
          <p:spPr>
            <a:xfrm>
              <a:off x="2362200" y="4309344"/>
              <a:ext cx="176561" cy="686839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2362201" y="4386064"/>
              <a:ext cx="176561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73" name="Rounded Rectangle 72"/>
          <p:cNvSpPr/>
          <p:nvPr/>
        </p:nvSpPr>
        <p:spPr>
          <a:xfrm>
            <a:off x="3593737" y="4242793"/>
            <a:ext cx="228540" cy="1066800"/>
          </a:xfrm>
          <a:prstGeom prst="roundRect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C0504D">
                <a:lumMod val="75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vert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Packetize</a:t>
            </a:r>
          </a:p>
        </p:txBody>
      </p:sp>
      <p:grpSp>
        <p:nvGrpSpPr>
          <p:cNvPr id="74" name="Group 73"/>
          <p:cNvGrpSpPr/>
          <p:nvPr/>
        </p:nvGrpSpPr>
        <p:grpSpPr>
          <a:xfrm>
            <a:off x="4341686" y="4547079"/>
            <a:ext cx="176516" cy="686839"/>
            <a:chOff x="2743199" y="4309344"/>
            <a:chExt cx="176562" cy="686839"/>
          </a:xfrm>
        </p:grpSpPr>
        <p:sp>
          <p:nvSpPr>
            <p:cNvPr id="75" name="Rounded Rectangle 74"/>
            <p:cNvSpPr/>
            <p:nvPr/>
          </p:nvSpPr>
          <p:spPr>
            <a:xfrm>
              <a:off x="2743199" y="4309344"/>
              <a:ext cx="176561" cy="686839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2743200" y="4386064"/>
              <a:ext cx="176561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77" name="Group 76"/>
          <p:cNvGrpSpPr/>
          <p:nvPr/>
        </p:nvGrpSpPr>
        <p:grpSpPr>
          <a:xfrm>
            <a:off x="4708736" y="4547079"/>
            <a:ext cx="176516" cy="686839"/>
            <a:chOff x="3124198" y="4309344"/>
            <a:chExt cx="176562" cy="686839"/>
          </a:xfrm>
        </p:grpSpPr>
        <p:sp>
          <p:nvSpPr>
            <p:cNvPr id="78" name="Rounded Rectangle 77"/>
            <p:cNvSpPr/>
            <p:nvPr/>
          </p:nvSpPr>
          <p:spPr>
            <a:xfrm>
              <a:off x="3124198" y="4309344"/>
              <a:ext cx="176561" cy="686839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9" name="Rectangle 78"/>
            <p:cNvSpPr/>
            <p:nvPr/>
          </p:nvSpPr>
          <p:spPr>
            <a:xfrm>
              <a:off x="3124199" y="4386064"/>
              <a:ext cx="176561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80" name="Group 79"/>
          <p:cNvGrpSpPr/>
          <p:nvPr/>
        </p:nvGrpSpPr>
        <p:grpSpPr>
          <a:xfrm>
            <a:off x="8012184" y="4547079"/>
            <a:ext cx="176516" cy="686839"/>
            <a:chOff x="6400799" y="4309344"/>
            <a:chExt cx="176562" cy="686839"/>
          </a:xfrm>
        </p:grpSpPr>
        <p:sp>
          <p:nvSpPr>
            <p:cNvPr id="81" name="Rounded Rectangle 80"/>
            <p:cNvSpPr/>
            <p:nvPr/>
          </p:nvSpPr>
          <p:spPr>
            <a:xfrm>
              <a:off x="6400799" y="4309344"/>
              <a:ext cx="176561" cy="686839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6400800" y="4386064"/>
              <a:ext cx="176561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83" name="Rectangle 82"/>
          <p:cNvSpPr/>
          <p:nvPr/>
        </p:nvSpPr>
        <p:spPr>
          <a:xfrm>
            <a:off x="8393086" y="4623793"/>
            <a:ext cx="1142702" cy="533400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400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4" name="Parallelogram 83"/>
          <p:cNvSpPr/>
          <p:nvPr/>
        </p:nvSpPr>
        <p:spPr>
          <a:xfrm rot="20757647">
            <a:off x="9042382" y="4378488"/>
            <a:ext cx="514567" cy="152400"/>
          </a:xfrm>
          <a:prstGeom prst="parallelogram">
            <a:avLst/>
          </a:prstGeom>
          <a:solidFill>
            <a:srgbClr val="9BBB59">
              <a:lumMod val="75000"/>
            </a:srgbClr>
          </a:solidFill>
          <a:ln w="25400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400" kern="0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85" name="Straight Connector 84"/>
          <p:cNvCxnSpPr/>
          <p:nvPr/>
        </p:nvCxnSpPr>
        <p:spPr>
          <a:xfrm flipV="1">
            <a:off x="9071124" y="4100751"/>
            <a:ext cx="457080" cy="236815"/>
          </a:xfrm>
          <a:prstGeom prst="line">
            <a:avLst/>
          </a:prstGeom>
          <a:noFill/>
          <a:ln w="38100" cap="rnd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86" name="Rounded Rectangle 85"/>
          <p:cNvSpPr/>
          <p:nvPr/>
        </p:nvSpPr>
        <p:spPr>
          <a:xfrm>
            <a:off x="8833992" y="4242793"/>
            <a:ext cx="228540" cy="1066800"/>
          </a:xfrm>
          <a:prstGeom prst="roundRect">
            <a:avLst/>
          </a:prstGeom>
          <a:solidFill>
            <a:srgbClr val="8064A2">
              <a:lumMod val="60000"/>
              <a:lumOff val="40000"/>
            </a:srgbClr>
          </a:solidFill>
          <a:ln w="25400" cap="flat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vert="vert" lIns="0" tIns="0" rIns="0" bIns="0" rtlCol="0" anchor="ctr"/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De-embed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8316906" y="4238776"/>
            <a:ext cx="228540" cy="1069848"/>
          </a:xfrm>
          <a:prstGeom prst="roundRect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C0504D">
                <a:lumMod val="75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vert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De-packet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9537532" y="4627808"/>
            <a:ext cx="607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</a:rPr>
              <a:t>SDI</a:t>
            </a:r>
          </a:p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</a:rPr>
              <a:t>Video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9535792" y="4242793"/>
            <a:ext cx="609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</a:rPr>
              <a:t>Audio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9535792" y="3935017"/>
            <a:ext cx="609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</a:rPr>
              <a:t>Data</a:t>
            </a:r>
          </a:p>
        </p:txBody>
      </p:sp>
      <p:grpSp>
        <p:nvGrpSpPr>
          <p:cNvPr id="92" name="Group 91"/>
          <p:cNvGrpSpPr/>
          <p:nvPr/>
        </p:nvGrpSpPr>
        <p:grpSpPr>
          <a:xfrm>
            <a:off x="5075785" y="4551094"/>
            <a:ext cx="176516" cy="686839"/>
            <a:chOff x="3504293" y="4313359"/>
            <a:chExt cx="176562" cy="686839"/>
          </a:xfrm>
        </p:grpSpPr>
        <p:sp>
          <p:nvSpPr>
            <p:cNvPr id="93" name="Rounded Rectangle 92"/>
            <p:cNvSpPr/>
            <p:nvPr/>
          </p:nvSpPr>
          <p:spPr>
            <a:xfrm>
              <a:off x="3504293" y="4313359"/>
              <a:ext cx="176561" cy="686839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3504294" y="4390079"/>
              <a:ext cx="176561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95" name="Group 94"/>
          <p:cNvGrpSpPr/>
          <p:nvPr/>
        </p:nvGrpSpPr>
        <p:grpSpPr>
          <a:xfrm>
            <a:off x="5442835" y="4551094"/>
            <a:ext cx="176516" cy="686839"/>
            <a:chOff x="3504293" y="4313359"/>
            <a:chExt cx="176562" cy="686839"/>
          </a:xfrm>
        </p:grpSpPr>
        <p:sp>
          <p:nvSpPr>
            <p:cNvPr id="96" name="Rounded Rectangle 95"/>
            <p:cNvSpPr/>
            <p:nvPr/>
          </p:nvSpPr>
          <p:spPr>
            <a:xfrm>
              <a:off x="3504293" y="4313359"/>
              <a:ext cx="176561" cy="686839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3504294" y="4390079"/>
              <a:ext cx="176561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5809884" y="4551094"/>
            <a:ext cx="176516" cy="686839"/>
            <a:chOff x="3504293" y="4313359"/>
            <a:chExt cx="176562" cy="686839"/>
          </a:xfrm>
        </p:grpSpPr>
        <p:sp>
          <p:nvSpPr>
            <p:cNvPr id="99" name="Rounded Rectangle 98"/>
            <p:cNvSpPr/>
            <p:nvPr/>
          </p:nvSpPr>
          <p:spPr>
            <a:xfrm>
              <a:off x="3504293" y="4313359"/>
              <a:ext cx="176561" cy="686839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3504294" y="4390079"/>
              <a:ext cx="176561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01" name="Group 100"/>
          <p:cNvGrpSpPr/>
          <p:nvPr/>
        </p:nvGrpSpPr>
        <p:grpSpPr>
          <a:xfrm>
            <a:off x="6176933" y="4551094"/>
            <a:ext cx="176516" cy="686839"/>
            <a:chOff x="3504293" y="4313359"/>
            <a:chExt cx="176562" cy="686839"/>
          </a:xfrm>
        </p:grpSpPr>
        <p:sp>
          <p:nvSpPr>
            <p:cNvPr id="102" name="Rounded Rectangle 101"/>
            <p:cNvSpPr/>
            <p:nvPr/>
          </p:nvSpPr>
          <p:spPr>
            <a:xfrm>
              <a:off x="3504293" y="4313359"/>
              <a:ext cx="176561" cy="686839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3504294" y="4390079"/>
              <a:ext cx="176561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6543983" y="4551094"/>
            <a:ext cx="176516" cy="686839"/>
            <a:chOff x="3504293" y="4313359"/>
            <a:chExt cx="176562" cy="686839"/>
          </a:xfrm>
        </p:grpSpPr>
        <p:sp>
          <p:nvSpPr>
            <p:cNvPr id="105" name="Rounded Rectangle 104"/>
            <p:cNvSpPr/>
            <p:nvPr/>
          </p:nvSpPr>
          <p:spPr>
            <a:xfrm>
              <a:off x="3504293" y="4313359"/>
              <a:ext cx="176561" cy="686839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3504294" y="4390079"/>
              <a:ext cx="176561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07" name="Group 106"/>
          <p:cNvGrpSpPr/>
          <p:nvPr/>
        </p:nvGrpSpPr>
        <p:grpSpPr>
          <a:xfrm>
            <a:off x="6911032" y="4551094"/>
            <a:ext cx="176516" cy="686839"/>
            <a:chOff x="3504293" y="4313359"/>
            <a:chExt cx="176562" cy="686839"/>
          </a:xfrm>
        </p:grpSpPr>
        <p:sp>
          <p:nvSpPr>
            <p:cNvPr id="108" name="Rounded Rectangle 107"/>
            <p:cNvSpPr/>
            <p:nvPr/>
          </p:nvSpPr>
          <p:spPr>
            <a:xfrm>
              <a:off x="3504293" y="4313359"/>
              <a:ext cx="176561" cy="686839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3504294" y="4390079"/>
              <a:ext cx="176561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7278082" y="4551094"/>
            <a:ext cx="176516" cy="686839"/>
            <a:chOff x="3504293" y="4313359"/>
            <a:chExt cx="176562" cy="686839"/>
          </a:xfrm>
        </p:grpSpPr>
        <p:sp>
          <p:nvSpPr>
            <p:cNvPr id="111" name="Rounded Rectangle 110"/>
            <p:cNvSpPr/>
            <p:nvPr/>
          </p:nvSpPr>
          <p:spPr>
            <a:xfrm>
              <a:off x="3504293" y="4313359"/>
              <a:ext cx="176561" cy="686839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3504294" y="4390079"/>
              <a:ext cx="176561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7645131" y="4551094"/>
            <a:ext cx="176516" cy="686839"/>
            <a:chOff x="3504293" y="4313359"/>
            <a:chExt cx="176562" cy="686839"/>
          </a:xfrm>
        </p:grpSpPr>
        <p:sp>
          <p:nvSpPr>
            <p:cNvPr id="114" name="Rounded Rectangle 113"/>
            <p:cNvSpPr/>
            <p:nvPr/>
          </p:nvSpPr>
          <p:spPr>
            <a:xfrm>
              <a:off x="3504293" y="4313359"/>
              <a:ext cx="176561" cy="686839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3504294" y="4390079"/>
              <a:ext cx="176561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5952EE94-9B92-5645-93DA-59606C379FE8}"/>
              </a:ext>
            </a:extLst>
          </p:cNvPr>
          <p:cNvSpPr txBox="1"/>
          <p:nvPr/>
        </p:nvSpPr>
        <p:spPr>
          <a:xfrm>
            <a:off x="5203822" y="4678313"/>
            <a:ext cx="1735880" cy="430887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</a:rPr>
              <a:t>ST 2022-6 IP Packets</a:t>
            </a:r>
          </a:p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</a:rPr>
              <a:t>Video/Audio/Data</a:t>
            </a:r>
          </a:p>
        </p:txBody>
      </p:sp>
    </p:spTree>
    <p:extLst>
      <p:ext uri="{BB962C8B-B14F-4D97-AF65-F5344CB8AC3E}">
        <p14:creationId xmlns:p14="http://schemas.microsoft.com/office/powerpoint/2010/main" val="2429557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63" grpId="0" animBg="1"/>
      <p:bldP spid="64" grpId="0"/>
      <p:bldP spid="65" grpId="0" animBg="1"/>
      <p:bldP spid="66" grpId="0"/>
      <p:bldP spid="68" grpId="0" animBg="1"/>
      <p:bldP spid="69" grpId="0"/>
      <p:bldP spid="73" grpId="0" animBg="1"/>
      <p:bldP spid="83" grpId="0" animBg="1"/>
      <p:bldP spid="84" grpId="0" animBg="1"/>
      <p:bldP spid="86" grpId="0" animBg="1"/>
      <p:bldP spid="87" grpId="0" animBg="1"/>
      <p:bldP spid="88" grpId="0"/>
      <p:bldP spid="89" grpId="0"/>
      <p:bldP spid="90" grpId="0"/>
      <p:bldP spid="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SMPTE ST 2110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6294" y="1601889"/>
            <a:ext cx="10515600" cy="4351338"/>
          </a:xfrm>
        </p:spPr>
        <p:txBody>
          <a:bodyPr/>
          <a:lstStyle/>
          <a:p>
            <a:r>
              <a:rPr lang="en-US" dirty="0"/>
              <a:t>General-purpose media transport over IP</a:t>
            </a:r>
          </a:p>
          <a:p>
            <a:pPr lvl="1"/>
            <a:r>
              <a:rPr lang="en-US" dirty="0"/>
              <a:t>Standards for video, audio, synchronized metadata</a:t>
            </a:r>
          </a:p>
          <a:p>
            <a:r>
              <a:rPr lang="en-US" dirty="0"/>
              <a:t>Carries each media element as a separate stream</a:t>
            </a:r>
          </a:p>
          <a:p>
            <a:pPr lvl="1"/>
            <a:r>
              <a:rPr lang="en-US" dirty="0"/>
              <a:t>Video in one stream, one or more audio channels in another, metadata in another</a:t>
            </a:r>
          </a:p>
          <a:p>
            <a:r>
              <a:rPr lang="en-US" dirty="0"/>
              <a:t>Capable of handling wide variety of formats</a:t>
            </a:r>
          </a:p>
          <a:p>
            <a:pPr lvl="1"/>
            <a:r>
              <a:rPr lang="en-US" dirty="0"/>
              <a:t>Video from SD all the way up to 8K HDR and beyond</a:t>
            </a:r>
          </a:p>
          <a:p>
            <a:pPr lvl="1"/>
            <a:r>
              <a:rPr lang="en-US" dirty="0"/>
              <a:t>Compressed and uncompressed video at any frame rate</a:t>
            </a:r>
          </a:p>
          <a:p>
            <a:pPr lvl="1"/>
            <a:r>
              <a:rPr lang="en-US" dirty="0"/>
              <a:t>Multi-channel audio at multiple sampling rates</a:t>
            </a:r>
          </a:p>
          <a:p>
            <a:pPr lvl="1"/>
            <a:r>
              <a:rPr lang="en-US" dirty="0"/>
              <a:t>Many different categories of metadata</a:t>
            </a:r>
          </a:p>
        </p:txBody>
      </p:sp>
    </p:spTree>
    <p:extLst>
      <p:ext uri="{BB962C8B-B14F-4D97-AF65-F5344CB8AC3E}">
        <p14:creationId xmlns:p14="http://schemas.microsoft.com/office/powerpoint/2010/main" val="3981404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AD796-3DD3-4EB0-93BA-B222FE64F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/>
              <a:t>Media Transport over IP: SMPTE ST 2110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20762-8CB8-40C6-BE64-A9DC77E7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9570" y="1687286"/>
            <a:ext cx="10512862" cy="1969876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Each media type in a separate packet stream</a:t>
            </a:r>
          </a:p>
          <a:p>
            <a:pPr lvl="1"/>
            <a:r>
              <a:rPr lang="en-GB" dirty="0"/>
              <a:t>Easy to process individual components</a:t>
            </a:r>
          </a:p>
          <a:p>
            <a:pPr lvl="1"/>
            <a:r>
              <a:rPr lang="en-GB" dirty="0"/>
              <a:t>Signals need to be resynchronized after processing</a:t>
            </a:r>
          </a:p>
          <a:p>
            <a:r>
              <a:rPr lang="en-GB" dirty="0"/>
              <a:t>PTP (Precision Time Protocol) used for packet timestamping</a:t>
            </a:r>
          </a:p>
          <a:p>
            <a:r>
              <a:rPr lang="en-GB" dirty="0"/>
              <a:t>SDP Files used to describe each packet stream</a:t>
            </a:r>
          </a:p>
        </p:txBody>
      </p:sp>
      <p:sp>
        <p:nvSpPr>
          <p:cNvPr id="97" name="Oval 165"/>
          <p:cNvSpPr/>
          <p:nvPr/>
        </p:nvSpPr>
        <p:spPr>
          <a:xfrm flipH="1">
            <a:off x="3309847" y="4232839"/>
            <a:ext cx="112910" cy="1332267"/>
          </a:xfrm>
          <a:custGeom>
            <a:avLst/>
            <a:gdLst>
              <a:gd name="connsiteX0" fmla="*/ 0 w 225878"/>
              <a:gd name="connsiteY0" fmla="*/ 665867 h 1331734"/>
              <a:gd name="connsiteX1" fmla="*/ 112939 w 225878"/>
              <a:gd name="connsiteY1" fmla="*/ 0 h 1331734"/>
              <a:gd name="connsiteX2" fmla="*/ 225878 w 225878"/>
              <a:gd name="connsiteY2" fmla="*/ 665867 h 1331734"/>
              <a:gd name="connsiteX3" fmla="*/ 112939 w 225878"/>
              <a:gd name="connsiteY3" fmla="*/ 1331734 h 1331734"/>
              <a:gd name="connsiteX4" fmla="*/ 0 w 225878"/>
              <a:gd name="connsiteY4" fmla="*/ 665867 h 1331734"/>
              <a:gd name="connsiteX0" fmla="*/ 225878 w 317318"/>
              <a:gd name="connsiteY0" fmla="*/ 665867 h 1331734"/>
              <a:gd name="connsiteX1" fmla="*/ 112939 w 317318"/>
              <a:gd name="connsiteY1" fmla="*/ 1331734 h 1331734"/>
              <a:gd name="connsiteX2" fmla="*/ 0 w 317318"/>
              <a:gd name="connsiteY2" fmla="*/ 665867 h 1331734"/>
              <a:gd name="connsiteX3" fmla="*/ 112939 w 317318"/>
              <a:gd name="connsiteY3" fmla="*/ 0 h 1331734"/>
              <a:gd name="connsiteX4" fmla="*/ 317318 w 317318"/>
              <a:gd name="connsiteY4" fmla="*/ 757307 h 1331734"/>
              <a:gd name="connsiteX0" fmla="*/ 225878 w 317318"/>
              <a:gd name="connsiteY0" fmla="*/ 666400 h 1332267"/>
              <a:gd name="connsiteX1" fmla="*/ 112939 w 317318"/>
              <a:gd name="connsiteY1" fmla="*/ 1332267 h 1332267"/>
              <a:gd name="connsiteX2" fmla="*/ 0 w 317318"/>
              <a:gd name="connsiteY2" fmla="*/ 666400 h 1332267"/>
              <a:gd name="connsiteX3" fmla="*/ 112939 w 317318"/>
              <a:gd name="connsiteY3" fmla="*/ 533 h 1332267"/>
              <a:gd name="connsiteX4" fmla="*/ 317318 w 317318"/>
              <a:gd name="connsiteY4" fmla="*/ 757840 h 1332267"/>
              <a:gd name="connsiteX0" fmla="*/ 225878 w 225878"/>
              <a:gd name="connsiteY0" fmla="*/ 666400 h 1332267"/>
              <a:gd name="connsiteX1" fmla="*/ 112939 w 225878"/>
              <a:gd name="connsiteY1" fmla="*/ 1332267 h 1332267"/>
              <a:gd name="connsiteX2" fmla="*/ 0 w 225878"/>
              <a:gd name="connsiteY2" fmla="*/ 666400 h 1332267"/>
              <a:gd name="connsiteX3" fmla="*/ 112939 w 225878"/>
              <a:gd name="connsiteY3" fmla="*/ 533 h 1332267"/>
              <a:gd name="connsiteX0" fmla="*/ 112939 w 112939"/>
              <a:gd name="connsiteY0" fmla="*/ 1332267 h 1332267"/>
              <a:gd name="connsiteX1" fmla="*/ 0 w 112939"/>
              <a:gd name="connsiteY1" fmla="*/ 666400 h 1332267"/>
              <a:gd name="connsiteX2" fmla="*/ 112939 w 112939"/>
              <a:gd name="connsiteY2" fmla="*/ 533 h 1332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939" h="1332267">
                <a:moveTo>
                  <a:pt x="112939" y="1332267"/>
                </a:moveTo>
                <a:cubicBezTo>
                  <a:pt x="50565" y="1332267"/>
                  <a:pt x="0" y="1034148"/>
                  <a:pt x="0" y="666400"/>
                </a:cubicBezTo>
                <a:cubicBezTo>
                  <a:pt x="0" y="298652"/>
                  <a:pt x="60053" y="-14707"/>
                  <a:pt x="112939" y="533"/>
                </a:cubicBezTo>
              </a:path>
            </a:pathLst>
          </a:cu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400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98" name="Rounded Rectangle 97"/>
          <p:cNvSpPr/>
          <p:nvPr/>
        </p:nvSpPr>
        <p:spPr>
          <a:xfrm>
            <a:off x="3748945" y="4043382"/>
            <a:ext cx="4703508" cy="1864945"/>
          </a:xfrm>
          <a:prstGeom prst="roundRect">
            <a:avLst>
              <a:gd name="adj" fmla="val 6421"/>
            </a:avLst>
          </a:prstGeom>
          <a:solidFill>
            <a:sysClr val="window" lastClr="FFFFFF">
              <a:lumMod val="85000"/>
            </a:sysClr>
          </a:solidFill>
          <a:ln w="25400" cap="flat" cmpd="sng" algn="ctr">
            <a:solidFill>
              <a:sysClr val="window" lastClr="FFFFFF">
                <a:lumMod val="50000"/>
              </a:sysClr>
            </a:solidFill>
            <a:prstDash val="solid"/>
          </a:ln>
          <a:effectLst/>
        </p:spPr>
        <p:txBody>
          <a:bodyPr bIns="0" rtlCol="0" anchor="b"/>
          <a:lstStyle/>
          <a:p>
            <a:pPr algn="ctr">
              <a:defRPr/>
            </a:pPr>
            <a:r>
              <a:rPr lang="en-US" sz="1400" b="1" kern="0" dirty="0">
                <a:solidFill>
                  <a:srgbClr val="8064A2">
                    <a:lumMod val="75000"/>
                  </a:srgbClr>
                </a:solidFill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latin typeface="Calibri"/>
              </a:rPr>
              <a:t>IP Packet Network</a:t>
            </a:r>
          </a:p>
        </p:txBody>
      </p:sp>
      <p:sp>
        <p:nvSpPr>
          <p:cNvPr id="99" name="Rectangle 98"/>
          <p:cNvSpPr/>
          <p:nvPr/>
        </p:nvSpPr>
        <p:spPr>
          <a:xfrm>
            <a:off x="2606241" y="4917721"/>
            <a:ext cx="1142702" cy="533400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400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1996803" y="4917721"/>
            <a:ext cx="607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defRPr/>
            </a:pPr>
            <a:r>
              <a:rPr lang="en-US" sz="1400" kern="0" dirty="0">
                <a:solidFill>
                  <a:prstClr val="black"/>
                </a:solidFill>
              </a:rPr>
              <a:t>SDI</a:t>
            </a:r>
          </a:p>
          <a:p>
            <a:pPr algn="r">
              <a:defRPr/>
            </a:pPr>
            <a:r>
              <a:rPr lang="en-US" sz="1400" kern="0" dirty="0">
                <a:solidFill>
                  <a:prstClr val="black"/>
                </a:solidFill>
              </a:rPr>
              <a:t>Video</a:t>
            </a:r>
          </a:p>
        </p:txBody>
      </p:sp>
      <p:sp>
        <p:nvSpPr>
          <p:cNvPr id="101" name="TextBox 100"/>
          <p:cNvSpPr txBox="1"/>
          <p:nvPr/>
        </p:nvSpPr>
        <p:spPr>
          <a:xfrm>
            <a:off x="1995060" y="4532710"/>
            <a:ext cx="609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en-US" sz="1400" kern="0" dirty="0">
                <a:solidFill>
                  <a:prstClr val="black"/>
                </a:solidFill>
              </a:rPr>
              <a:t>Audio</a:t>
            </a:r>
          </a:p>
        </p:txBody>
      </p:sp>
      <p:cxnSp>
        <p:nvCxnSpPr>
          <p:cNvPr id="102" name="Straight Connector 101"/>
          <p:cNvCxnSpPr/>
          <p:nvPr/>
        </p:nvCxnSpPr>
        <p:spPr>
          <a:xfrm flipH="1">
            <a:off x="2609946" y="4349995"/>
            <a:ext cx="1102869" cy="5506"/>
          </a:xfrm>
          <a:prstGeom prst="line">
            <a:avLst/>
          </a:prstGeom>
          <a:noFill/>
          <a:ln w="38100" cap="rnd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03" name="TextBox 102"/>
          <p:cNvSpPr txBox="1"/>
          <p:nvPr/>
        </p:nvSpPr>
        <p:spPr>
          <a:xfrm>
            <a:off x="1999702" y="4196112"/>
            <a:ext cx="609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en-US" sz="1400" kern="0" dirty="0">
                <a:solidFill>
                  <a:prstClr val="black"/>
                </a:solidFill>
              </a:rPr>
              <a:t>Data</a:t>
            </a:r>
          </a:p>
        </p:txBody>
      </p:sp>
      <p:grpSp>
        <p:nvGrpSpPr>
          <p:cNvPr id="104" name="Group 103"/>
          <p:cNvGrpSpPr/>
          <p:nvPr/>
        </p:nvGrpSpPr>
        <p:grpSpPr>
          <a:xfrm>
            <a:off x="3899563" y="5033976"/>
            <a:ext cx="176516" cy="493864"/>
            <a:chOff x="2287741" y="5715000"/>
            <a:chExt cx="176562" cy="493864"/>
          </a:xfrm>
        </p:grpSpPr>
        <p:sp>
          <p:nvSpPr>
            <p:cNvPr id="105" name="Rounded Rectangle 104"/>
            <p:cNvSpPr/>
            <p:nvPr/>
          </p:nvSpPr>
          <p:spPr>
            <a:xfrm>
              <a:off x="2287741" y="5715000"/>
              <a:ext cx="176561" cy="493864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2287742" y="5779807"/>
              <a:ext cx="176561" cy="362478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07" name="Rectangle 106"/>
          <p:cNvSpPr/>
          <p:nvPr/>
        </p:nvSpPr>
        <p:spPr>
          <a:xfrm>
            <a:off x="8395933" y="4917721"/>
            <a:ext cx="1142702" cy="533400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400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08" name="TextBox 107"/>
          <p:cNvSpPr txBox="1"/>
          <p:nvPr/>
        </p:nvSpPr>
        <p:spPr>
          <a:xfrm>
            <a:off x="9540379" y="4921736"/>
            <a:ext cx="607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</a:rPr>
              <a:t>SDI</a:t>
            </a:r>
          </a:p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</a:rPr>
              <a:t>Video</a:t>
            </a:r>
          </a:p>
        </p:txBody>
      </p:sp>
      <p:sp>
        <p:nvSpPr>
          <p:cNvPr id="109" name="TextBox 108"/>
          <p:cNvSpPr txBox="1"/>
          <p:nvPr/>
        </p:nvSpPr>
        <p:spPr>
          <a:xfrm>
            <a:off x="9538636" y="4536725"/>
            <a:ext cx="609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</a:rPr>
              <a:t>Audio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9540378" y="4181815"/>
            <a:ext cx="60944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</a:rPr>
              <a:t>Data</a:t>
            </a:r>
          </a:p>
        </p:txBody>
      </p:sp>
      <p:sp>
        <p:nvSpPr>
          <p:cNvPr id="111" name="Rectangle 110"/>
          <p:cNvSpPr/>
          <p:nvPr/>
        </p:nvSpPr>
        <p:spPr>
          <a:xfrm rot="16200000">
            <a:off x="3052206" y="4146019"/>
            <a:ext cx="176561" cy="1061079"/>
          </a:xfrm>
          <a:prstGeom prst="rect">
            <a:avLst/>
          </a:prstGeom>
          <a:solidFill>
            <a:srgbClr val="9BBB59">
              <a:lumMod val="75000"/>
            </a:srgbClr>
          </a:solidFill>
          <a:ln w="25400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400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2" name="Rounded Rectangle 111"/>
          <p:cNvSpPr/>
          <p:nvPr/>
        </p:nvSpPr>
        <p:spPr>
          <a:xfrm>
            <a:off x="4280468" y="5033976"/>
            <a:ext cx="176515" cy="493864"/>
          </a:xfrm>
          <a:prstGeom prst="roundRect">
            <a:avLst>
              <a:gd name="adj" fmla="val 27193"/>
            </a:avLst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C0504D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400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4280469" y="5098783"/>
            <a:ext cx="176515" cy="362478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400" kern="0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14" name="Group 113"/>
          <p:cNvGrpSpPr/>
          <p:nvPr/>
        </p:nvGrpSpPr>
        <p:grpSpPr>
          <a:xfrm>
            <a:off x="4661366" y="5033976"/>
            <a:ext cx="176516" cy="493864"/>
            <a:chOff x="2287741" y="5715000"/>
            <a:chExt cx="176562" cy="493864"/>
          </a:xfrm>
        </p:grpSpPr>
        <p:sp>
          <p:nvSpPr>
            <p:cNvPr id="115" name="Rounded Rectangle 114"/>
            <p:cNvSpPr/>
            <p:nvPr/>
          </p:nvSpPr>
          <p:spPr>
            <a:xfrm>
              <a:off x="2287741" y="5715000"/>
              <a:ext cx="176561" cy="493864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2287742" y="5779807"/>
              <a:ext cx="176561" cy="362478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5042268" y="5033976"/>
            <a:ext cx="176516" cy="493864"/>
            <a:chOff x="2287741" y="5715000"/>
            <a:chExt cx="176562" cy="493864"/>
          </a:xfrm>
        </p:grpSpPr>
        <p:sp>
          <p:nvSpPr>
            <p:cNvPr id="118" name="Rounded Rectangle 117"/>
            <p:cNvSpPr/>
            <p:nvPr/>
          </p:nvSpPr>
          <p:spPr>
            <a:xfrm>
              <a:off x="2287741" y="5715000"/>
              <a:ext cx="176561" cy="493864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2287742" y="5779807"/>
              <a:ext cx="176561" cy="362478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20" name="Group 119"/>
          <p:cNvGrpSpPr/>
          <p:nvPr/>
        </p:nvGrpSpPr>
        <p:grpSpPr>
          <a:xfrm>
            <a:off x="5423170" y="5033976"/>
            <a:ext cx="176516" cy="493864"/>
            <a:chOff x="2287741" y="5715000"/>
            <a:chExt cx="176562" cy="493864"/>
          </a:xfrm>
        </p:grpSpPr>
        <p:sp>
          <p:nvSpPr>
            <p:cNvPr id="121" name="Rounded Rectangle 120"/>
            <p:cNvSpPr/>
            <p:nvPr/>
          </p:nvSpPr>
          <p:spPr>
            <a:xfrm>
              <a:off x="2287741" y="5715000"/>
              <a:ext cx="176561" cy="493864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2287742" y="5779807"/>
              <a:ext cx="176561" cy="362478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23" name="Group 122"/>
          <p:cNvGrpSpPr/>
          <p:nvPr/>
        </p:nvGrpSpPr>
        <p:grpSpPr>
          <a:xfrm>
            <a:off x="5804072" y="5033976"/>
            <a:ext cx="176516" cy="493864"/>
            <a:chOff x="2287741" y="5715000"/>
            <a:chExt cx="176562" cy="493864"/>
          </a:xfrm>
        </p:grpSpPr>
        <p:sp>
          <p:nvSpPr>
            <p:cNvPr id="124" name="Rounded Rectangle 123"/>
            <p:cNvSpPr/>
            <p:nvPr/>
          </p:nvSpPr>
          <p:spPr>
            <a:xfrm>
              <a:off x="2287741" y="5715000"/>
              <a:ext cx="176561" cy="493864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2287742" y="5779807"/>
              <a:ext cx="176561" cy="362478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26" name="Group 125"/>
          <p:cNvGrpSpPr/>
          <p:nvPr/>
        </p:nvGrpSpPr>
        <p:grpSpPr>
          <a:xfrm>
            <a:off x="6184973" y="5033976"/>
            <a:ext cx="176516" cy="493864"/>
            <a:chOff x="2287741" y="5715000"/>
            <a:chExt cx="176562" cy="493864"/>
          </a:xfrm>
        </p:grpSpPr>
        <p:sp>
          <p:nvSpPr>
            <p:cNvPr id="127" name="Rounded Rectangle 126"/>
            <p:cNvSpPr/>
            <p:nvPr/>
          </p:nvSpPr>
          <p:spPr>
            <a:xfrm>
              <a:off x="2287741" y="5715000"/>
              <a:ext cx="176561" cy="493864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2287742" y="5779807"/>
              <a:ext cx="176561" cy="362478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29" name="Group 128"/>
          <p:cNvGrpSpPr/>
          <p:nvPr/>
        </p:nvGrpSpPr>
        <p:grpSpPr>
          <a:xfrm>
            <a:off x="6565875" y="5033976"/>
            <a:ext cx="176516" cy="493864"/>
            <a:chOff x="2287741" y="5715000"/>
            <a:chExt cx="176562" cy="493864"/>
          </a:xfrm>
        </p:grpSpPr>
        <p:sp>
          <p:nvSpPr>
            <p:cNvPr id="130" name="Rounded Rectangle 129"/>
            <p:cNvSpPr/>
            <p:nvPr/>
          </p:nvSpPr>
          <p:spPr>
            <a:xfrm>
              <a:off x="2287741" y="5715000"/>
              <a:ext cx="176561" cy="493864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2287742" y="5779807"/>
              <a:ext cx="176561" cy="362478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32" name="Group 131"/>
          <p:cNvGrpSpPr/>
          <p:nvPr/>
        </p:nvGrpSpPr>
        <p:grpSpPr>
          <a:xfrm>
            <a:off x="6946777" y="5033976"/>
            <a:ext cx="176516" cy="493864"/>
            <a:chOff x="2287741" y="5715000"/>
            <a:chExt cx="176562" cy="493864"/>
          </a:xfrm>
        </p:grpSpPr>
        <p:sp>
          <p:nvSpPr>
            <p:cNvPr id="133" name="Rounded Rectangle 132"/>
            <p:cNvSpPr/>
            <p:nvPr/>
          </p:nvSpPr>
          <p:spPr>
            <a:xfrm>
              <a:off x="2287741" y="5715000"/>
              <a:ext cx="176561" cy="493864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2287742" y="5779807"/>
              <a:ext cx="176561" cy="362478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35" name="Group 134"/>
          <p:cNvGrpSpPr/>
          <p:nvPr/>
        </p:nvGrpSpPr>
        <p:grpSpPr>
          <a:xfrm>
            <a:off x="7327679" y="5033976"/>
            <a:ext cx="176516" cy="493864"/>
            <a:chOff x="2287741" y="5715000"/>
            <a:chExt cx="176562" cy="493864"/>
          </a:xfrm>
        </p:grpSpPr>
        <p:sp>
          <p:nvSpPr>
            <p:cNvPr id="136" name="Rounded Rectangle 135"/>
            <p:cNvSpPr/>
            <p:nvPr/>
          </p:nvSpPr>
          <p:spPr>
            <a:xfrm>
              <a:off x="2287741" y="5715000"/>
              <a:ext cx="176561" cy="493864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7" name="Rectangle 136"/>
            <p:cNvSpPr/>
            <p:nvPr/>
          </p:nvSpPr>
          <p:spPr>
            <a:xfrm>
              <a:off x="2287742" y="5779807"/>
              <a:ext cx="176561" cy="362478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38" name="Group 137"/>
          <p:cNvGrpSpPr/>
          <p:nvPr/>
        </p:nvGrpSpPr>
        <p:grpSpPr>
          <a:xfrm>
            <a:off x="7708580" y="5033976"/>
            <a:ext cx="176516" cy="493864"/>
            <a:chOff x="2287741" y="5715000"/>
            <a:chExt cx="176562" cy="493864"/>
          </a:xfrm>
        </p:grpSpPr>
        <p:sp>
          <p:nvSpPr>
            <p:cNvPr id="139" name="Rounded Rectangle 138"/>
            <p:cNvSpPr/>
            <p:nvPr/>
          </p:nvSpPr>
          <p:spPr>
            <a:xfrm>
              <a:off x="2287741" y="5715000"/>
              <a:ext cx="176561" cy="493864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2287742" y="5779807"/>
              <a:ext cx="176561" cy="362478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41" name="Group 140"/>
          <p:cNvGrpSpPr/>
          <p:nvPr/>
        </p:nvGrpSpPr>
        <p:grpSpPr>
          <a:xfrm>
            <a:off x="8089482" y="5033976"/>
            <a:ext cx="176516" cy="493864"/>
            <a:chOff x="2287741" y="5715000"/>
            <a:chExt cx="176562" cy="493864"/>
          </a:xfrm>
        </p:grpSpPr>
        <p:sp>
          <p:nvSpPr>
            <p:cNvPr id="142" name="Rounded Rectangle 141"/>
            <p:cNvSpPr/>
            <p:nvPr/>
          </p:nvSpPr>
          <p:spPr>
            <a:xfrm>
              <a:off x="2287741" y="5715000"/>
              <a:ext cx="176561" cy="493864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2287742" y="5779807"/>
              <a:ext cx="176561" cy="362478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44" name="Group 143"/>
          <p:cNvGrpSpPr/>
          <p:nvPr/>
        </p:nvGrpSpPr>
        <p:grpSpPr>
          <a:xfrm>
            <a:off x="4103952" y="4519693"/>
            <a:ext cx="176515" cy="310896"/>
            <a:chOff x="2414239" y="5200717"/>
            <a:chExt cx="176561" cy="310896"/>
          </a:xfrm>
        </p:grpSpPr>
        <p:sp>
          <p:nvSpPr>
            <p:cNvPr id="145" name="Rounded Rectangle 144"/>
            <p:cNvSpPr/>
            <p:nvPr/>
          </p:nvSpPr>
          <p:spPr>
            <a:xfrm>
              <a:off x="2414239" y="5200717"/>
              <a:ext cx="176561" cy="310896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2414239" y="5269297"/>
              <a:ext cx="176561" cy="173736"/>
            </a:xfrm>
            <a:prstGeom prst="rect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47" name="Rounded Rectangle 146"/>
          <p:cNvSpPr/>
          <p:nvPr/>
        </p:nvSpPr>
        <p:spPr>
          <a:xfrm>
            <a:off x="3596583" y="4228949"/>
            <a:ext cx="228540" cy="1298897"/>
          </a:xfrm>
          <a:prstGeom prst="roundRect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C0504D">
                <a:lumMod val="75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vert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Packetize</a:t>
            </a:r>
          </a:p>
        </p:txBody>
      </p:sp>
      <p:grpSp>
        <p:nvGrpSpPr>
          <p:cNvPr id="148" name="Group 147"/>
          <p:cNvGrpSpPr/>
          <p:nvPr/>
        </p:nvGrpSpPr>
        <p:grpSpPr>
          <a:xfrm>
            <a:off x="4737547" y="4519693"/>
            <a:ext cx="176515" cy="310896"/>
            <a:chOff x="3047999" y="5203541"/>
            <a:chExt cx="176561" cy="310896"/>
          </a:xfrm>
        </p:grpSpPr>
        <p:sp>
          <p:nvSpPr>
            <p:cNvPr id="149" name="Rounded Rectangle 148"/>
            <p:cNvSpPr/>
            <p:nvPr/>
          </p:nvSpPr>
          <p:spPr>
            <a:xfrm>
              <a:off x="3047999" y="5203541"/>
              <a:ext cx="176561" cy="310896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0" name="Rectangle 149"/>
            <p:cNvSpPr/>
            <p:nvPr/>
          </p:nvSpPr>
          <p:spPr>
            <a:xfrm>
              <a:off x="3047999" y="5272121"/>
              <a:ext cx="176561" cy="173736"/>
            </a:xfrm>
            <a:prstGeom prst="rect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51" name="Group 150"/>
          <p:cNvGrpSpPr/>
          <p:nvPr/>
        </p:nvGrpSpPr>
        <p:grpSpPr>
          <a:xfrm>
            <a:off x="5371142" y="4519693"/>
            <a:ext cx="176515" cy="310896"/>
            <a:chOff x="3681759" y="5206365"/>
            <a:chExt cx="176561" cy="310896"/>
          </a:xfrm>
        </p:grpSpPr>
        <p:sp>
          <p:nvSpPr>
            <p:cNvPr id="152" name="Rounded Rectangle 151"/>
            <p:cNvSpPr/>
            <p:nvPr/>
          </p:nvSpPr>
          <p:spPr>
            <a:xfrm>
              <a:off x="3681759" y="5206365"/>
              <a:ext cx="176561" cy="310896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3681759" y="5274945"/>
              <a:ext cx="176561" cy="173736"/>
            </a:xfrm>
            <a:prstGeom prst="rect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54" name="Group 153"/>
          <p:cNvGrpSpPr/>
          <p:nvPr/>
        </p:nvGrpSpPr>
        <p:grpSpPr>
          <a:xfrm>
            <a:off x="7271927" y="4519693"/>
            <a:ext cx="176515" cy="310896"/>
            <a:chOff x="5583039" y="5214837"/>
            <a:chExt cx="176561" cy="310896"/>
          </a:xfrm>
        </p:grpSpPr>
        <p:sp>
          <p:nvSpPr>
            <p:cNvPr id="155" name="Rounded Rectangle 154"/>
            <p:cNvSpPr/>
            <p:nvPr/>
          </p:nvSpPr>
          <p:spPr>
            <a:xfrm>
              <a:off x="5583039" y="5214837"/>
              <a:ext cx="176561" cy="310896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6" name="Rectangle 155"/>
            <p:cNvSpPr/>
            <p:nvPr/>
          </p:nvSpPr>
          <p:spPr>
            <a:xfrm>
              <a:off x="5583039" y="5283417"/>
              <a:ext cx="176561" cy="173736"/>
            </a:xfrm>
            <a:prstGeom prst="rect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57" name="Group 156"/>
          <p:cNvGrpSpPr/>
          <p:nvPr/>
        </p:nvGrpSpPr>
        <p:grpSpPr>
          <a:xfrm>
            <a:off x="7905522" y="4519693"/>
            <a:ext cx="176515" cy="310896"/>
            <a:chOff x="6216799" y="5217661"/>
            <a:chExt cx="176561" cy="310896"/>
          </a:xfrm>
        </p:grpSpPr>
        <p:sp>
          <p:nvSpPr>
            <p:cNvPr id="158" name="Rounded Rectangle 157"/>
            <p:cNvSpPr/>
            <p:nvPr/>
          </p:nvSpPr>
          <p:spPr>
            <a:xfrm>
              <a:off x="6216799" y="5217661"/>
              <a:ext cx="176561" cy="310896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6216799" y="5286241"/>
              <a:ext cx="176561" cy="173736"/>
            </a:xfrm>
            <a:prstGeom prst="rect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60" name="Rounded Rectangle 159"/>
          <p:cNvSpPr/>
          <p:nvPr/>
        </p:nvSpPr>
        <p:spPr>
          <a:xfrm>
            <a:off x="4737545" y="4275024"/>
            <a:ext cx="176515" cy="155448"/>
          </a:xfrm>
          <a:prstGeom prst="roundRect">
            <a:avLst>
              <a:gd name="adj" fmla="val 27193"/>
            </a:avLst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C0504D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400" kern="0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161" name="Straight Connector 160"/>
          <p:cNvCxnSpPr>
            <a:stCxn id="160" idx="3"/>
            <a:endCxn id="160" idx="1"/>
          </p:cNvCxnSpPr>
          <p:nvPr/>
        </p:nvCxnSpPr>
        <p:spPr>
          <a:xfrm flipH="1">
            <a:off x="4737545" y="4352748"/>
            <a:ext cx="176515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62" name="Rounded Rectangle 161"/>
          <p:cNvSpPr/>
          <p:nvPr/>
        </p:nvSpPr>
        <p:spPr>
          <a:xfrm>
            <a:off x="7609472" y="4275024"/>
            <a:ext cx="176515" cy="155448"/>
          </a:xfrm>
          <a:prstGeom prst="roundRect">
            <a:avLst>
              <a:gd name="adj" fmla="val 27193"/>
            </a:avLst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C0504D">
                <a:lumMod val="7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400" kern="0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163" name="Straight Connector 162"/>
          <p:cNvCxnSpPr>
            <a:stCxn id="162" idx="3"/>
            <a:endCxn id="162" idx="1"/>
          </p:cNvCxnSpPr>
          <p:nvPr/>
        </p:nvCxnSpPr>
        <p:spPr>
          <a:xfrm flipH="1">
            <a:off x="7609472" y="4352748"/>
            <a:ext cx="176515" cy="0"/>
          </a:xfrm>
          <a:prstGeom prst="line">
            <a:avLst/>
          </a:prstGeom>
          <a:noFill/>
          <a:ln w="38100" cap="flat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64" name="TextBox 163"/>
          <p:cNvSpPr txBox="1"/>
          <p:nvPr/>
        </p:nvSpPr>
        <p:spPr>
          <a:xfrm>
            <a:off x="5161156" y="5172300"/>
            <a:ext cx="1492199" cy="215444"/>
          </a:xfrm>
          <a:prstGeom prst="rect">
            <a:avLst/>
          </a:prstGeom>
          <a:solidFill>
            <a:srgbClr val="1F497D">
              <a:lumMod val="20000"/>
              <a:lumOff val="80000"/>
            </a:srgbClr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</a:rPr>
              <a:t>ST 2110-20 Video</a:t>
            </a:r>
          </a:p>
        </p:txBody>
      </p:sp>
      <p:sp>
        <p:nvSpPr>
          <p:cNvPr id="165" name="Rectangle 164"/>
          <p:cNvSpPr/>
          <p:nvPr/>
        </p:nvSpPr>
        <p:spPr>
          <a:xfrm rot="16200000">
            <a:off x="8919818" y="4143195"/>
            <a:ext cx="176561" cy="1061079"/>
          </a:xfrm>
          <a:prstGeom prst="rect">
            <a:avLst/>
          </a:prstGeom>
          <a:solidFill>
            <a:srgbClr val="9BBB59">
              <a:lumMod val="75000"/>
            </a:srgbClr>
          </a:solidFill>
          <a:ln w="25400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400" kern="0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166" name="Straight Connector 165"/>
          <p:cNvCxnSpPr/>
          <p:nvPr/>
        </p:nvCxnSpPr>
        <p:spPr>
          <a:xfrm flipH="1">
            <a:off x="8435767" y="4349284"/>
            <a:ext cx="1102869" cy="5506"/>
          </a:xfrm>
          <a:prstGeom prst="line">
            <a:avLst/>
          </a:prstGeom>
          <a:noFill/>
          <a:ln w="38100" cap="rnd" cmpd="sng" algn="ctr">
            <a:solidFill>
              <a:sysClr val="windowText" lastClr="000000"/>
            </a:solidFill>
            <a:prstDash val="solid"/>
          </a:ln>
          <a:effectLst/>
        </p:spPr>
      </p:cxnSp>
      <p:sp>
        <p:nvSpPr>
          <p:cNvPr id="167" name="Rounded Rectangle 166"/>
          <p:cNvSpPr/>
          <p:nvPr/>
        </p:nvSpPr>
        <p:spPr>
          <a:xfrm>
            <a:off x="8338181" y="4224934"/>
            <a:ext cx="228540" cy="1298897"/>
          </a:xfrm>
          <a:prstGeom prst="roundRect">
            <a:avLst/>
          </a:prstGeom>
          <a:solidFill>
            <a:srgbClr val="C0504D">
              <a:lumMod val="60000"/>
              <a:lumOff val="40000"/>
            </a:srgbClr>
          </a:solidFill>
          <a:ln w="25400" cap="flat" cmpd="sng" algn="ctr">
            <a:solidFill>
              <a:srgbClr val="C0504D">
                <a:lumMod val="75000"/>
              </a:srgbClr>
            </a:solidFill>
            <a:prstDash val="solid"/>
          </a:ln>
          <a:effectLst/>
        </p:spPr>
        <p:txBody>
          <a:bodyPr rot="0" spcFirstLastPara="0" vertOverflow="overflow" horzOverflow="overflow" vert="vert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  <a:latin typeface="Calibri"/>
              </a:rPr>
              <a:t>De-packetize</a:t>
            </a:r>
          </a:p>
        </p:txBody>
      </p:sp>
      <p:sp>
        <p:nvSpPr>
          <p:cNvPr id="168" name="TextBox 167"/>
          <p:cNvSpPr txBox="1"/>
          <p:nvPr/>
        </p:nvSpPr>
        <p:spPr>
          <a:xfrm>
            <a:off x="5102788" y="4236629"/>
            <a:ext cx="1703347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en-US" sz="1400" kern="0" dirty="0">
                <a:solidFill>
                  <a:prstClr val="black"/>
                </a:solidFill>
              </a:rPr>
              <a:t>ST 2110-40 Data</a:t>
            </a:r>
          </a:p>
        </p:txBody>
      </p:sp>
      <p:sp>
        <p:nvSpPr>
          <p:cNvPr id="169" name="Oval 165"/>
          <p:cNvSpPr/>
          <p:nvPr/>
        </p:nvSpPr>
        <p:spPr>
          <a:xfrm>
            <a:off x="3196937" y="4232839"/>
            <a:ext cx="112910" cy="1332267"/>
          </a:xfrm>
          <a:custGeom>
            <a:avLst/>
            <a:gdLst>
              <a:gd name="connsiteX0" fmla="*/ 0 w 225878"/>
              <a:gd name="connsiteY0" fmla="*/ 665867 h 1331734"/>
              <a:gd name="connsiteX1" fmla="*/ 112939 w 225878"/>
              <a:gd name="connsiteY1" fmla="*/ 0 h 1331734"/>
              <a:gd name="connsiteX2" fmla="*/ 225878 w 225878"/>
              <a:gd name="connsiteY2" fmla="*/ 665867 h 1331734"/>
              <a:gd name="connsiteX3" fmla="*/ 112939 w 225878"/>
              <a:gd name="connsiteY3" fmla="*/ 1331734 h 1331734"/>
              <a:gd name="connsiteX4" fmla="*/ 0 w 225878"/>
              <a:gd name="connsiteY4" fmla="*/ 665867 h 1331734"/>
              <a:gd name="connsiteX0" fmla="*/ 225878 w 317318"/>
              <a:gd name="connsiteY0" fmla="*/ 665867 h 1331734"/>
              <a:gd name="connsiteX1" fmla="*/ 112939 w 317318"/>
              <a:gd name="connsiteY1" fmla="*/ 1331734 h 1331734"/>
              <a:gd name="connsiteX2" fmla="*/ 0 w 317318"/>
              <a:gd name="connsiteY2" fmla="*/ 665867 h 1331734"/>
              <a:gd name="connsiteX3" fmla="*/ 112939 w 317318"/>
              <a:gd name="connsiteY3" fmla="*/ 0 h 1331734"/>
              <a:gd name="connsiteX4" fmla="*/ 317318 w 317318"/>
              <a:gd name="connsiteY4" fmla="*/ 757307 h 1331734"/>
              <a:gd name="connsiteX0" fmla="*/ 225878 w 317318"/>
              <a:gd name="connsiteY0" fmla="*/ 666400 h 1332267"/>
              <a:gd name="connsiteX1" fmla="*/ 112939 w 317318"/>
              <a:gd name="connsiteY1" fmla="*/ 1332267 h 1332267"/>
              <a:gd name="connsiteX2" fmla="*/ 0 w 317318"/>
              <a:gd name="connsiteY2" fmla="*/ 666400 h 1332267"/>
              <a:gd name="connsiteX3" fmla="*/ 112939 w 317318"/>
              <a:gd name="connsiteY3" fmla="*/ 533 h 1332267"/>
              <a:gd name="connsiteX4" fmla="*/ 317318 w 317318"/>
              <a:gd name="connsiteY4" fmla="*/ 757840 h 1332267"/>
              <a:gd name="connsiteX0" fmla="*/ 225878 w 225878"/>
              <a:gd name="connsiteY0" fmla="*/ 666400 h 1332267"/>
              <a:gd name="connsiteX1" fmla="*/ 112939 w 225878"/>
              <a:gd name="connsiteY1" fmla="*/ 1332267 h 1332267"/>
              <a:gd name="connsiteX2" fmla="*/ 0 w 225878"/>
              <a:gd name="connsiteY2" fmla="*/ 666400 h 1332267"/>
              <a:gd name="connsiteX3" fmla="*/ 112939 w 225878"/>
              <a:gd name="connsiteY3" fmla="*/ 533 h 1332267"/>
              <a:gd name="connsiteX0" fmla="*/ 112939 w 112939"/>
              <a:gd name="connsiteY0" fmla="*/ 1332267 h 1332267"/>
              <a:gd name="connsiteX1" fmla="*/ 0 w 112939"/>
              <a:gd name="connsiteY1" fmla="*/ 666400 h 1332267"/>
              <a:gd name="connsiteX2" fmla="*/ 112939 w 112939"/>
              <a:gd name="connsiteY2" fmla="*/ 533 h 13322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12939" h="1332267">
                <a:moveTo>
                  <a:pt x="112939" y="1332267"/>
                </a:moveTo>
                <a:cubicBezTo>
                  <a:pt x="50565" y="1332267"/>
                  <a:pt x="0" y="1034148"/>
                  <a:pt x="0" y="666400"/>
                </a:cubicBezTo>
                <a:cubicBezTo>
                  <a:pt x="0" y="298652"/>
                  <a:pt x="60053" y="-14707"/>
                  <a:pt x="112939" y="533"/>
                </a:cubicBezTo>
              </a:path>
            </a:pathLst>
          </a:custGeom>
          <a:noFill/>
          <a:ln w="25400" cap="flat" cmpd="sng" algn="ctr">
            <a:solidFill>
              <a:sysClr val="windowText" lastClr="000000"/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1400" kern="0" dirty="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180" name="Group 179"/>
          <p:cNvGrpSpPr/>
          <p:nvPr/>
        </p:nvGrpSpPr>
        <p:grpSpPr>
          <a:xfrm>
            <a:off x="6004737" y="4519693"/>
            <a:ext cx="176515" cy="310896"/>
            <a:chOff x="3681759" y="5206365"/>
            <a:chExt cx="176561" cy="310896"/>
          </a:xfrm>
        </p:grpSpPr>
        <p:sp>
          <p:nvSpPr>
            <p:cNvPr id="181" name="Rounded Rectangle 180"/>
            <p:cNvSpPr/>
            <p:nvPr/>
          </p:nvSpPr>
          <p:spPr>
            <a:xfrm>
              <a:off x="3681759" y="5206365"/>
              <a:ext cx="176561" cy="310896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2" name="Rectangle 181"/>
            <p:cNvSpPr/>
            <p:nvPr/>
          </p:nvSpPr>
          <p:spPr>
            <a:xfrm>
              <a:off x="3681759" y="5274945"/>
              <a:ext cx="176561" cy="173736"/>
            </a:xfrm>
            <a:prstGeom prst="rect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grpSp>
        <p:nvGrpSpPr>
          <p:cNvPr id="183" name="Group 182"/>
          <p:cNvGrpSpPr/>
          <p:nvPr/>
        </p:nvGrpSpPr>
        <p:grpSpPr>
          <a:xfrm>
            <a:off x="6638332" y="4519693"/>
            <a:ext cx="176515" cy="310896"/>
            <a:chOff x="3681759" y="5206365"/>
            <a:chExt cx="176561" cy="310896"/>
          </a:xfrm>
        </p:grpSpPr>
        <p:sp>
          <p:nvSpPr>
            <p:cNvPr id="184" name="Rounded Rectangle 183"/>
            <p:cNvSpPr/>
            <p:nvPr/>
          </p:nvSpPr>
          <p:spPr>
            <a:xfrm>
              <a:off x="3681759" y="5206365"/>
              <a:ext cx="176561" cy="310896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85" name="Rectangle 184"/>
            <p:cNvSpPr/>
            <p:nvPr/>
          </p:nvSpPr>
          <p:spPr>
            <a:xfrm>
              <a:off x="3681759" y="5274945"/>
              <a:ext cx="176561" cy="173736"/>
            </a:xfrm>
            <a:prstGeom prst="rect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 dirty="0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186" name="TextBox 185"/>
          <p:cNvSpPr txBox="1"/>
          <p:nvPr/>
        </p:nvSpPr>
        <p:spPr>
          <a:xfrm>
            <a:off x="5102788" y="4566006"/>
            <a:ext cx="1402575" cy="215444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</p:spPr>
        <p:txBody>
          <a:bodyPr wrap="square" lIns="0" tIns="0" rIns="0" bIns="0" rtlCol="0">
            <a:spAutoFit/>
          </a:bodyPr>
          <a:lstStyle/>
          <a:p>
            <a:pPr algn="ctr">
              <a:defRPr/>
            </a:pPr>
            <a:r>
              <a:rPr lang="en-US" sz="1400" kern="0" dirty="0">
                <a:solidFill>
                  <a:prstClr val="black"/>
                </a:solidFill>
              </a:rPr>
              <a:t>ST 2110-30 Audio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9316FDA7-45D7-25C4-3298-9D45D5C6AC7A}"/>
              </a:ext>
            </a:extLst>
          </p:cNvPr>
          <p:cNvGrpSpPr/>
          <p:nvPr/>
        </p:nvGrpSpPr>
        <p:grpSpPr>
          <a:xfrm>
            <a:off x="3203693" y="5669973"/>
            <a:ext cx="208816" cy="304800"/>
            <a:chOff x="7449904" y="5001894"/>
            <a:chExt cx="208816" cy="304800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90D02AF-F3D3-6D5E-AA54-AF7274A0467A}"/>
                </a:ext>
              </a:extLst>
            </p:cNvPr>
            <p:cNvSpPr/>
            <p:nvPr/>
          </p:nvSpPr>
          <p:spPr>
            <a:xfrm>
              <a:off x="7449904" y="5001894"/>
              <a:ext cx="208816" cy="3048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CE8454C0-EA66-9F6B-B5DC-C0CC7C0B53A8}"/>
                </a:ext>
              </a:extLst>
            </p:cNvPr>
            <p:cNvCxnSpPr>
              <a:stCxn id="6" idx="0"/>
              <a:endCxn id="6" idx="0"/>
            </p:cNvCxnSpPr>
            <p:nvPr/>
          </p:nvCxnSpPr>
          <p:spPr>
            <a:xfrm>
              <a:off x="7554312" y="5001894"/>
              <a:ext cx="0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F048B568-6819-F992-4AB5-7C71BEFD4E7E}"/>
                </a:ext>
              </a:extLst>
            </p:cNvPr>
            <p:cNvCxnSpPr/>
            <p:nvPr/>
          </p:nvCxnSpPr>
          <p:spPr>
            <a:xfrm>
              <a:off x="7478472" y="5054298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8F3713F-7345-6FD0-DEBB-8917A176DDD3}"/>
                </a:ext>
              </a:extLst>
            </p:cNvPr>
            <p:cNvCxnSpPr/>
            <p:nvPr/>
          </p:nvCxnSpPr>
          <p:spPr>
            <a:xfrm>
              <a:off x="7478472" y="5087630"/>
              <a:ext cx="104408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BF8B929-3BDC-D284-62DF-29436BF6554D}"/>
                </a:ext>
              </a:extLst>
            </p:cNvPr>
            <p:cNvCxnSpPr/>
            <p:nvPr/>
          </p:nvCxnSpPr>
          <p:spPr>
            <a:xfrm>
              <a:off x="7478472" y="5154294"/>
              <a:ext cx="104408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353192AF-2D6F-0148-6C34-478C0C767EFA}"/>
                </a:ext>
              </a:extLst>
            </p:cNvPr>
            <p:cNvCxnSpPr/>
            <p:nvPr/>
          </p:nvCxnSpPr>
          <p:spPr>
            <a:xfrm>
              <a:off x="7478472" y="5120962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3C723B7-84E2-16E3-3BA4-4C0C5A336DDA}"/>
                </a:ext>
              </a:extLst>
            </p:cNvPr>
            <p:cNvCxnSpPr/>
            <p:nvPr/>
          </p:nvCxnSpPr>
          <p:spPr>
            <a:xfrm>
              <a:off x="7478474" y="5187626"/>
              <a:ext cx="116311" cy="12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623EAFF-E78B-6FB5-79F3-EA1EB2D10CF7}"/>
                </a:ext>
              </a:extLst>
            </p:cNvPr>
            <p:cNvCxnSpPr/>
            <p:nvPr/>
          </p:nvCxnSpPr>
          <p:spPr>
            <a:xfrm>
              <a:off x="7478472" y="5220970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BD054840-50EF-46CF-E355-4C1CDEFBE648}"/>
                </a:ext>
              </a:extLst>
            </p:cNvPr>
            <p:cNvCxnSpPr/>
            <p:nvPr/>
          </p:nvCxnSpPr>
          <p:spPr>
            <a:xfrm>
              <a:off x="7478472" y="5254302"/>
              <a:ext cx="7584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3CDC2459-8BB8-27AC-B62A-13708C5681E9}"/>
              </a:ext>
            </a:extLst>
          </p:cNvPr>
          <p:cNvSpPr txBox="1"/>
          <p:nvPr/>
        </p:nvSpPr>
        <p:spPr>
          <a:xfrm>
            <a:off x="2507138" y="5714651"/>
            <a:ext cx="650820" cy="215444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>
              <a:defRPr/>
            </a:pPr>
            <a:r>
              <a:rPr lang="en-US" sz="1400" kern="0" dirty="0">
                <a:solidFill>
                  <a:prstClr val="black"/>
                </a:solidFill>
              </a:rPr>
              <a:t>SDP Files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B76FC45-2F5F-A931-49C1-42F4495EB60A}"/>
              </a:ext>
            </a:extLst>
          </p:cNvPr>
          <p:cNvGrpSpPr/>
          <p:nvPr/>
        </p:nvGrpSpPr>
        <p:grpSpPr>
          <a:xfrm>
            <a:off x="3278194" y="5755709"/>
            <a:ext cx="208816" cy="304800"/>
            <a:chOff x="7449904" y="5001894"/>
            <a:chExt cx="208816" cy="304800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12A7B454-308B-4522-3449-3D5360D469CD}"/>
                </a:ext>
              </a:extLst>
            </p:cNvPr>
            <p:cNvSpPr/>
            <p:nvPr/>
          </p:nvSpPr>
          <p:spPr>
            <a:xfrm>
              <a:off x="7449904" y="5001894"/>
              <a:ext cx="208816" cy="3048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C3CFC2C3-0A90-061C-7748-EDE89DB8AD55}"/>
                </a:ext>
              </a:extLst>
            </p:cNvPr>
            <p:cNvCxnSpPr>
              <a:stCxn id="17" idx="0"/>
              <a:endCxn id="17" idx="0"/>
            </p:cNvCxnSpPr>
            <p:nvPr/>
          </p:nvCxnSpPr>
          <p:spPr>
            <a:xfrm>
              <a:off x="7554312" y="5001894"/>
              <a:ext cx="0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CC075FAE-EEFD-15B4-C94E-D514B3B3C914}"/>
                </a:ext>
              </a:extLst>
            </p:cNvPr>
            <p:cNvCxnSpPr/>
            <p:nvPr/>
          </p:nvCxnSpPr>
          <p:spPr>
            <a:xfrm>
              <a:off x="7478472" y="5054298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26B4AC3-B6AA-5FE3-D752-3918EBCCA765}"/>
                </a:ext>
              </a:extLst>
            </p:cNvPr>
            <p:cNvCxnSpPr/>
            <p:nvPr/>
          </p:nvCxnSpPr>
          <p:spPr>
            <a:xfrm>
              <a:off x="7478472" y="5087630"/>
              <a:ext cx="104408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77D9CEF0-C03C-847A-8A33-5EE6CF192451}"/>
                </a:ext>
              </a:extLst>
            </p:cNvPr>
            <p:cNvCxnSpPr/>
            <p:nvPr/>
          </p:nvCxnSpPr>
          <p:spPr>
            <a:xfrm>
              <a:off x="7478472" y="5154294"/>
              <a:ext cx="104408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8C36733C-950B-3084-A048-347861FA0D7B}"/>
                </a:ext>
              </a:extLst>
            </p:cNvPr>
            <p:cNvCxnSpPr/>
            <p:nvPr/>
          </p:nvCxnSpPr>
          <p:spPr>
            <a:xfrm>
              <a:off x="7478472" y="5120962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D8CC3D2B-0E0F-7280-F504-98E3360C9145}"/>
                </a:ext>
              </a:extLst>
            </p:cNvPr>
            <p:cNvCxnSpPr/>
            <p:nvPr/>
          </p:nvCxnSpPr>
          <p:spPr>
            <a:xfrm>
              <a:off x="7478474" y="5187626"/>
              <a:ext cx="116311" cy="12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FB1DD8A4-8593-3AAC-A2F5-783F4F6CB7A3}"/>
                </a:ext>
              </a:extLst>
            </p:cNvPr>
            <p:cNvCxnSpPr/>
            <p:nvPr/>
          </p:nvCxnSpPr>
          <p:spPr>
            <a:xfrm>
              <a:off x="7478472" y="5220970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5" name="Straight Connector 24">
              <a:extLst>
                <a:ext uri="{FF2B5EF4-FFF2-40B4-BE49-F238E27FC236}">
                  <a16:creationId xmlns:a16="http://schemas.microsoft.com/office/drawing/2014/main" id="{517CDCF6-DEB5-4346-2DEB-3EDA4A2BAE6F}"/>
                </a:ext>
              </a:extLst>
            </p:cNvPr>
            <p:cNvCxnSpPr/>
            <p:nvPr/>
          </p:nvCxnSpPr>
          <p:spPr>
            <a:xfrm>
              <a:off x="7478472" y="5254302"/>
              <a:ext cx="7584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75331E6B-6DFE-B68F-98F2-EF57E134D4EC}"/>
              </a:ext>
            </a:extLst>
          </p:cNvPr>
          <p:cNvGrpSpPr/>
          <p:nvPr/>
        </p:nvGrpSpPr>
        <p:grpSpPr>
          <a:xfrm>
            <a:off x="3352695" y="5841445"/>
            <a:ext cx="208816" cy="304800"/>
            <a:chOff x="7449904" y="5001894"/>
            <a:chExt cx="208816" cy="304800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4936826B-E713-21E7-4ED9-DD1BC2825789}"/>
                </a:ext>
              </a:extLst>
            </p:cNvPr>
            <p:cNvSpPr/>
            <p:nvPr/>
          </p:nvSpPr>
          <p:spPr>
            <a:xfrm>
              <a:off x="7449904" y="5001894"/>
              <a:ext cx="208816" cy="3048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B36B173-BD8F-608E-6872-F2C80673B14B}"/>
                </a:ext>
              </a:extLst>
            </p:cNvPr>
            <p:cNvCxnSpPr>
              <a:stCxn id="27" idx="0"/>
              <a:endCxn id="27" idx="0"/>
            </p:cNvCxnSpPr>
            <p:nvPr/>
          </p:nvCxnSpPr>
          <p:spPr>
            <a:xfrm>
              <a:off x="7554312" y="5001894"/>
              <a:ext cx="0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CDA9497-C1BA-6DDC-943E-4EB618A3FF89}"/>
                </a:ext>
              </a:extLst>
            </p:cNvPr>
            <p:cNvCxnSpPr/>
            <p:nvPr/>
          </p:nvCxnSpPr>
          <p:spPr>
            <a:xfrm>
              <a:off x="7478472" y="5054298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F31612C8-9547-3AF7-3057-3B19E958FD14}"/>
                </a:ext>
              </a:extLst>
            </p:cNvPr>
            <p:cNvCxnSpPr/>
            <p:nvPr/>
          </p:nvCxnSpPr>
          <p:spPr>
            <a:xfrm>
              <a:off x="7478472" y="5087630"/>
              <a:ext cx="104408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9ED1B73A-B307-7F89-6330-4F642A92509B}"/>
                </a:ext>
              </a:extLst>
            </p:cNvPr>
            <p:cNvCxnSpPr/>
            <p:nvPr/>
          </p:nvCxnSpPr>
          <p:spPr>
            <a:xfrm>
              <a:off x="7478472" y="5154294"/>
              <a:ext cx="104408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48A64AF9-A0B6-50D3-4CB8-36DD0E3E88FF}"/>
                </a:ext>
              </a:extLst>
            </p:cNvPr>
            <p:cNvCxnSpPr/>
            <p:nvPr/>
          </p:nvCxnSpPr>
          <p:spPr>
            <a:xfrm>
              <a:off x="7478472" y="5120962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85068A89-A285-983F-C1BC-18791104F567}"/>
                </a:ext>
              </a:extLst>
            </p:cNvPr>
            <p:cNvCxnSpPr/>
            <p:nvPr/>
          </p:nvCxnSpPr>
          <p:spPr>
            <a:xfrm>
              <a:off x="7478474" y="5187626"/>
              <a:ext cx="116311" cy="12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E6220F12-4608-450D-B22D-A56B99FDB928}"/>
                </a:ext>
              </a:extLst>
            </p:cNvPr>
            <p:cNvCxnSpPr/>
            <p:nvPr/>
          </p:nvCxnSpPr>
          <p:spPr>
            <a:xfrm>
              <a:off x="7478472" y="5220970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018C23E5-E4B7-F67F-2CA0-4BB65B4A52E3}"/>
                </a:ext>
              </a:extLst>
            </p:cNvPr>
            <p:cNvCxnSpPr/>
            <p:nvPr/>
          </p:nvCxnSpPr>
          <p:spPr>
            <a:xfrm>
              <a:off x="7478472" y="5254302"/>
              <a:ext cx="7584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val="10898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97" grpId="0" animBg="1"/>
      <p:bldP spid="99" grpId="0" animBg="1"/>
      <p:bldP spid="100" grpId="0"/>
      <p:bldP spid="101" grpId="0"/>
      <p:bldP spid="103" grpId="0"/>
      <p:bldP spid="107" grpId="0" animBg="1"/>
      <p:bldP spid="108" grpId="0"/>
      <p:bldP spid="109" grpId="0"/>
      <p:bldP spid="110" grpId="0"/>
      <p:bldP spid="111" grpId="0" animBg="1"/>
      <p:bldP spid="112" grpId="0" animBg="1"/>
      <p:bldP spid="113" grpId="0" animBg="1"/>
      <p:bldP spid="147" grpId="0" animBg="1"/>
      <p:bldP spid="160" grpId="0" animBg="1"/>
      <p:bldP spid="162" grpId="0" animBg="1"/>
      <p:bldP spid="164" grpId="0" animBg="1"/>
      <p:bldP spid="165" grpId="0" animBg="1"/>
      <p:bldP spid="167" grpId="0" animBg="1"/>
      <p:bldP spid="168" grpId="0"/>
      <p:bldP spid="169" grpId="0" animBg="1"/>
      <p:bldP spid="186" grpId="0" animBg="1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AD796-3DD3-4EB0-93BA-B222FE64F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ST 2022-6 / ST 2110 </a:t>
            </a:r>
            <a:br>
              <a:rPr lang="en-GB" dirty="0"/>
            </a:br>
            <a:r>
              <a:rPr lang="en-GB" dirty="0"/>
              <a:t>Audio Processing Packet Flow</a:t>
            </a:r>
          </a:p>
        </p:txBody>
      </p:sp>
      <p:grpSp>
        <p:nvGrpSpPr>
          <p:cNvPr id="113" name="Group 112"/>
          <p:cNvGrpSpPr/>
          <p:nvPr/>
        </p:nvGrpSpPr>
        <p:grpSpPr>
          <a:xfrm>
            <a:off x="306310" y="2466095"/>
            <a:ext cx="6092824" cy="2821668"/>
            <a:chOff x="-6219" y="2176263"/>
            <a:chExt cx="6727059" cy="3276601"/>
          </a:xfrm>
        </p:grpSpPr>
        <p:sp>
          <p:nvSpPr>
            <p:cNvPr id="114" name="Rounded Rectangle 113"/>
            <p:cNvSpPr/>
            <p:nvPr/>
          </p:nvSpPr>
          <p:spPr>
            <a:xfrm>
              <a:off x="1821989" y="3709779"/>
              <a:ext cx="3048000" cy="1743085"/>
            </a:xfrm>
            <a:prstGeom prst="roundRect">
              <a:avLst>
                <a:gd name="adj" fmla="val 6694"/>
              </a:avLst>
            </a:prstGeom>
            <a:solidFill>
              <a:sysClr val="window" lastClr="FFFFFF">
                <a:lumMod val="8500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bIns="0" rtlCol="0" anchor="b"/>
            <a:lstStyle/>
            <a:p>
              <a:pPr algn="ctr">
                <a:defRPr/>
              </a:pPr>
              <a:r>
                <a:rPr lang="en-US" sz="1400" b="1" kern="0" dirty="0">
                  <a:solidFill>
                    <a:srgbClr val="8064A2">
                      <a:lumMod val="75000"/>
                    </a:srgbClr>
                  </a:solidFill>
                  <a:effectLst>
                    <a:innerShdw blurRad="63500" dist="50800" dir="2700000">
                      <a:prstClr val="black">
                        <a:alpha val="50000"/>
                      </a:prstClr>
                    </a:innerShdw>
                  </a:effectLst>
                  <a:latin typeface="Calibri"/>
                </a:rPr>
                <a:t>IP Packet Network</a:t>
              </a:r>
            </a:p>
          </p:txBody>
        </p:sp>
        <p:sp>
          <p:nvSpPr>
            <p:cNvPr id="115" name="Rectangle 114"/>
            <p:cNvSpPr/>
            <p:nvPr/>
          </p:nvSpPr>
          <p:spPr>
            <a:xfrm rot="14400000">
              <a:off x="2831786" y="2364498"/>
              <a:ext cx="176561" cy="533400"/>
            </a:xfrm>
            <a:prstGeom prst="rect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6" name="Rectangle 49"/>
            <p:cNvSpPr/>
            <p:nvPr/>
          </p:nvSpPr>
          <p:spPr>
            <a:xfrm>
              <a:off x="2272548" y="2923618"/>
              <a:ext cx="2141829" cy="709961"/>
            </a:xfrm>
            <a:custGeom>
              <a:avLst/>
              <a:gdLst/>
              <a:ahLst/>
              <a:cxnLst/>
              <a:rect l="l" t="t" r="r" b="b"/>
              <a:pathLst>
                <a:path w="2141829" h="709961">
                  <a:moveTo>
                    <a:pt x="0" y="0"/>
                  </a:moveTo>
                  <a:lnTo>
                    <a:pt x="2141828" y="0"/>
                  </a:lnTo>
                  <a:lnTo>
                    <a:pt x="2141828" y="533399"/>
                  </a:lnTo>
                  <a:lnTo>
                    <a:pt x="2141829" y="533399"/>
                  </a:lnTo>
                  <a:lnTo>
                    <a:pt x="2141829" y="709960"/>
                  </a:lnTo>
                  <a:lnTo>
                    <a:pt x="1608429" y="709960"/>
                  </a:lnTo>
                  <a:lnTo>
                    <a:pt x="1608429" y="533400"/>
                  </a:lnTo>
                  <a:lnTo>
                    <a:pt x="533402" y="533400"/>
                  </a:lnTo>
                  <a:lnTo>
                    <a:pt x="533402" y="709961"/>
                  </a:lnTo>
                  <a:lnTo>
                    <a:pt x="2" y="709961"/>
                  </a:lnTo>
                  <a:lnTo>
                    <a:pt x="2" y="533400"/>
                  </a:lnTo>
                  <a:lnTo>
                    <a:pt x="0" y="533400"/>
                  </a:lnTo>
                  <a:close/>
                </a:path>
              </a:pathLst>
            </a:cu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671239" y="4462264"/>
              <a:ext cx="1143000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8" name="TextBox 117"/>
            <p:cNvSpPr txBox="1"/>
            <p:nvPr/>
          </p:nvSpPr>
          <p:spPr>
            <a:xfrm>
              <a:off x="-1637" y="4462264"/>
              <a:ext cx="671134" cy="6075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SDI</a:t>
              </a:r>
            </a:p>
            <a:p>
              <a:pPr algn="r"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Video</a:t>
              </a:r>
            </a:p>
          </p:txBody>
        </p:sp>
        <p:sp>
          <p:nvSpPr>
            <p:cNvPr id="119" name="Parallelogram 118"/>
            <p:cNvSpPr/>
            <p:nvPr/>
          </p:nvSpPr>
          <p:spPr>
            <a:xfrm rot="842353" flipH="1">
              <a:off x="645110" y="4217447"/>
              <a:ext cx="514701" cy="152400"/>
            </a:xfrm>
            <a:prstGeom prst="parallelogram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0" name="TextBox 119"/>
            <p:cNvSpPr txBox="1"/>
            <p:nvPr/>
          </p:nvSpPr>
          <p:spPr>
            <a:xfrm>
              <a:off x="-6219" y="4077249"/>
              <a:ext cx="675717" cy="357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Audio</a:t>
              </a:r>
            </a:p>
          </p:txBody>
        </p:sp>
        <p:cxnSp>
          <p:nvCxnSpPr>
            <p:cNvPr id="121" name="Straight Connector 120"/>
            <p:cNvCxnSpPr/>
            <p:nvPr/>
          </p:nvCxnSpPr>
          <p:spPr>
            <a:xfrm flipH="1" flipV="1">
              <a:off x="671240" y="3928865"/>
              <a:ext cx="457199" cy="236815"/>
            </a:xfrm>
            <a:prstGeom prst="line">
              <a:avLst/>
            </a:prstGeom>
            <a:noFill/>
            <a:ln w="38100" cap="rnd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sp>
          <p:nvSpPr>
            <p:cNvPr id="122" name="Rounded Rectangle 121"/>
            <p:cNvSpPr/>
            <p:nvPr/>
          </p:nvSpPr>
          <p:spPr>
            <a:xfrm>
              <a:off x="1128439" y="4081264"/>
              <a:ext cx="228600" cy="1066800"/>
            </a:xfrm>
            <a:prstGeom prst="roundRect">
              <a:avLst/>
            </a:prstGeom>
            <a:solidFill>
              <a:srgbClr val="8064A2">
                <a:lumMod val="60000"/>
                <a:lumOff val="40000"/>
              </a:srgbClr>
            </a:solidFill>
            <a:ln w="25400" cap="flat" cmpd="sng" algn="ctr">
              <a:solidFill>
                <a:srgbClr val="8064A2">
                  <a:lumMod val="75000"/>
                </a:srgbClr>
              </a:solidFill>
              <a:prstDash val="solid"/>
            </a:ln>
            <a:effectLst/>
          </p:spPr>
          <p:txBody>
            <a:bodyPr vert="vert" lIns="0" tIns="0" rIns="0" bIns="0"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Embed</a:t>
              </a:r>
            </a:p>
          </p:txBody>
        </p:sp>
        <p:sp>
          <p:nvSpPr>
            <p:cNvPr id="123" name="TextBox 122"/>
            <p:cNvSpPr txBox="1"/>
            <p:nvPr/>
          </p:nvSpPr>
          <p:spPr>
            <a:xfrm>
              <a:off x="59898" y="3769471"/>
              <a:ext cx="609600" cy="357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Data</a:t>
              </a:r>
            </a:p>
          </p:txBody>
        </p:sp>
        <p:sp>
          <p:nvSpPr>
            <p:cNvPr id="124" name="Rounded Rectangle 123"/>
            <p:cNvSpPr/>
            <p:nvPr/>
          </p:nvSpPr>
          <p:spPr>
            <a:xfrm>
              <a:off x="1661839" y="4081264"/>
              <a:ext cx="228600" cy="1066800"/>
            </a:xfrm>
            <a:prstGeom prst="roundRect">
              <a:avLst/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Overflow="overflow" horzOverflow="overflow" vert="vert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Packetize</a:t>
              </a:r>
            </a:p>
          </p:txBody>
        </p:sp>
        <p:grpSp>
          <p:nvGrpSpPr>
            <p:cNvPr id="125" name="Group 124"/>
            <p:cNvGrpSpPr/>
            <p:nvPr/>
          </p:nvGrpSpPr>
          <p:grpSpPr>
            <a:xfrm rot="19233205">
              <a:off x="2164602" y="4227999"/>
              <a:ext cx="176562" cy="686839"/>
              <a:chOff x="3581396" y="1904480"/>
              <a:chExt cx="176562" cy="686839"/>
            </a:xfrm>
          </p:grpSpPr>
          <p:sp>
            <p:nvSpPr>
              <p:cNvPr id="148" name="Rounded Rectangle 147"/>
              <p:cNvSpPr/>
              <p:nvPr/>
            </p:nvSpPr>
            <p:spPr>
              <a:xfrm>
                <a:off x="3581396" y="1904480"/>
                <a:ext cx="176561" cy="686839"/>
              </a:xfrm>
              <a:prstGeom prst="roundRect">
                <a:avLst>
                  <a:gd name="adj" fmla="val 27193"/>
                </a:avLst>
              </a:prstGeom>
              <a:solidFill>
                <a:srgbClr val="C0504D">
                  <a:lumMod val="60000"/>
                  <a:lumOff val="40000"/>
                </a:srgbClr>
              </a:solidFill>
              <a:ln w="25400" cap="flat" cmpd="sng" algn="ctr">
                <a:solidFill>
                  <a:srgbClr val="C0504D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49" name="Rectangle 148"/>
              <p:cNvSpPr/>
              <p:nvPr/>
            </p:nvSpPr>
            <p:spPr>
              <a:xfrm>
                <a:off x="3581397" y="1981200"/>
                <a:ext cx="176561" cy="533400"/>
              </a:xfrm>
              <a:prstGeom prst="rect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26" name="Rounded Rectangle 125"/>
            <p:cNvSpPr/>
            <p:nvPr/>
          </p:nvSpPr>
          <p:spPr>
            <a:xfrm rot="16200000">
              <a:off x="2450968" y="3737844"/>
              <a:ext cx="176561" cy="686839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7" name="Rectangle 126"/>
            <p:cNvSpPr/>
            <p:nvPr/>
          </p:nvSpPr>
          <p:spPr>
            <a:xfrm rot="16200000">
              <a:off x="2450968" y="3814563"/>
              <a:ext cx="176561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8" name="Rounded Rectangle 127"/>
            <p:cNvSpPr/>
            <p:nvPr/>
          </p:nvSpPr>
          <p:spPr>
            <a:xfrm rot="16200000">
              <a:off x="2424949" y="3210443"/>
              <a:ext cx="228599" cy="1069848"/>
            </a:xfrm>
            <a:prstGeom prst="roundRect">
              <a:avLst/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Overflow="overflow" horzOverflow="overflow" vert="vert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De-packet</a:t>
              </a:r>
            </a:p>
          </p:txBody>
        </p:sp>
        <p:sp>
          <p:nvSpPr>
            <p:cNvPr id="129" name="Rounded Rectangle 128"/>
            <p:cNvSpPr/>
            <p:nvPr/>
          </p:nvSpPr>
          <p:spPr>
            <a:xfrm rot="16200000">
              <a:off x="4033376" y="3210443"/>
              <a:ext cx="228599" cy="1069848"/>
            </a:xfrm>
            <a:prstGeom prst="roundRect">
              <a:avLst/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Overflow="overflow" horzOverflow="overflow" vert="vert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Packetize</a:t>
              </a:r>
            </a:p>
          </p:txBody>
        </p:sp>
        <p:sp>
          <p:nvSpPr>
            <p:cNvPr id="130" name="Rounded Rectangle 129"/>
            <p:cNvSpPr/>
            <p:nvPr/>
          </p:nvSpPr>
          <p:spPr>
            <a:xfrm rot="19800000">
              <a:off x="2638989" y="2557930"/>
              <a:ext cx="228600" cy="1066800"/>
            </a:xfrm>
            <a:prstGeom prst="roundRect">
              <a:avLst/>
            </a:prstGeom>
            <a:solidFill>
              <a:srgbClr val="8064A2">
                <a:lumMod val="60000"/>
                <a:lumOff val="40000"/>
              </a:srgbClr>
            </a:solidFill>
            <a:ln w="25400" cap="flat" cmpd="sng" algn="ctr">
              <a:solidFill>
                <a:srgbClr val="8064A2">
                  <a:lumMod val="75000"/>
                </a:srgbClr>
              </a:solidFill>
              <a:prstDash val="solid"/>
            </a:ln>
            <a:effectLst/>
          </p:spPr>
          <p:txBody>
            <a:bodyPr vert="vert" lIns="0" tIns="0" rIns="0" bIns="0"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De-embed</a:t>
              </a:r>
            </a:p>
          </p:txBody>
        </p:sp>
        <p:sp>
          <p:nvSpPr>
            <p:cNvPr id="131" name="Rectangle 130"/>
            <p:cNvSpPr/>
            <p:nvPr/>
          </p:nvSpPr>
          <p:spPr>
            <a:xfrm rot="7200000" flipH="1">
              <a:off x="3646847" y="2364496"/>
              <a:ext cx="176561" cy="533400"/>
            </a:xfrm>
            <a:prstGeom prst="rect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2" name="Rounded Rectangle 131"/>
            <p:cNvSpPr/>
            <p:nvPr/>
          </p:nvSpPr>
          <p:spPr>
            <a:xfrm>
              <a:off x="2805949" y="2176263"/>
              <a:ext cx="998827" cy="533400"/>
            </a:xfrm>
            <a:prstGeom prst="roundRect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/>
                </a:rPr>
                <a:t>Audio</a:t>
              </a:r>
            </a:p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/>
                </a:rPr>
                <a:t>Processing</a:t>
              </a:r>
            </a:p>
          </p:txBody>
        </p:sp>
        <p:sp>
          <p:nvSpPr>
            <p:cNvPr id="133" name="Rounded Rectangle 132"/>
            <p:cNvSpPr/>
            <p:nvPr/>
          </p:nvSpPr>
          <p:spPr>
            <a:xfrm rot="1800000">
              <a:off x="3751364" y="2557929"/>
              <a:ext cx="228600" cy="1066800"/>
            </a:xfrm>
            <a:prstGeom prst="roundRect">
              <a:avLst/>
            </a:prstGeom>
            <a:solidFill>
              <a:srgbClr val="8064A2">
                <a:lumMod val="60000"/>
                <a:lumOff val="40000"/>
              </a:srgbClr>
            </a:solidFill>
            <a:ln w="25400" cap="flat" cmpd="sng" algn="ctr">
              <a:solidFill>
                <a:srgbClr val="8064A2">
                  <a:lumMod val="75000"/>
                </a:srgbClr>
              </a:solidFill>
              <a:prstDash val="solid"/>
            </a:ln>
            <a:effectLst/>
          </p:spPr>
          <p:txBody>
            <a:bodyPr vert="vert270" lIns="0" tIns="0" rIns="0" bIns="0"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Embed</a:t>
              </a:r>
            </a:p>
          </p:txBody>
        </p:sp>
        <p:sp>
          <p:nvSpPr>
            <p:cNvPr id="134" name="Rounded Rectangle 133"/>
            <p:cNvSpPr/>
            <p:nvPr/>
          </p:nvSpPr>
          <p:spPr>
            <a:xfrm rot="16200000">
              <a:off x="4059397" y="3733828"/>
              <a:ext cx="176561" cy="686839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5" name="Rectangle 134"/>
            <p:cNvSpPr/>
            <p:nvPr/>
          </p:nvSpPr>
          <p:spPr>
            <a:xfrm rot="16200000">
              <a:off x="4059397" y="3810547"/>
              <a:ext cx="176561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136" name="Group 135"/>
            <p:cNvGrpSpPr/>
            <p:nvPr/>
          </p:nvGrpSpPr>
          <p:grpSpPr>
            <a:xfrm rot="2366795" flipH="1">
              <a:off x="4345762" y="4271244"/>
              <a:ext cx="176562" cy="686839"/>
              <a:chOff x="3581396" y="1904480"/>
              <a:chExt cx="176562" cy="686839"/>
            </a:xfrm>
          </p:grpSpPr>
          <p:sp>
            <p:nvSpPr>
              <p:cNvPr id="146" name="Rounded Rectangle 145"/>
              <p:cNvSpPr/>
              <p:nvPr/>
            </p:nvSpPr>
            <p:spPr>
              <a:xfrm>
                <a:off x="3581396" y="1904480"/>
                <a:ext cx="176561" cy="686839"/>
              </a:xfrm>
              <a:prstGeom prst="roundRect">
                <a:avLst>
                  <a:gd name="adj" fmla="val 27193"/>
                </a:avLst>
              </a:prstGeom>
              <a:solidFill>
                <a:srgbClr val="C0504D">
                  <a:lumMod val="60000"/>
                  <a:lumOff val="40000"/>
                </a:srgbClr>
              </a:solidFill>
              <a:ln w="25400" cap="flat" cmpd="sng" algn="ctr">
                <a:solidFill>
                  <a:srgbClr val="C0504D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47" name="Rectangle 146"/>
              <p:cNvSpPr/>
              <p:nvPr/>
            </p:nvSpPr>
            <p:spPr>
              <a:xfrm>
                <a:off x="3581397" y="1981200"/>
                <a:ext cx="176561" cy="533400"/>
              </a:xfrm>
              <a:prstGeom prst="rect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37" name="Rectangle 136"/>
            <p:cNvSpPr/>
            <p:nvPr/>
          </p:nvSpPr>
          <p:spPr>
            <a:xfrm>
              <a:off x="4869989" y="4462263"/>
              <a:ext cx="1143000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8" name="Parallelogram 137"/>
            <p:cNvSpPr/>
            <p:nvPr/>
          </p:nvSpPr>
          <p:spPr>
            <a:xfrm rot="20757647">
              <a:off x="5519452" y="4216959"/>
              <a:ext cx="514701" cy="152400"/>
            </a:xfrm>
            <a:prstGeom prst="parallelogram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39" name="Straight Connector 138"/>
            <p:cNvCxnSpPr/>
            <p:nvPr/>
          </p:nvCxnSpPr>
          <p:spPr>
            <a:xfrm flipV="1">
              <a:off x="5548202" y="3939216"/>
              <a:ext cx="457199" cy="236815"/>
            </a:xfrm>
            <a:prstGeom prst="line">
              <a:avLst/>
            </a:prstGeom>
            <a:noFill/>
            <a:ln w="38100" cap="rnd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sp>
          <p:nvSpPr>
            <p:cNvPr id="140" name="Rounded Rectangle 139"/>
            <p:cNvSpPr/>
            <p:nvPr/>
          </p:nvSpPr>
          <p:spPr>
            <a:xfrm>
              <a:off x="5311010" y="4081264"/>
              <a:ext cx="228600" cy="1066800"/>
            </a:xfrm>
            <a:prstGeom prst="roundRect">
              <a:avLst/>
            </a:prstGeom>
            <a:solidFill>
              <a:srgbClr val="8064A2">
                <a:lumMod val="60000"/>
                <a:lumOff val="40000"/>
              </a:srgbClr>
            </a:solidFill>
            <a:ln w="25400" cap="flat" cmpd="sng" algn="ctr">
              <a:solidFill>
                <a:srgbClr val="8064A2">
                  <a:lumMod val="75000"/>
                </a:srgbClr>
              </a:solidFill>
              <a:prstDash val="solid"/>
            </a:ln>
            <a:effectLst/>
          </p:spPr>
          <p:txBody>
            <a:bodyPr vert="vert" lIns="0" tIns="0" rIns="0" bIns="0"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De-embed</a:t>
              </a:r>
            </a:p>
          </p:txBody>
        </p:sp>
        <p:sp>
          <p:nvSpPr>
            <p:cNvPr id="141" name="Rounded Rectangle 140"/>
            <p:cNvSpPr/>
            <p:nvPr/>
          </p:nvSpPr>
          <p:spPr>
            <a:xfrm>
              <a:off x="4793790" y="4077248"/>
              <a:ext cx="228600" cy="1069848"/>
            </a:xfrm>
            <a:prstGeom prst="roundRect">
              <a:avLst/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Overflow="overflow" horzOverflow="overflow" vert="vert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De-packet</a:t>
              </a:r>
            </a:p>
          </p:txBody>
        </p:sp>
        <p:sp>
          <p:nvSpPr>
            <p:cNvPr id="142" name="TextBox 141"/>
            <p:cNvSpPr txBox="1"/>
            <p:nvPr/>
          </p:nvSpPr>
          <p:spPr>
            <a:xfrm>
              <a:off x="6014731" y="4466280"/>
              <a:ext cx="671134" cy="60757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SDI</a:t>
              </a:r>
            </a:p>
            <a:p>
              <a:pPr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Video</a:t>
              </a: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6012989" y="4081264"/>
              <a:ext cx="707851" cy="3574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Audio</a:t>
              </a:r>
            </a:p>
          </p:txBody>
        </p:sp>
        <p:sp>
          <p:nvSpPr>
            <p:cNvPr id="144" name="TextBox 143"/>
            <p:cNvSpPr txBox="1"/>
            <p:nvPr/>
          </p:nvSpPr>
          <p:spPr>
            <a:xfrm>
              <a:off x="6012990" y="3773490"/>
              <a:ext cx="609600" cy="3573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Data</a:t>
              </a:r>
            </a:p>
          </p:txBody>
        </p:sp>
        <p:sp>
          <p:nvSpPr>
            <p:cNvPr id="145" name="TextBox 144"/>
            <p:cNvSpPr txBox="1"/>
            <p:nvPr/>
          </p:nvSpPr>
          <p:spPr>
            <a:xfrm>
              <a:off x="2195829" y="4231136"/>
              <a:ext cx="2242472" cy="6075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SMPTE 2022-6 IP Packets</a:t>
              </a:r>
            </a:p>
            <a:p>
              <a:pPr algn="ctr"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Video/Audio/Data</a:t>
              </a:r>
            </a:p>
          </p:txBody>
        </p:sp>
      </p:grpSp>
      <p:sp>
        <p:nvSpPr>
          <p:cNvPr id="217" name="Title 1"/>
          <p:cNvSpPr txBox="1">
            <a:spLocks/>
          </p:cNvSpPr>
          <p:nvPr/>
        </p:nvSpPr>
        <p:spPr>
          <a:xfrm>
            <a:off x="666393" y="1582219"/>
            <a:ext cx="5299760" cy="57400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8407E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Using SDI/ST 2022-6</a:t>
            </a:r>
          </a:p>
        </p:txBody>
      </p:sp>
      <p:sp>
        <p:nvSpPr>
          <p:cNvPr id="218" name="Title 1"/>
          <p:cNvSpPr txBox="1">
            <a:spLocks/>
          </p:cNvSpPr>
          <p:nvPr/>
        </p:nvSpPr>
        <p:spPr>
          <a:xfrm>
            <a:off x="6452328" y="1582220"/>
            <a:ext cx="5299760" cy="574009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8407E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en-US" sz="2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Using ST 2110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44DCCC0-D038-E3CB-B500-0342BEF5CC5B}"/>
              </a:ext>
            </a:extLst>
          </p:cNvPr>
          <p:cNvGrpSpPr/>
          <p:nvPr/>
        </p:nvGrpSpPr>
        <p:grpSpPr>
          <a:xfrm>
            <a:off x="6613827" y="2653076"/>
            <a:ext cx="4921662" cy="2825090"/>
            <a:chOff x="6613827" y="2653076"/>
            <a:chExt cx="4921662" cy="2825090"/>
          </a:xfrm>
        </p:grpSpPr>
        <p:sp>
          <p:nvSpPr>
            <p:cNvPr id="150" name="Oval 165"/>
            <p:cNvSpPr/>
            <p:nvPr/>
          </p:nvSpPr>
          <p:spPr>
            <a:xfrm flipH="1">
              <a:off x="7458807" y="3595933"/>
              <a:ext cx="112910" cy="1332267"/>
            </a:xfrm>
            <a:custGeom>
              <a:avLst/>
              <a:gdLst>
                <a:gd name="connsiteX0" fmla="*/ 0 w 225878"/>
                <a:gd name="connsiteY0" fmla="*/ 665867 h 1331734"/>
                <a:gd name="connsiteX1" fmla="*/ 112939 w 225878"/>
                <a:gd name="connsiteY1" fmla="*/ 0 h 1331734"/>
                <a:gd name="connsiteX2" fmla="*/ 225878 w 225878"/>
                <a:gd name="connsiteY2" fmla="*/ 665867 h 1331734"/>
                <a:gd name="connsiteX3" fmla="*/ 112939 w 225878"/>
                <a:gd name="connsiteY3" fmla="*/ 1331734 h 1331734"/>
                <a:gd name="connsiteX4" fmla="*/ 0 w 225878"/>
                <a:gd name="connsiteY4" fmla="*/ 665867 h 1331734"/>
                <a:gd name="connsiteX0" fmla="*/ 225878 w 317318"/>
                <a:gd name="connsiteY0" fmla="*/ 665867 h 1331734"/>
                <a:gd name="connsiteX1" fmla="*/ 112939 w 317318"/>
                <a:gd name="connsiteY1" fmla="*/ 1331734 h 1331734"/>
                <a:gd name="connsiteX2" fmla="*/ 0 w 317318"/>
                <a:gd name="connsiteY2" fmla="*/ 665867 h 1331734"/>
                <a:gd name="connsiteX3" fmla="*/ 112939 w 317318"/>
                <a:gd name="connsiteY3" fmla="*/ 0 h 1331734"/>
                <a:gd name="connsiteX4" fmla="*/ 317318 w 317318"/>
                <a:gd name="connsiteY4" fmla="*/ 757307 h 1331734"/>
                <a:gd name="connsiteX0" fmla="*/ 225878 w 317318"/>
                <a:gd name="connsiteY0" fmla="*/ 666400 h 1332267"/>
                <a:gd name="connsiteX1" fmla="*/ 112939 w 317318"/>
                <a:gd name="connsiteY1" fmla="*/ 1332267 h 1332267"/>
                <a:gd name="connsiteX2" fmla="*/ 0 w 317318"/>
                <a:gd name="connsiteY2" fmla="*/ 666400 h 1332267"/>
                <a:gd name="connsiteX3" fmla="*/ 112939 w 317318"/>
                <a:gd name="connsiteY3" fmla="*/ 533 h 1332267"/>
                <a:gd name="connsiteX4" fmla="*/ 317318 w 317318"/>
                <a:gd name="connsiteY4" fmla="*/ 757840 h 1332267"/>
                <a:gd name="connsiteX0" fmla="*/ 225878 w 225878"/>
                <a:gd name="connsiteY0" fmla="*/ 666400 h 1332267"/>
                <a:gd name="connsiteX1" fmla="*/ 112939 w 225878"/>
                <a:gd name="connsiteY1" fmla="*/ 1332267 h 1332267"/>
                <a:gd name="connsiteX2" fmla="*/ 0 w 225878"/>
                <a:gd name="connsiteY2" fmla="*/ 666400 h 1332267"/>
                <a:gd name="connsiteX3" fmla="*/ 112939 w 225878"/>
                <a:gd name="connsiteY3" fmla="*/ 533 h 1332267"/>
                <a:gd name="connsiteX0" fmla="*/ 112939 w 112939"/>
                <a:gd name="connsiteY0" fmla="*/ 1332267 h 1332267"/>
                <a:gd name="connsiteX1" fmla="*/ 0 w 112939"/>
                <a:gd name="connsiteY1" fmla="*/ 666400 h 1332267"/>
                <a:gd name="connsiteX2" fmla="*/ 112939 w 112939"/>
                <a:gd name="connsiteY2" fmla="*/ 533 h 1332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39" h="1332267">
                  <a:moveTo>
                    <a:pt x="112939" y="1332267"/>
                  </a:moveTo>
                  <a:cubicBezTo>
                    <a:pt x="50565" y="1332267"/>
                    <a:pt x="0" y="1034148"/>
                    <a:pt x="0" y="666400"/>
                  </a:cubicBezTo>
                  <a:cubicBezTo>
                    <a:pt x="0" y="298652"/>
                    <a:pt x="60053" y="-14707"/>
                    <a:pt x="112939" y="533"/>
                  </a:cubicBezTo>
                </a:path>
              </a:pathLst>
            </a:cu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1" name="Rounded Rectangle 150"/>
            <p:cNvSpPr/>
            <p:nvPr/>
          </p:nvSpPr>
          <p:spPr>
            <a:xfrm>
              <a:off x="7897902" y="3406476"/>
              <a:ext cx="2437765" cy="1864945"/>
            </a:xfrm>
            <a:prstGeom prst="roundRect">
              <a:avLst>
                <a:gd name="adj" fmla="val 6421"/>
              </a:avLst>
            </a:prstGeom>
            <a:solidFill>
              <a:sysClr val="window" lastClr="FFFFFF">
                <a:lumMod val="85000"/>
              </a:sysClr>
            </a:solidFill>
            <a:ln w="25400" cap="flat" cmpd="sng" algn="ctr">
              <a:solidFill>
                <a:sysClr val="window" lastClr="FFFFFF">
                  <a:lumMod val="50000"/>
                </a:sysClr>
              </a:solidFill>
              <a:prstDash val="solid"/>
            </a:ln>
            <a:effectLst/>
          </p:spPr>
          <p:txBody>
            <a:bodyPr bIns="0" rtlCol="0" anchor="b"/>
            <a:lstStyle/>
            <a:p>
              <a:pPr algn="ctr">
                <a:defRPr/>
              </a:pPr>
              <a:r>
                <a:rPr lang="en-US" sz="1400" b="1" kern="0" dirty="0">
                  <a:solidFill>
                    <a:srgbClr val="8064A2">
                      <a:lumMod val="75000"/>
                    </a:srgbClr>
                  </a:solidFill>
                  <a:effectLst>
                    <a:innerShdw blurRad="63500" dist="50800" dir="2700000">
                      <a:prstClr val="black">
                        <a:alpha val="50000"/>
                      </a:prstClr>
                    </a:innerShdw>
                  </a:effectLst>
                  <a:latin typeface="Calibri"/>
                </a:rPr>
                <a:t>IP Packet Network</a:t>
              </a:r>
            </a:p>
          </p:txBody>
        </p:sp>
        <p:sp>
          <p:nvSpPr>
            <p:cNvPr id="152" name="Rectangle 151"/>
            <p:cNvSpPr/>
            <p:nvPr/>
          </p:nvSpPr>
          <p:spPr>
            <a:xfrm rot="10800000">
              <a:off x="8686548" y="2949859"/>
              <a:ext cx="176515" cy="533400"/>
            </a:xfrm>
            <a:prstGeom prst="rect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3" name="Rectangle 152"/>
            <p:cNvSpPr/>
            <p:nvPr/>
          </p:nvSpPr>
          <p:spPr>
            <a:xfrm>
              <a:off x="7197355" y="4280815"/>
              <a:ext cx="700546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4" name="TextBox 153"/>
            <p:cNvSpPr txBox="1"/>
            <p:nvPr/>
          </p:nvSpPr>
          <p:spPr>
            <a:xfrm>
              <a:off x="6615568" y="4280815"/>
              <a:ext cx="60770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r"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SDI</a:t>
              </a:r>
            </a:p>
            <a:p>
              <a:pPr algn="r"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Video</a:t>
              </a:r>
            </a:p>
          </p:txBody>
        </p:sp>
        <p:sp>
          <p:nvSpPr>
            <p:cNvPr id="155" name="TextBox 154"/>
            <p:cNvSpPr txBox="1"/>
            <p:nvPr/>
          </p:nvSpPr>
          <p:spPr>
            <a:xfrm>
              <a:off x="6613827" y="3895805"/>
              <a:ext cx="6094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Audio</a:t>
              </a:r>
            </a:p>
          </p:txBody>
        </p:sp>
        <p:cxnSp>
          <p:nvCxnSpPr>
            <p:cNvPr id="156" name="Straight Connector 155"/>
            <p:cNvCxnSpPr/>
            <p:nvPr/>
          </p:nvCxnSpPr>
          <p:spPr>
            <a:xfrm flipH="1">
              <a:off x="7232351" y="3713095"/>
              <a:ext cx="629423" cy="2753"/>
            </a:xfrm>
            <a:prstGeom prst="line">
              <a:avLst/>
            </a:prstGeom>
            <a:noFill/>
            <a:ln w="38100" cap="rnd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sp>
          <p:nvSpPr>
            <p:cNvPr id="157" name="TextBox 156"/>
            <p:cNvSpPr txBox="1"/>
            <p:nvPr/>
          </p:nvSpPr>
          <p:spPr>
            <a:xfrm>
              <a:off x="6618469" y="3559206"/>
              <a:ext cx="6094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Data</a:t>
              </a:r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10352959" y="4284830"/>
              <a:ext cx="548889" cy="533400"/>
            </a:xfrm>
            <a:prstGeom prst="rect">
              <a:avLst/>
            </a:prstGeom>
            <a:solidFill>
              <a:srgbClr val="4F81BD"/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9" name="TextBox 158"/>
            <p:cNvSpPr txBox="1"/>
            <p:nvPr/>
          </p:nvSpPr>
          <p:spPr>
            <a:xfrm>
              <a:off x="10926051" y="4288845"/>
              <a:ext cx="607701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SDI</a:t>
              </a:r>
            </a:p>
            <a:p>
              <a:pPr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Video</a:t>
              </a:r>
            </a:p>
          </p:txBody>
        </p:sp>
        <p:sp>
          <p:nvSpPr>
            <p:cNvPr id="160" name="TextBox 159"/>
            <p:cNvSpPr txBox="1"/>
            <p:nvPr/>
          </p:nvSpPr>
          <p:spPr>
            <a:xfrm>
              <a:off x="10924310" y="3903835"/>
              <a:ext cx="6094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Audio</a:t>
              </a:r>
            </a:p>
          </p:txBody>
        </p:sp>
        <p:sp>
          <p:nvSpPr>
            <p:cNvPr id="161" name="TextBox 160"/>
            <p:cNvSpPr txBox="1"/>
            <p:nvPr/>
          </p:nvSpPr>
          <p:spPr>
            <a:xfrm>
              <a:off x="10926048" y="3548924"/>
              <a:ext cx="6094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Data</a:t>
              </a:r>
            </a:p>
          </p:txBody>
        </p:sp>
        <p:sp>
          <p:nvSpPr>
            <p:cNvPr id="162" name="TextBox 161"/>
            <p:cNvSpPr txBox="1"/>
            <p:nvPr/>
          </p:nvSpPr>
          <p:spPr>
            <a:xfrm>
              <a:off x="8483478" y="3711270"/>
              <a:ext cx="1237469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2110-30</a:t>
              </a:r>
            </a:p>
            <a:p>
              <a:pPr algn="ctr"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Audio</a:t>
              </a:r>
            </a:p>
          </p:txBody>
        </p:sp>
        <p:sp>
          <p:nvSpPr>
            <p:cNvPr id="163" name="Rectangle 162"/>
            <p:cNvSpPr/>
            <p:nvPr/>
          </p:nvSpPr>
          <p:spPr>
            <a:xfrm rot="16200000">
              <a:off x="7420391" y="3728339"/>
              <a:ext cx="176561" cy="622625"/>
            </a:xfrm>
            <a:prstGeom prst="rect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164" name="Group 163"/>
            <p:cNvGrpSpPr/>
            <p:nvPr/>
          </p:nvGrpSpPr>
          <p:grpSpPr>
            <a:xfrm>
              <a:off x="8109078" y="4397070"/>
              <a:ext cx="176516" cy="493864"/>
              <a:chOff x="2287741" y="5715000"/>
              <a:chExt cx="176562" cy="493864"/>
            </a:xfrm>
          </p:grpSpPr>
          <p:sp>
            <p:nvSpPr>
              <p:cNvPr id="165" name="Rounded Rectangle 164"/>
              <p:cNvSpPr/>
              <p:nvPr/>
            </p:nvSpPr>
            <p:spPr>
              <a:xfrm>
                <a:off x="2287741" y="5715000"/>
                <a:ext cx="176561" cy="493864"/>
              </a:xfrm>
              <a:prstGeom prst="roundRect">
                <a:avLst>
                  <a:gd name="adj" fmla="val 27193"/>
                </a:avLst>
              </a:prstGeom>
              <a:solidFill>
                <a:srgbClr val="C0504D">
                  <a:lumMod val="60000"/>
                  <a:lumOff val="40000"/>
                </a:srgbClr>
              </a:solidFill>
              <a:ln w="25400" cap="flat" cmpd="sng" algn="ctr">
                <a:solidFill>
                  <a:srgbClr val="C0504D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66" name="Rectangle 165"/>
              <p:cNvSpPr/>
              <p:nvPr/>
            </p:nvSpPr>
            <p:spPr>
              <a:xfrm>
                <a:off x="2287742" y="5779807"/>
                <a:ext cx="176561" cy="362478"/>
              </a:xfrm>
              <a:prstGeom prst="rect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67" name="Group 166"/>
            <p:cNvGrpSpPr/>
            <p:nvPr/>
          </p:nvGrpSpPr>
          <p:grpSpPr>
            <a:xfrm>
              <a:off x="8489980" y="4397070"/>
              <a:ext cx="176516" cy="493864"/>
              <a:chOff x="2287741" y="5715000"/>
              <a:chExt cx="176562" cy="493864"/>
            </a:xfrm>
          </p:grpSpPr>
          <p:sp>
            <p:nvSpPr>
              <p:cNvPr id="168" name="Rounded Rectangle 167"/>
              <p:cNvSpPr/>
              <p:nvPr/>
            </p:nvSpPr>
            <p:spPr>
              <a:xfrm>
                <a:off x="2287741" y="5715000"/>
                <a:ext cx="176561" cy="493864"/>
              </a:xfrm>
              <a:prstGeom prst="roundRect">
                <a:avLst>
                  <a:gd name="adj" fmla="val 27193"/>
                </a:avLst>
              </a:prstGeom>
              <a:solidFill>
                <a:srgbClr val="C0504D">
                  <a:lumMod val="60000"/>
                  <a:lumOff val="40000"/>
                </a:srgbClr>
              </a:solidFill>
              <a:ln w="25400" cap="flat" cmpd="sng" algn="ctr">
                <a:solidFill>
                  <a:srgbClr val="C0504D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69" name="Rectangle 168"/>
              <p:cNvSpPr/>
              <p:nvPr/>
            </p:nvSpPr>
            <p:spPr>
              <a:xfrm>
                <a:off x="2287742" y="5779807"/>
                <a:ext cx="176561" cy="362478"/>
              </a:xfrm>
              <a:prstGeom prst="rect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70" name="Group 169"/>
            <p:cNvGrpSpPr/>
            <p:nvPr/>
          </p:nvGrpSpPr>
          <p:grpSpPr>
            <a:xfrm>
              <a:off x="8870882" y="4397070"/>
              <a:ext cx="176516" cy="493864"/>
              <a:chOff x="2287741" y="5715000"/>
              <a:chExt cx="176562" cy="493864"/>
            </a:xfrm>
          </p:grpSpPr>
          <p:sp>
            <p:nvSpPr>
              <p:cNvPr id="171" name="Rounded Rectangle 170"/>
              <p:cNvSpPr/>
              <p:nvPr/>
            </p:nvSpPr>
            <p:spPr>
              <a:xfrm>
                <a:off x="2287741" y="5715000"/>
                <a:ext cx="176561" cy="493864"/>
              </a:xfrm>
              <a:prstGeom prst="roundRect">
                <a:avLst>
                  <a:gd name="adj" fmla="val 27193"/>
                </a:avLst>
              </a:prstGeom>
              <a:solidFill>
                <a:srgbClr val="C0504D">
                  <a:lumMod val="60000"/>
                  <a:lumOff val="40000"/>
                </a:srgbClr>
              </a:solidFill>
              <a:ln w="25400" cap="flat" cmpd="sng" algn="ctr">
                <a:solidFill>
                  <a:srgbClr val="C0504D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2" name="Rectangle 171"/>
              <p:cNvSpPr/>
              <p:nvPr/>
            </p:nvSpPr>
            <p:spPr>
              <a:xfrm>
                <a:off x="2287742" y="5779807"/>
                <a:ext cx="176561" cy="362478"/>
              </a:xfrm>
              <a:prstGeom prst="rect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73" name="Group 172"/>
            <p:cNvGrpSpPr/>
            <p:nvPr/>
          </p:nvGrpSpPr>
          <p:grpSpPr>
            <a:xfrm>
              <a:off x="9251783" y="4397070"/>
              <a:ext cx="176516" cy="493864"/>
              <a:chOff x="2287741" y="5715000"/>
              <a:chExt cx="176562" cy="493864"/>
            </a:xfrm>
          </p:grpSpPr>
          <p:sp>
            <p:nvSpPr>
              <p:cNvPr id="174" name="Rounded Rectangle 173"/>
              <p:cNvSpPr/>
              <p:nvPr/>
            </p:nvSpPr>
            <p:spPr>
              <a:xfrm>
                <a:off x="2287741" y="5715000"/>
                <a:ext cx="176561" cy="493864"/>
              </a:xfrm>
              <a:prstGeom prst="roundRect">
                <a:avLst>
                  <a:gd name="adj" fmla="val 27193"/>
                </a:avLst>
              </a:prstGeom>
              <a:solidFill>
                <a:srgbClr val="C0504D">
                  <a:lumMod val="60000"/>
                  <a:lumOff val="40000"/>
                </a:srgbClr>
              </a:solidFill>
              <a:ln w="25400" cap="flat" cmpd="sng" algn="ctr">
                <a:solidFill>
                  <a:srgbClr val="C0504D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5" name="Rectangle 174"/>
              <p:cNvSpPr/>
              <p:nvPr/>
            </p:nvSpPr>
            <p:spPr>
              <a:xfrm>
                <a:off x="2287742" y="5779807"/>
                <a:ext cx="176561" cy="362478"/>
              </a:xfrm>
              <a:prstGeom prst="rect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76" name="Group 175"/>
            <p:cNvGrpSpPr/>
            <p:nvPr/>
          </p:nvGrpSpPr>
          <p:grpSpPr>
            <a:xfrm>
              <a:off x="9632685" y="4397070"/>
              <a:ext cx="176516" cy="493864"/>
              <a:chOff x="2287741" y="5715000"/>
              <a:chExt cx="176562" cy="493864"/>
            </a:xfrm>
          </p:grpSpPr>
          <p:sp>
            <p:nvSpPr>
              <p:cNvPr id="177" name="Rounded Rectangle 176"/>
              <p:cNvSpPr/>
              <p:nvPr/>
            </p:nvSpPr>
            <p:spPr>
              <a:xfrm>
                <a:off x="2287741" y="5715000"/>
                <a:ext cx="176561" cy="493864"/>
              </a:xfrm>
              <a:prstGeom prst="roundRect">
                <a:avLst>
                  <a:gd name="adj" fmla="val 27193"/>
                </a:avLst>
              </a:prstGeom>
              <a:solidFill>
                <a:srgbClr val="C0504D">
                  <a:lumMod val="60000"/>
                  <a:lumOff val="40000"/>
                </a:srgbClr>
              </a:solidFill>
              <a:ln w="25400" cap="flat" cmpd="sng" algn="ctr">
                <a:solidFill>
                  <a:srgbClr val="C0504D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78" name="Rectangle 177"/>
              <p:cNvSpPr/>
              <p:nvPr/>
            </p:nvSpPr>
            <p:spPr>
              <a:xfrm>
                <a:off x="2287742" y="5779807"/>
                <a:ext cx="176561" cy="362478"/>
              </a:xfrm>
              <a:prstGeom prst="rect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79" name="Group 178"/>
            <p:cNvGrpSpPr/>
            <p:nvPr/>
          </p:nvGrpSpPr>
          <p:grpSpPr>
            <a:xfrm>
              <a:off x="10013587" y="4397070"/>
              <a:ext cx="176516" cy="493864"/>
              <a:chOff x="2287741" y="5715000"/>
              <a:chExt cx="176562" cy="493864"/>
            </a:xfrm>
          </p:grpSpPr>
          <p:sp>
            <p:nvSpPr>
              <p:cNvPr id="180" name="Rounded Rectangle 179"/>
              <p:cNvSpPr/>
              <p:nvPr/>
            </p:nvSpPr>
            <p:spPr>
              <a:xfrm>
                <a:off x="2287741" y="5715000"/>
                <a:ext cx="176561" cy="493864"/>
              </a:xfrm>
              <a:prstGeom prst="roundRect">
                <a:avLst>
                  <a:gd name="adj" fmla="val 27193"/>
                </a:avLst>
              </a:prstGeom>
              <a:solidFill>
                <a:srgbClr val="C0504D">
                  <a:lumMod val="60000"/>
                  <a:lumOff val="40000"/>
                </a:srgbClr>
              </a:solidFill>
              <a:ln w="25400" cap="flat" cmpd="sng" algn="ctr">
                <a:solidFill>
                  <a:srgbClr val="C0504D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81" name="Rectangle 180"/>
              <p:cNvSpPr/>
              <p:nvPr/>
            </p:nvSpPr>
            <p:spPr>
              <a:xfrm>
                <a:off x="2287742" y="5779807"/>
                <a:ext cx="176561" cy="362478"/>
              </a:xfrm>
              <a:prstGeom prst="rect">
                <a:avLst/>
              </a:prstGeom>
              <a:solidFill>
                <a:srgbClr val="4F81BD"/>
              </a:solidFill>
              <a:ln w="25400" cap="flat" cmpd="sng" algn="ctr">
                <a:solidFill>
                  <a:srgbClr val="4F81BD">
                    <a:shade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82" name="Rounded Rectangle 181"/>
            <p:cNvSpPr/>
            <p:nvPr/>
          </p:nvSpPr>
          <p:spPr>
            <a:xfrm>
              <a:off x="7745541" y="3592043"/>
              <a:ext cx="228540" cy="1298897"/>
            </a:xfrm>
            <a:prstGeom prst="roundRect">
              <a:avLst/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Overflow="overflow" horzOverflow="overflow" vert="vert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Packetize</a:t>
              </a:r>
            </a:p>
          </p:txBody>
        </p:sp>
        <p:grpSp>
          <p:nvGrpSpPr>
            <p:cNvPr id="183" name="Group 182"/>
            <p:cNvGrpSpPr/>
            <p:nvPr/>
          </p:nvGrpSpPr>
          <p:grpSpPr>
            <a:xfrm>
              <a:off x="8102290" y="3882787"/>
              <a:ext cx="176515" cy="310896"/>
              <a:chOff x="3047999" y="5203541"/>
              <a:chExt cx="176561" cy="310896"/>
            </a:xfrm>
          </p:grpSpPr>
          <p:sp>
            <p:nvSpPr>
              <p:cNvPr id="184" name="Rounded Rectangle 183"/>
              <p:cNvSpPr/>
              <p:nvPr/>
            </p:nvSpPr>
            <p:spPr>
              <a:xfrm>
                <a:off x="3047999" y="5203541"/>
                <a:ext cx="176561" cy="310896"/>
              </a:xfrm>
              <a:prstGeom prst="roundRect">
                <a:avLst>
                  <a:gd name="adj" fmla="val 27193"/>
                </a:avLst>
              </a:prstGeom>
              <a:solidFill>
                <a:srgbClr val="C0504D">
                  <a:lumMod val="60000"/>
                  <a:lumOff val="40000"/>
                </a:srgbClr>
              </a:solidFill>
              <a:ln w="25400" cap="flat" cmpd="sng" algn="ctr">
                <a:solidFill>
                  <a:srgbClr val="C0504D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85" name="Rectangle 184"/>
              <p:cNvSpPr/>
              <p:nvPr/>
            </p:nvSpPr>
            <p:spPr>
              <a:xfrm>
                <a:off x="3047999" y="5272121"/>
                <a:ext cx="176561" cy="173736"/>
              </a:xfrm>
              <a:prstGeom prst="rect">
                <a:avLst/>
              </a:prstGeom>
              <a:solidFill>
                <a:srgbClr val="9BBB59">
                  <a:lumMod val="75000"/>
                </a:srgbClr>
              </a:solidFill>
              <a:ln w="25400" cap="flat" cmpd="sng" algn="ctr">
                <a:solidFill>
                  <a:srgbClr val="9BBB59">
                    <a:lumMod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86" name="Group 185"/>
            <p:cNvGrpSpPr/>
            <p:nvPr/>
          </p:nvGrpSpPr>
          <p:grpSpPr>
            <a:xfrm rot="18690839">
              <a:off x="8483570" y="3712523"/>
              <a:ext cx="176561" cy="310815"/>
              <a:chOff x="4315519" y="5209189"/>
              <a:chExt cx="176561" cy="310896"/>
            </a:xfrm>
          </p:grpSpPr>
          <p:sp>
            <p:nvSpPr>
              <p:cNvPr id="187" name="Rounded Rectangle 186"/>
              <p:cNvSpPr/>
              <p:nvPr/>
            </p:nvSpPr>
            <p:spPr>
              <a:xfrm>
                <a:off x="4315519" y="5209189"/>
                <a:ext cx="176561" cy="310896"/>
              </a:xfrm>
              <a:prstGeom prst="roundRect">
                <a:avLst>
                  <a:gd name="adj" fmla="val 27193"/>
                </a:avLst>
              </a:prstGeom>
              <a:solidFill>
                <a:srgbClr val="C0504D">
                  <a:lumMod val="60000"/>
                  <a:lumOff val="40000"/>
                </a:srgbClr>
              </a:solidFill>
              <a:ln w="25400" cap="flat" cmpd="sng" algn="ctr">
                <a:solidFill>
                  <a:srgbClr val="C0504D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88" name="Rectangle 187"/>
              <p:cNvSpPr/>
              <p:nvPr/>
            </p:nvSpPr>
            <p:spPr>
              <a:xfrm>
                <a:off x="4315519" y="5277769"/>
                <a:ext cx="176561" cy="173736"/>
              </a:xfrm>
              <a:prstGeom prst="rect">
                <a:avLst/>
              </a:prstGeom>
              <a:solidFill>
                <a:srgbClr val="9BBB59">
                  <a:lumMod val="75000"/>
                </a:srgbClr>
              </a:solidFill>
              <a:ln w="25400" cap="flat" cmpd="sng" algn="ctr">
                <a:solidFill>
                  <a:srgbClr val="9BBB59">
                    <a:lumMod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grpSp>
          <p:nvGrpSpPr>
            <p:cNvPr id="189" name="Group 188"/>
            <p:cNvGrpSpPr/>
            <p:nvPr/>
          </p:nvGrpSpPr>
          <p:grpSpPr>
            <a:xfrm>
              <a:off x="9957835" y="3882787"/>
              <a:ext cx="176515" cy="310896"/>
              <a:chOff x="5583039" y="5214837"/>
              <a:chExt cx="176561" cy="310896"/>
            </a:xfrm>
          </p:grpSpPr>
          <p:sp>
            <p:nvSpPr>
              <p:cNvPr id="190" name="Rounded Rectangle 189"/>
              <p:cNvSpPr/>
              <p:nvPr/>
            </p:nvSpPr>
            <p:spPr>
              <a:xfrm>
                <a:off x="5583039" y="5214837"/>
                <a:ext cx="176561" cy="310896"/>
              </a:xfrm>
              <a:prstGeom prst="roundRect">
                <a:avLst>
                  <a:gd name="adj" fmla="val 27193"/>
                </a:avLst>
              </a:prstGeom>
              <a:solidFill>
                <a:srgbClr val="C0504D">
                  <a:lumMod val="60000"/>
                  <a:lumOff val="40000"/>
                </a:srgbClr>
              </a:solidFill>
              <a:ln w="25400" cap="flat" cmpd="sng" algn="ctr">
                <a:solidFill>
                  <a:srgbClr val="C0504D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191" name="Rectangle 190"/>
              <p:cNvSpPr/>
              <p:nvPr/>
            </p:nvSpPr>
            <p:spPr>
              <a:xfrm>
                <a:off x="5583039" y="5283417"/>
                <a:ext cx="176561" cy="173736"/>
              </a:xfrm>
              <a:prstGeom prst="rect">
                <a:avLst/>
              </a:prstGeom>
              <a:solidFill>
                <a:srgbClr val="9BBB59">
                  <a:lumMod val="75000"/>
                </a:srgbClr>
              </a:solidFill>
              <a:ln w="25400" cap="flat" cmpd="sng" algn="ctr">
                <a:solidFill>
                  <a:srgbClr val="9BBB59">
                    <a:lumMod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192" name="Rounded Rectangle 191"/>
            <p:cNvSpPr/>
            <p:nvPr/>
          </p:nvSpPr>
          <p:spPr>
            <a:xfrm>
              <a:off x="8102290" y="3638118"/>
              <a:ext cx="176515" cy="155448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93" name="Straight Connector 192"/>
            <p:cNvCxnSpPr>
              <a:stCxn id="192" idx="3"/>
              <a:endCxn id="192" idx="1"/>
            </p:cNvCxnSpPr>
            <p:nvPr/>
          </p:nvCxnSpPr>
          <p:spPr>
            <a:xfrm flipH="1">
              <a:off x="8102290" y="3715842"/>
              <a:ext cx="176515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sp>
          <p:nvSpPr>
            <p:cNvPr id="194" name="Rounded Rectangle 193"/>
            <p:cNvSpPr/>
            <p:nvPr/>
          </p:nvSpPr>
          <p:spPr>
            <a:xfrm>
              <a:off x="9954769" y="3638118"/>
              <a:ext cx="176515" cy="155448"/>
            </a:xfrm>
            <a:prstGeom prst="roundRect">
              <a:avLst>
                <a:gd name="adj" fmla="val 27193"/>
              </a:avLst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95" name="Straight Connector 194"/>
            <p:cNvCxnSpPr>
              <a:stCxn id="194" idx="3"/>
              <a:endCxn id="194" idx="1"/>
            </p:cNvCxnSpPr>
            <p:nvPr/>
          </p:nvCxnSpPr>
          <p:spPr>
            <a:xfrm flipH="1">
              <a:off x="9954769" y="3715842"/>
              <a:ext cx="176515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sp>
          <p:nvSpPr>
            <p:cNvPr id="196" name="Rectangle 195"/>
            <p:cNvSpPr/>
            <p:nvPr/>
          </p:nvSpPr>
          <p:spPr>
            <a:xfrm rot="10800000">
              <a:off x="9276269" y="2949860"/>
              <a:ext cx="176515" cy="533400"/>
            </a:xfrm>
            <a:prstGeom prst="rect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97" name="Rounded Rectangle 196"/>
            <p:cNvSpPr/>
            <p:nvPr/>
          </p:nvSpPr>
          <p:spPr>
            <a:xfrm>
              <a:off x="8559674" y="2653076"/>
              <a:ext cx="998567" cy="533400"/>
            </a:xfrm>
            <a:prstGeom prst="roundRect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lIns="0" tIns="0" rIns="0" bIns="0" rtlCol="0" anchor="ctr"/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/>
                </a:rPr>
                <a:t>Audio</a:t>
              </a:r>
            </a:p>
            <a:p>
              <a:pPr algn="ctr">
                <a:defRPr/>
              </a:pPr>
              <a:r>
                <a:rPr lang="en-US" sz="1400" kern="0" dirty="0">
                  <a:solidFill>
                    <a:prstClr val="white"/>
                  </a:solidFill>
                  <a:latin typeface="Calibri"/>
                </a:rPr>
                <a:t>Processing</a:t>
              </a:r>
            </a:p>
          </p:txBody>
        </p:sp>
        <p:sp>
          <p:nvSpPr>
            <p:cNvPr id="198" name="Rounded Rectangle 197"/>
            <p:cNvSpPr/>
            <p:nvPr/>
          </p:nvSpPr>
          <p:spPr>
            <a:xfrm rot="16200000">
              <a:off x="8954612" y="2794527"/>
              <a:ext cx="228600" cy="1298559"/>
            </a:xfrm>
            <a:prstGeom prst="roundRect">
              <a:avLst/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Overflow="overflow" horzOverflow="overflow" vert="vert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De-pack/Pack</a:t>
              </a:r>
            </a:p>
          </p:txBody>
        </p:sp>
        <p:grpSp>
          <p:nvGrpSpPr>
            <p:cNvPr id="199" name="Group 198"/>
            <p:cNvGrpSpPr/>
            <p:nvPr/>
          </p:nvGrpSpPr>
          <p:grpSpPr>
            <a:xfrm rot="2909161" flipH="1">
              <a:off x="9553223" y="3695787"/>
              <a:ext cx="176561" cy="310815"/>
              <a:chOff x="4315519" y="5209189"/>
              <a:chExt cx="176561" cy="310896"/>
            </a:xfrm>
          </p:grpSpPr>
          <p:sp>
            <p:nvSpPr>
              <p:cNvPr id="200" name="Rounded Rectangle 199"/>
              <p:cNvSpPr/>
              <p:nvPr/>
            </p:nvSpPr>
            <p:spPr>
              <a:xfrm>
                <a:off x="4315519" y="5209189"/>
                <a:ext cx="176561" cy="310896"/>
              </a:xfrm>
              <a:prstGeom prst="roundRect">
                <a:avLst>
                  <a:gd name="adj" fmla="val 27193"/>
                </a:avLst>
              </a:prstGeom>
              <a:solidFill>
                <a:srgbClr val="C0504D">
                  <a:lumMod val="60000"/>
                  <a:lumOff val="40000"/>
                </a:srgbClr>
              </a:solidFill>
              <a:ln w="25400" cap="flat" cmpd="sng" algn="ctr">
                <a:solidFill>
                  <a:srgbClr val="C0504D">
                    <a:lumMod val="75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sp>
            <p:nvSpPr>
              <p:cNvPr id="201" name="Rectangle 200"/>
              <p:cNvSpPr/>
              <p:nvPr/>
            </p:nvSpPr>
            <p:spPr>
              <a:xfrm>
                <a:off x="4315519" y="5277769"/>
                <a:ext cx="176561" cy="173736"/>
              </a:xfrm>
              <a:prstGeom prst="rect">
                <a:avLst/>
              </a:prstGeom>
              <a:solidFill>
                <a:srgbClr val="9BBB59">
                  <a:lumMod val="75000"/>
                </a:srgbClr>
              </a:solidFill>
              <a:ln w="25400" cap="flat" cmpd="sng" algn="ctr">
                <a:solidFill>
                  <a:srgbClr val="9BBB59">
                    <a:lumMod val="50000"/>
                  </a:srgbClr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</p:grpSp>
        <p:sp>
          <p:nvSpPr>
            <p:cNvPr id="202" name="TextBox 201"/>
            <p:cNvSpPr txBox="1"/>
            <p:nvPr/>
          </p:nvSpPr>
          <p:spPr>
            <a:xfrm>
              <a:off x="8448321" y="4535394"/>
              <a:ext cx="1368046" cy="215444"/>
            </a:xfrm>
            <a:prstGeom prst="rect">
              <a:avLst/>
            </a:prstGeom>
            <a:solidFill>
              <a:srgbClr val="1F497D">
                <a:lumMod val="20000"/>
                <a:lumOff val="80000"/>
              </a:srgbClr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ST 2110-20 Video</a:t>
              </a:r>
            </a:p>
          </p:txBody>
        </p:sp>
        <p:sp>
          <p:nvSpPr>
            <p:cNvPr id="203" name="Rectangle 202"/>
            <p:cNvSpPr/>
            <p:nvPr/>
          </p:nvSpPr>
          <p:spPr>
            <a:xfrm rot="16200000">
              <a:off x="10579935" y="3807210"/>
              <a:ext cx="176561" cy="467265"/>
            </a:xfrm>
            <a:prstGeom prst="rect">
              <a:avLst/>
            </a:prstGeom>
            <a:solidFill>
              <a:srgbClr val="9BBB59">
                <a:lumMod val="75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04" name="Straight Connector 203"/>
            <p:cNvCxnSpPr/>
            <p:nvPr/>
          </p:nvCxnSpPr>
          <p:spPr>
            <a:xfrm flipH="1">
              <a:off x="10392790" y="3719148"/>
              <a:ext cx="509055" cy="2753"/>
            </a:xfrm>
            <a:prstGeom prst="line">
              <a:avLst/>
            </a:prstGeom>
            <a:noFill/>
            <a:ln w="38100" cap="rnd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sp>
          <p:nvSpPr>
            <p:cNvPr id="205" name="Rounded Rectangle 204"/>
            <p:cNvSpPr/>
            <p:nvPr/>
          </p:nvSpPr>
          <p:spPr>
            <a:xfrm>
              <a:off x="10295204" y="3592043"/>
              <a:ext cx="228540" cy="1298897"/>
            </a:xfrm>
            <a:prstGeom prst="roundRect">
              <a:avLst/>
            </a:prstGeom>
            <a:solidFill>
              <a:srgbClr val="C0504D">
                <a:lumMod val="60000"/>
                <a:lumOff val="4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ot="0" spcFirstLastPara="0" vertOverflow="overflow" horzOverflow="overflow" vert="vert" wrap="non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defRPr/>
              </a:pPr>
              <a:r>
                <a:rPr lang="en-US" sz="1400" kern="0" dirty="0">
                  <a:solidFill>
                    <a:prstClr val="black"/>
                  </a:solidFill>
                  <a:latin typeface="Calibri"/>
                </a:rPr>
                <a:t>De-packetize</a:t>
              </a:r>
            </a:p>
          </p:txBody>
        </p:sp>
        <p:sp>
          <p:nvSpPr>
            <p:cNvPr id="206" name="Oval 165"/>
            <p:cNvSpPr/>
            <p:nvPr/>
          </p:nvSpPr>
          <p:spPr>
            <a:xfrm>
              <a:off x="7345895" y="3595933"/>
              <a:ext cx="112910" cy="1332267"/>
            </a:xfrm>
            <a:custGeom>
              <a:avLst/>
              <a:gdLst>
                <a:gd name="connsiteX0" fmla="*/ 0 w 225878"/>
                <a:gd name="connsiteY0" fmla="*/ 665867 h 1331734"/>
                <a:gd name="connsiteX1" fmla="*/ 112939 w 225878"/>
                <a:gd name="connsiteY1" fmla="*/ 0 h 1331734"/>
                <a:gd name="connsiteX2" fmla="*/ 225878 w 225878"/>
                <a:gd name="connsiteY2" fmla="*/ 665867 h 1331734"/>
                <a:gd name="connsiteX3" fmla="*/ 112939 w 225878"/>
                <a:gd name="connsiteY3" fmla="*/ 1331734 h 1331734"/>
                <a:gd name="connsiteX4" fmla="*/ 0 w 225878"/>
                <a:gd name="connsiteY4" fmla="*/ 665867 h 1331734"/>
                <a:gd name="connsiteX0" fmla="*/ 225878 w 317318"/>
                <a:gd name="connsiteY0" fmla="*/ 665867 h 1331734"/>
                <a:gd name="connsiteX1" fmla="*/ 112939 w 317318"/>
                <a:gd name="connsiteY1" fmla="*/ 1331734 h 1331734"/>
                <a:gd name="connsiteX2" fmla="*/ 0 w 317318"/>
                <a:gd name="connsiteY2" fmla="*/ 665867 h 1331734"/>
                <a:gd name="connsiteX3" fmla="*/ 112939 w 317318"/>
                <a:gd name="connsiteY3" fmla="*/ 0 h 1331734"/>
                <a:gd name="connsiteX4" fmla="*/ 317318 w 317318"/>
                <a:gd name="connsiteY4" fmla="*/ 757307 h 1331734"/>
                <a:gd name="connsiteX0" fmla="*/ 225878 w 317318"/>
                <a:gd name="connsiteY0" fmla="*/ 666400 h 1332267"/>
                <a:gd name="connsiteX1" fmla="*/ 112939 w 317318"/>
                <a:gd name="connsiteY1" fmla="*/ 1332267 h 1332267"/>
                <a:gd name="connsiteX2" fmla="*/ 0 w 317318"/>
                <a:gd name="connsiteY2" fmla="*/ 666400 h 1332267"/>
                <a:gd name="connsiteX3" fmla="*/ 112939 w 317318"/>
                <a:gd name="connsiteY3" fmla="*/ 533 h 1332267"/>
                <a:gd name="connsiteX4" fmla="*/ 317318 w 317318"/>
                <a:gd name="connsiteY4" fmla="*/ 757840 h 1332267"/>
                <a:gd name="connsiteX0" fmla="*/ 225878 w 225878"/>
                <a:gd name="connsiteY0" fmla="*/ 666400 h 1332267"/>
                <a:gd name="connsiteX1" fmla="*/ 112939 w 225878"/>
                <a:gd name="connsiteY1" fmla="*/ 1332267 h 1332267"/>
                <a:gd name="connsiteX2" fmla="*/ 0 w 225878"/>
                <a:gd name="connsiteY2" fmla="*/ 666400 h 1332267"/>
                <a:gd name="connsiteX3" fmla="*/ 112939 w 225878"/>
                <a:gd name="connsiteY3" fmla="*/ 533 h 1332267"/>
                <a:gd name="connsiteX0" fmla="*/ 112939 w 112939"/>
                <a:gd name="connsiteY0" fmla="*/ 1332267 h 1332267"/>
                <a:gd name="connsiteX1" fmla="*/ 0 w 112939"/>
                <a:gd name="connsiteY1" fmla="*/ 666400 h 1332267"/>
                <a:gd name="connsiteX2" fmla="*/ 112939 w 112939"/>
                <a:gd name="connsiteY2" fmla="*/ 533 h 1332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12939" h="1332267">
                  <a:moveTo>
                    <a:pt x="112939" y="1332267"/>
                  </a:moveTo>
                  <a:cubicBezTo>
                    <a:pt x="50565" y="1332267"/>
                    <a:pt x="0" y="1034148"/>
                    <a:pt x="0" y="666400"/>
                  </a:cubicBezTo>
                  <a:cubicBezTo>
                    <a:pt x="0" y="298652"/>
                    <a:pt x="60053" y="-14707"/>
                    <a:pt x="112939" y="533"/>
                  </a:cubicBezTo>
                </a:path>
              </a:pathLst>
            </a:custGeom>
            <a:noFill/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065C24CA-9132-4987-4D4A-9518A6D6205E}"/>
                </a:ext>
              </a:extLst>
            </p:cNvPr>
            <p:cNvGrpSpPr/>
            <p:nvPr/>
          </p:nvGrpSpPr>
          <p:grpSpPr>
            <a:xfrm>
              <a:off x="7451492" y="5001894"/>
              <a:ext cx="208816" cy="304800"/>
              <a:chOff x="7449904" y="5001894"/>
              <a:chExt cx="208816" cy="304800"/>
            </a:xfrm>
          </p:grpSpPr>
          <p:sp>
            <p:nvSpPr>
              <p:cNvPr id="207" name="Rectangle 206"/>
              <p:cNvSpPr/>
              <p:nvPr/>
            </p:nvSpPr>
            <p:spPr>
              <a:xfrm>
                <a:off x="7449904" y="5001894"/>
                <a:ext cx="208816" cy="3048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208" name="Straight Connector 207"/>
              <p:cNvCxnSpPr>
                <a:stCxn id="207" idx="0"/>
                <a:endCxn id="207" idx="0"/>
              </p:cNvCxnSpPr>
              <p:nvPr/>
            </p:nvCxnSpPr>
            <p:spPr>
              <a:xfrm>
                <a:off x="7554312" y="5001894"/>
                <a:ext cx="0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209" name="Straight Connector 208"/>
              <p:cNvCxnSpPr/>
              <p:nvPr/>
            </p:nvCxnSpPr>
            <p:spPr>
              <a:xfrm>
                <a:off x="7478472" y="5054298"/>
                <a:ext cx="152360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210" name="Straight Connector 209"/>
              <p:cNvCxnSpPr/>
              <p:nvPr/>
            </p:nvCxnSpPr>
            <p:spPr>
              <a:xfrm>
                <a:off x="7478472" y="5087630"/>
                <a:ext cx="104408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211" name="Straight Connector 210"/>
              <p:cNvCxnSpPr/>
              <p:nvPr/>
            </p:nvCxnSpPr>
            <p:spPr>
              <a:xfrm>
                <a:off x="7478472" y="5154294"/>
                <a:ext cx="104408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212" name="Straight Connector 211"/>
              <p:cNvCxnSpPr/>
              <p:nvPr/>
            </p:nvCxnSpPr>
            <p:spPr>
              <a:xfrm>
                <a:off x="7478472" y="5120962"/>
                <a:ext cx="152360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213" name="Straight Connector 212"/>
              <p:cNvCxnSpPr/>
              <p:nvPr/>
            </p:nvCxnSpPr>
            <p:spPr>
              <a:xfrm>
                <a:off x="7478474" y="5187626"/>
                <a:ext cx="116311" cy="12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214" name="Straight Connector 213"/>
              <p:cNvCxnSpPr/>
              <p:nvPr/>
            </p:nvCxnSpPr>
            <p:spPr>
              <a:xfrm>
                <a:off x="7478472" y="5220970"/>
                <a:ext cx="152360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215" name="Straight Connector 214"/>
              <p:cNvCxnSpPr/>
              <p:nvPr/>
            </p:nvCxnSpPr>
            <p:spPr>
              <a:xfrm>
                <a:off x="7478472" y="5254302"/>
                <a:ext cx="75840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  <p:sp>
          <p:nvSpPr>
            <p:cNvPr id="216" name="TextBox 215"/>
            <p:cNvSpPr txBox="1"/>
            <p:nvPr/>
          </p:nvSpPr>
          <p:spPr>
            <a:xfrm>
              <a:off x="6754937" y="5046572"/>
              <a:ext cx="650820" cy="215444"/>
            </a:xfrm>
            <a:prstGeom prst="rect">
              <a:avLst/>
            </a:prstGeom>
            <a:noFill/>
          </p:spPr>
          <p:txBody>
            <a:bodyPr wrap="none" lIns="0" tIns="0" rIns="0" bIns="0" rtlCol="0">
              <a:spAutoFit/>
            </a:bodyPr>
            <a:lstStyle/>
            <a:p>
              <a:pPr algn="r">
                <a:defRPr/>
              </a:pPr>
              <a:r>
                <a:rPr lang="en-US" sz="1400" kern="0" dirty="0">
                  <a:solidFill>
                    <a:prstClr val="black"/>
                  </a:solidFill>
                </a:rPr>
                <a:t>SDP Files</a:t>
              </a: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2F4397DC-CCBD-720F-8328-97F88539D0A3}"/>
                </a:ext>
              </a:extLst>
            </p:cNvPr>
            <p:cNvGrpSpPr/>
            <p:nvPr/>
          </p:nvGrpSpPr>
          <p:grpSpPr>
            <a:xfrm>
              <a:off x="7525993" y="5087630"/>
              <a:ext cx="208816" cy="304800"/>
              <a:chOff x="7449904" y="5001894"/>
              <a:chExt cx="208816" cy="304800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F43F8350-FB28-6682-90CE-1D737F0858AF}"/>
                  </a:ext>
                </a:extLst>
              </p:cNvPr>
              <p:cNvSpPr/>
              <p:nvPr/>
            </p:nvSpPr>
            <p:spPr>
              <a:xfrm>
                <a:off x="7449904" y="5001894"/>
                <a:ext cx="208816" cy="3048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7" name="Straight Connector 6">
                <a:extLst>
                  <a:ext uri="{FF2B5EF4-FFF2-40B4-BE49-F238E27FC236}">
                    <a16:creationId xmlns:a16="http://schemas.microsoft.com/office/drawing/2014/main" id="{51AE25AF-BF41-01F2-94E8-48D5E4465407}"/>
                  </a:ext>
                </a:extLst>
              </p:cNvPr>
              <p:cNvCxnSpPr>
                <a:stCxn id="6" idx="0"/>
                <a:endCxn id="6" idx="0"/>
              </p:cNvCxnSpPr>
              <p:nvPr/>
            </p:nvCxnSpPr>
            <p:spPr>
              <a:xfrm>
                <a:off x="7554312" y="5001894"/>
                <a:ext cx="0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8" name="Straight Connector 7">
                <a:extLst>
                  <a:ext uri="{FF2B5EF4-FFF2-40B4-BE49-F238E27FC236}">
                    <a16:creationId xmlns:a16="http://schemas.microsoft.com/office/drawing/2014/main" id="{F350AB0B-2359-16F2-79EF-AAD43DA10175}"/>
                  </a:ext>
                </a:extLst>
              </p:cNvPr>
              <p:cNvCxnSpPr/>
              <p:nvPr/>
            </p:nvCxnSpPr>
            <p:spPr>
              <a:xfrm>
                <a:off x="7478472" y="5054298"/>
                <a:ext cx="152360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E9EED013-1B17-7C5D-B923-39362122DCF5}"/>
                  </a:ext>
                </a:extLst>
              </p:cNvPr>
              <p:cNvCxnSpPr/>
              <p:nvPr/>
            </p:nvCxnSpPr>
            <p:spPr>
              <a:xfrm>
                <a:off x="7478472" y="5087630"/>
                <a:ext cx="104408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6E033B06-9289-0264-5176-4EDF727F4E23}"/>
                  </a:ext>
                </a:extLst>
              </p:cNvPr>
              <p:cNvCxnSpPr/>
              <p:nvPr/>
            </p:nvCxnSpPr>
            <p:spPr>
              <a:xfrm>
                <a:off x="7478472" y="5154294"/>
                <a:ext cx="104408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E91811E2-4118-39FC-6021-DEE43DC70E5A}"/>
                  </a:ext>
                </a:extLst>
              </p:cNvPr>
              <p:cNvCxnSpPr/>
              <p:nvPr/>
            </p:nvCxnSpPr>
            <p:spPr>
              <a:xfrm>
                <a:off x="7478472" y="5120962"/>
                <a:ext cx="152360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id="{FC5DAF07-94A6-884E-A730-7C97D1AD3610}"/>
                  </a:ext>
                </a:extLst>
              </p:cNvPr>
              <p:cNvCxnSpPr/>
              <p:nvPr/>
            </p:nvCxnSpPr>
            <p:spPr>
              <a:xfrm>
                <a:off x="7478474" y="5187626"/>
                <a:ext cx="116311" cy="12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3" name="Straight Connector 12">
                <a:extLst>
                  <a:ext uri="{FF2B5EF4-FFF2-40B4-BE49-F238E27FC236}">
                    <a16:creationId xmlns:a16="http://schemas.microsoft.com/office/drawing/2014/main" id="{7865930C-15BB-A06D-710F-F716F3690A32}"/>
                  </a:ext>
                </a:extLst>
              </p:cNvPr>
              <p:cNvCxnSpPr/>
              <p:nvPr/>
            </p:nvCxnSpPr>
            <p:spPr>
              <a:xfrm>
                <a:off x="7478472" y="5220970"/>
                <a:ext cx="152360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4" name="Straight Connector 13">
                <a:extLst>
                  <a:ext uri="{FF2B5EF4-FFF2-40B4-BE49-F238E27FC236}">
                    <a16:creationId xmlns:a16="http://schemas.microsoft.com/office/drawing/2014/main" id="{AA3C0642-C3A6-A255-1780-C7E03D0A2303}"/>
                  </a:ext>
                </a:extLst>
              </p:cNvPr>
              <p:cNvCxnSpPr/>
              <p:nvPr/>
            </p:nvCxnSpPr>
            <p:spPr>
              <a:xfrm>
                <a:off x="7478472" y="5254302"/>
                <a:ext cx="75840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2F39BDFB-C21C-9D2B-9578-DAF36B66DF60}"/>
                </a:ext>
              </a:extLst>
            </p:cNvPr>
            <p:cNvGrpSpPr/>
            <p:nvPr/>
          </p:nvGrpSpPr>
          <p:grpSpPr>
            <a:xfrm>
              <a:off x="7600494" y="5173366"/>
              <a:ext cx="208816" cy="304800"/>
              <a:chOff x="7449904" y="5001894"/>
              <a:chExt cx="208816" cy="304800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8F846876-AE56-F11D-3EB7-469C64202043}"/>
                  </a:ext>
                </a:extLst>
              </p:cNvPr>
              <p:cNvSpPr/>
              <p:nvPr/>
            </p:nvSpPr>
            <p:spPr>
              <a:xfrm>
                <a:off x="7449904" y="5001894"/>
                <a:ext cx="208816" cy="304800"/>
              </a:xfrm>
              <a:prstGeom prst="rect">
                <a:avLst/>
              </a:prstGeom>
              <a:solidFill>
                <a:sysClr val="window" lastClr="FFFFFF"/>
              </a:solidFill>
              <a:ln w="254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  <p:txBody>
              <a:bodyPr rtlCol="0" anchor="ctr"/>
              <a:lstStyle/>
              <a:p>
                <a:pPr algn="ctr">
                  <a:defRPr/>
                </a:pPr>
                <a:endParaRPr lang="en-US" sz="1400" kern="0">
                  <a:solidFill>
                    <a:prstClr val="white"/>
                  </a:solidFill>
                  <a:latin typeface="Calibri"/>
                </a:endParaRPr>
              </a:p>
            </p:txBody>
          </p: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621E0058-4ED7-B117-8EC8-C16E7039BE23}"/>
                  </a:ext>
                </a:extLst>
              </p:cNvPr>
              <p:cNvCxnSpPr>
                <a:stCxn id="16" idx="0"/>
                <a:endCxn id="16" idx="0"/>
              </p:cNvCxnSpPr>
              <p:nvPr/>
            </p:nvCxnSpPr>
            <p:spPr>
              <a:xfrm>
                <a:off x="7554312" y="5001894"/>
                <a:ext cx="0" cy="0"/>
              </a:xfrm>
              <a:prstGeom prst="line">
                <a:avLst/>
              </a:prstGeom>
              <a:noFill/>
              <a:ln w="9525" cap="flat" cmpd="sng" algn="ctr">
                <a:solidFill>
                  <a:srgbClr val="4F81BD">
                    <a:shade val="95000"/>
                    <a:satMod val="105000"/>
                  </a:srgbClr>
                </a:solidFill>
                <a:prstDash val="solid"/>
              </a:ln>
              <a:effectLst/>
            </p:spPr>
          </p:cxnSp>
          <p:cxnSp>
            <p:nvCxnSpPr>
              <p:cNvPr id="18" name="Straight Connector 17">
                <a:extLst>
                  <a:ext uri="{FF2B5EF4-FFF2-40B4-BE49-F238E27FC236}">
                    <a16:creationId xmlns:a16="http://schemas.microsoft.com/office/drawing/2014/main" id="{92326321-138F-51DB-6EFB-FA552EF6563D}"/>
                  </a:ext>
                </a:extLst>
              </p:cNvPr>
              <p:cNvCxnSpPr/>
              <p:nvPr/>
            </p:nvCxnSpPr>
            <p:spPr>
              <a:xfrm>
                <a:off x="7478472" y="5054298"/>
                <a:ext cx="152360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C5C67999-C71B-4440-DF6F-8034C2F4057C}"/>
                  </a:ext>
                </a:extLst>
              </p:cNvPr>
              <p:cNvCxnSpPr/>
              <p:nvPr/>
            </p:nvCxnSpPr>
            <p:spPr>
              <a:xfrm>
                <a:off x="7478472" y="5087630"/>
                <a:ext cx="104408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20" name="Straight Connector 19">
                <a:extLst>
                  <a:ext uri="{FF2B5EF4-FFF2-40B4-BE49-F238E27FC236}">
                    <a16:creationId xmlns:a16="http://schemas.microsoft.com/office/drawing/2014/main" id="{B22A5920-8996-A9DA-F9EB-1AB2113A6520}"/>
                  </a:ext>
                </a:extLst>
              </p:cNvPr>
              <p:cNvCxnSpPr/>
              <p:nvPr/>
            </p:nvCxnSpPr>
            <p:spPr>
              <a:xfrm>
                <a:off x="7478472" y="5154294"/>
                <a:ext cx="104408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21" name="Straight Connector 20">
                <a:extLst>
                  <a:ext uri="{FF2B5EF4-FFF2-40B4-BE49-F238E27FC236}">
                    <a16:creationId xmlns:a16="http://schemas.microsoft.com/office/drawing/2014/main" id="{625D19EF-81B0-0212-F3CE-A3334D6AB15B}"/>
                  </a:ext>
                </a:extLst>
              </p:cNvPr>
              <p:cNvCxnSpPr/>
              <p:nvPr/>
            </p:nvCxnSpPr>
            <p:spPr>
              <a:xfrm>
                <a:off x="7478472" y="5120962"/>
                <a:ext cx="152360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22" name="Straight Connector 21">
                <a:extLst>
                  <a:ext uri="{FF2B5EF4-FFF2-40B4-BE49-F238E27FC236}">
                    <a16:creationId xmlns:a16="http://schemas.microsoft.com/office/drawing/2014/main" id="{12CB9994-4822-976E-4F45-9801A80DE07F}"/>
                  </a:ext>
                </a:extLst>
              </p:cNvPr>
              <p:cNvCxnSpPr/>
              <p:nvPr/>
            </p:nvCxnSpPr>
            <p:spPr>
              <a:xfrm>
                <a:off x="7478474" y="5187626"/>
                <a:ext cx="116311" cy="12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23" name="Straight Connector 22">
                <a:extLst>
                  <a:ext uri="{FF2B5EF4-FFF2-40B4-BE49-F238E27FC236}">
                    <a16:creationId xmlns:a16="http://schemas.microsoft.com/office/drawing/2014/main" id="{0970AD84-0CC7-9283-D1E2-4CB556FBF58E}"/>
                  </a:ext>
                </a:extLst>
              </p:cNvPr>
              <p:cNvCxnSpPr/>
              <p:nvPr/>
            </p:nvCxnSpPr>
            <p:spPr>
              <a:xfrm>
                <a:off x="7478472" y="5220970"/>
                <a:ext cx="152360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  <p:cxnSp>
            <p:nvCxnSpPr>
              <p:cNvPr id="24" name="Straight Connector 23">
                <a:extLst>
                  <a:ext uri="{FF2B5EF4-FFF2-40B4-BE49-F238E27FC236}">
                    <a16:creationId xmlns:a16="http://schemas.microsoft.com/office/drawing/2014/main" id="{DD86DEA9-1707-F5EA-86BF-9C81641211D1}"/>
                  </a:ext>
                </a:extLst>
              </p:cNvPr>
              <p:cNvCxnSpPr/>
              <p:nvPr/>
            </p:nvCxnSpPr>
            <p:spPr>
              <a:xfrm>
                <a:off x="7478472" y="5254302"/>
                <a:ext cx="75840" cy="0"/>
              </a:xfrm>
              <a:prstGeom prst="line">
                <a:avLst/>
              </a:prstGeom>
              <a:noFill/>
              <a:ln w="12700" cap="flat" cmpd="sng" algn="ctr">
                <a:solidFill>
                  <a:sysClr val="windowText" lastClr="000000"/>
                </a:solidFill>
                <a:prstDash val="solid"/>
              </a:ln>
              <a:effectLst/>
            </p:spPr>
          </p:cxnSp>
        </p:grpSp>
      </p:grpSp>
    </p:spTree>
    <p:extLst>
      <p:ext uri="{BB962C8B-B14F-4D97-AF65-F5344CB8AC3E}">
        <p14:creationId xmlns:p14="http://schemas.microsoft.com/office/powerpoint/2010/main" val="402935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AD796-3DD3-4EB0-93BA-B222FE64F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SMPTE ST 2110 – Released Standards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020762-8CB8-40C6-BE64-A9DC77E7E5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5522" y="1632856"/>
            <a:ext cx="11655564" cy="4693299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113B91"/>
                </a:solidFill>
              </a:rPr>
              <a:t>OV 2110-0 Roadmap for the 2110 Document Suite</a:t>
            </a:r>
          </a:p>
          <a:p>
            <a:r>
              <a:rPr lang="en-GB" dirty="0">
                <a:solidFill>
                  <a:srgbClr val="113B91"/>
                </a:solidFill>
              </a:rPr>
              <a:t>ST 2110-10 System Timing and Definitions</a:t>
            </a:r>
          </a:p>
          <a:p>
            <a:r>
              <a:rPr lang="en-GB" dirty="0">
                <a:solidFill>
                  <a:srgbClr val="113B91"/>
                </a:solidFill>
              </a:rPr>
              <a:t>ST 2110-20 Uncompressed Active Video</a:t>
            </a:r>
          </a:p>
          <a:p>
            <a:r>
              <a:rPr lang="en-GB" dirty="0">
                <a:solidFill>
                  <a:srgbClr val="113B91"/>
                </a:solidFill>
              </a:rPr>
              <a:t>ST 2110-21 Traffic Shaping and Delivery Timing for Video</a:t>
            </a:r>
          </a:p>
          <a:p>
            <a:r>
              <a:rPr lang="en-GB" dirty="0">
                <a:solidFill>
                  <a:srgbClr val="113B91"/>
                </a:solidFill>
              </a:rPr>
              <a:t>ST 2110-22 Constant Bit-Rate Compressed Video</a:t>
            </a:r>
          </a:p>
          <a:p>
            <a:r>
              <a:rPr lang="en-GB" dirty="0">
                <a:solidFill>
                  <a:srgbClr val="113B91"/>
                </a:solidFill>
              </a:rPr>
              <a:t>ST 2110-30 PCM Digital Audio (uncompressed)</a:t>
            </a:r>
          </a:p>
          <a:p>
            <a:r>
              <a:rPr lang="en-GB" dirty="0">
                <a:solidFill>
                  <a:srgbClr val="113B91"/>
                </a:solidFill>
              </a:rPr>
              <a:t>ST 2110-31 AES3 Transparent Transport (for non-PCM audio)</a:t>
            </a:r>
          </a:p>
          <a:p>
            <a:r>
              <a:rPr lang="en-GB" dirty="0">
                <a:solidFill>
                  <a:srgbClr val="113B91"/>
                </a:solidFill>
              </a:rPr>
              <a:t>ST 2110-40 SMPTE ST 291-1 Ancillary Data</a:t>
            </a:r>
          </a:p>
          <a:p>
            <a:r>
              <a:rPr lang="en-GB" dirty="0">
                <a:solidFill>
                  <a:srgbClr val="113B91"/>
                </a:solidFill>
              </a:rPr>
              <a:t>ST 2110-43 TTML for Captions and Subtitles</a:t>
            </a:r>
          </a:p>
        </p:txBody>
      </p:sp>
    </p:spTree>
    <p:extLst>
      <p:ext uri="{BB962C8B-B14F-4D97-AF65-F5344CB8AC3E}">
        <p14:creationId xmlns:p14="http://schemas.microsoft.com/office/powerpoint/2010/main" val="3009200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EAD796-3DD3-4EB0-93BA-B222FE64F3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 2110-20 Video Encapsulation</a:t>
            </a:r>
          </a:p>
        </p:txBody>
      </p:sp>
      <p:sp>
        <p:nvSpPr>
          <p:cNvPr id="23" name="Content Placeholder 2"/>
          <p:cNvSpPr txBox="1">
            <a:spLocks/>
          </p:cNvSpPr>
          <p:nvPr/>
        </p:nvSpPr>
        <p:spPr>
          <a:xfrm>
            <a:off x="610874" y="3010679"/>
            <a:ext cx="9306613" cy="34290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8407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8407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8407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8407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8407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-228600">
              <a:lnSpc>
                <a:spcPct val="90000"/>
              </a:lnSpc>
              <a:defRPr/>
            </a:pPr>
            <a:r>
              <a:rPr lang="en-US" altLang="en-US" sz="2800" dirty="0">
                <a:solidFill>
                  <a:schemeClr val="tx1"/>
                </a:solidFill>
              </a:rPr>
              <a:t>Multiple video pixel groups (</a:t>
            </a:r>
            <a:r>
              <a:rPr lang="en-US" altLang="en-US" sz="2800" dirty="0" err="1">
                <a:solidFill>
                  <a:schemeClr val="tx1"/>
                </a:solidFill>
              </a:rPr>
              <a:t>pgroups</a:t>
            </a:r>
            <a:r>
              <a:rPr lang="en-US" altLang="en-US" sz="2800" dirty="0">
                <a:solidFill>
                  <a:schemeClr val="tx1"/>
                </a:solidFill>
              </a:rPr>
              <a:t>)</a:t>
            </a:r>
          </a:p>
          <a:p>
            <a:pPr indent="-228600">
              <a:lnSpc>
                <a:spcPct val="90000"/>
              </a:lnSpc>
              <a:defRPr/>
            </a:pPr>
            <a:r>
              <a:rPr lang="en-US" altLang="en-US" sz="2800" dirty="0">
                <a:solidFill>
                  <a:schemeClr val="tx1"/>
                </a:solidFill>
              </a:rPr>
              <a:t>RTP Payload Header applied (unique to each media type)</a:t>
            </a:r>
          </a:p>
          <a:p>
            <a:pPr indent="-228600">
              <a:lnSpc>
                <a:spcPct val="90000"/>
              </a:lnSpc>
              <a:defRPr/>
            </a:pPr>
            <a:r>
              <a:rPr lang="en-US" altLang="en-US" sz="2800" dirty="0">
                <a:solidFill>
                  <a:schemeClr val="tx1"/>
                </a:solidFill>
              </a:rPr>
              <a:t>Inserted into an RTP packet</a:t>
            </a:r>
          </a:p>
          <a:p>
            <a:pPr indent="-228600">
              <a:lnSpc>
                <a:spcPct val="90000"/>
              </a:lnSpc>
              <a:defRPr/>
            </a:pPr>
            <a:r>
              <a:rPr lang="en-US" altLang="en-US" sz="2800" dirty="0">
                <a:solidFill>
                  <a:schemeClr val="tx1"/>
                </a:solidFill>
              </a:rPr>
              <a:t>Placed into UDP packet</a:t>
            </a:r>
          </a:p>
          <a:p>
            <a:pPr indent="-228600">
              <a:lnSpc>
                <a:spcPct val="90000"/>
              </a:lnSpc>
              <a:defRPr/>
            </a:pPr>
            <a:r>
              <a:rPr lang="en-US" altLang="en-US" sz="2800" dirty="0">
                <a:solidFill>
                  <a:schemeClr val="tx1"/>
                </a:solidFill>
              </a:rPr>
              <a:t>IP packet header attached</a:t>
            </a:r>
          </a:p>
          <a:p>
            <a:pPr indent="-228600">
              <a:lnSpc>
                <a:spcPct val="90000"/>
              </a:lnSpc>
              <a:defRPr/>
            </a:pPr>
            <a:r>
              <a:rPr lang="en-US" altLang="en-US" sz="2800" dirty="0">
                <a:solidFill>
                  <a:schemeClr val="tx1"/>
                </a:solidFill>
              </a:rPr>
              <a:t>Wrapped into Ethernet Frame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6678311" y="2385204"/>
            <a:ext cx="588949" cy="457200"/>
          </a:xfrm>
          <a:prstGeom prst="roundRect">
            <a:avLst>
              <a:gd name="adj" fmla="val 15837"/>
            </a:avLst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lIns="0" rIns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PH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5459747" y="2385204"/>
            <a:ext cx="1218566" cy="457200"/>
          </a:xfrm>
          <a:prstGeom prst="roundRect">
            <a:avLst/>
          </a:prstGeom>
          <a:solidFill>
            <a:srgbClr val="C0504D"/>
          </a:solidFill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RTP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4241181" y="2385204"/>
            <a:ext cx="1218566" cy="457200"/>
          </a:xfrm>
          <a:prstGeom prst="roundRect">
            <a:avLst/>
          </a:prstGeom>
          <a:solidFill>
            <a:srgbClr val="9BBB59">
              <a:lumMod val="75000"/>
            </a:srgbClr>
          </a:solidFill>
          <a:ln w="25400" cap="flat" cmpd="sng" algn="ctr">
            <a:solidFill>
              <a:srgbClr val="9BBB59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UDP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2438718" y="2385204"/>
            <a:ext cx="1802460" cy="457200"/>
          </a:xfrm>
          <a:prstGeom prst="roundRect">
            <a:avLst/>
          </a:prstGeom>
          <a:solidFill>
            <a:srgbClr val="8064A2">
              <a:lumMod val="60000"/>
              <a:lumOff val="40000"/>
            </a:srgbClr>
          </a:solidFill>
          <a:ln w="25400" cap="flat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IP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220155" y="2385204"/>
            <a:ext cx="1218566" cy="457200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MAC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0359192" y="2385204"/>
            <a:ext cx="748910" cy="457200"/>
          </a:xfrm>
          <a:prstGeom prst="roundRect">
            <a:avLst/>
          </a:prstGeom>
          <a:solidFill>
            <a:srgbClr val="F79646">
              <a:lumMod val="75000"/>
            </a:srgbClr>
          </a:solidFill>
          <a:ln w="2540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CS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9917487" y="2385204"/>
            <a:ext cx="441705" cy="457200"/>
          </a:xfrm>
          <a:prstGeom prst="roundRect">
            <a:avLst>
              <a:gd name="adj" fmla="val 21719"/>
            </a:avLst>
          </a:prstGeom>
          <a:solidFill>
            <a:srgbClr val="8064A2">
              <a:lumMod val="60000"/>
              <a:lumOff val="40000"/>
            </a:srgbClr>
          </a:solidFill>
          <a:ln w="25400" cap="flat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lIns="0" rIns="0" anchor="ctr"/>
          <a:lstStyle/>
          <a:p>
            <a:pPr algn="ctr">
              <a:defRPr/>
            </a:pPr>
            <a:r>
              <a:rPr lang="en-US" kern="0" dirty="0" err="1">
                <a:solidFill>
                  <a:prstClr val="white"/>
                </a:solidFill>
                <a:latin typeface="Calibri"/>
              </a:rPr>
              <a:t>pg</a:t>
            </a: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6985498" y="2015337"/>
            <a:ext cx="0" cy="365756"/>
          </a:xfrm>
          <a:prstGeom prst="straightConnector1">
            <a:avLst/>
          </a:prstGeom>
          <a:noFill/>
          <a:ln w="38100" cap="flat" cmpd="sng" algn="ctr">
            <a:solidFill>
              <a:srgbClr val="1F497D">
                <a:lumMod val="60000"/>
                <a:lumOff val="40000"/>
              </a:srgbClr>
            </a:solidFill>
            <a:prstDash val="solid"/>
            <a:tailEnd type="arrow"/>
          </a:ln>
          <a:effectLst/>
        </p:spPr>
      </p:cxnSp>
      <p:sp>
        <p:nvSpPr>
          <p:cNvPr id="32" name="TextBox 31"/>
          <p:cNvSpPr txBox="1"/>
          <p:nvPr/>
        </p:nvSpPr>
        <p:spPr>
          <a:xfrm>
            <a:off x="6780038" y="1705305"/>
            <a:ext cx="21048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b="1" kern="0" dirty="0">
                <a:solidFill>
                  <a:srgbClr val="1F497D">
                    <a:lumMod val="60000"/>
                    <a:lumOff val="40000"/>
                  </a:srgbClr>
                </a:solidFill>
              </a:rPr>
              <a:t>RTP Payload Header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9475782" y="2385204"/>
            <a:ext cx="441705" cy="457200"/>
          </a:xfrm>
          <a:prstGeom prst="roundRect">
            <a:avLst>
              <a:gd name="adj" fmla="val 21719"/>
            </a:avLst>
          </a:prstGeom>
          <a:solidFill>
            <a:srgbClr val="8064A2">
              <a:lumMod val="60000"/>
              <a:lumOff val="40000"/>
            </a:srgbClr>
          </a:solidFill>
          <a:ln w="25400" cap="flat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lIns="0" rIns="0" anchor="ctr"/>
          <a:lstStyle/>
          <a:p>
            <a:pPr algn="ctr">
              <a:defRPr/>
            </a:pPr>
            <a:r>
              <a:rPr lang="en-US" kern="0" dirty="0" err="1">
                <a:solidFill>
                  <a:prstClr val="white"/>
                </a:solidFill>
                <a:latin typeface="Calibri"/>
              </a:rPr>
              <a:t>pg</a:t>
            </a: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9034077" y="2385204"/>
            <a:ext cx="441705" cy="457200"/>
          </a:xfrm>
          <a:prstGeom prst="roundRect">
            <a:avLst>
              <a:gd name="adj" fmla="val 21719"/>
            </a:avLst>
          </a:prstGeom>
          <a:solidFill>
            <a:srgbClr val="8064A2">
              <a:lumMod val="60000"/>
              <a:lumOff val="40000"/>
            </a:srgbClr>
          </a:solidFill>
          <a:ln w="25400" cap="flat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lIns="0" rIns="0" anchor="ctr"/>
          <a:lstStyle/>
          <a:p>
            <a:pPr algn="ctr">
              <a:defRPr/>
            </a:pPr>
            <a:r>
              <a:rPr lang="en-US" kern="0" dirty="0" err="1">
                <a:solidFill>
                  <a:prstClr val="white"/>
                </a:solidFill>
                <a:latin typeface="Calibri"/>
              </a:rPr>
              <a:t>pg</a:t>
            </a: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5" name="Rounded Rectangle 34"/>
          <p:cNvSpPr/>
          <p:nvPr/>
        </p:nvSpPr>
        <p:spPr>
          <a:xfrm>
            <a:off x="8592372" y="2385204"/>
            <a:ext cx="441705" cy="457200"/>
          </a:xfrm>
          <a:prstGeom prst="roundRect">
            <a:avLst>
              <a:gd name="adj" fmla="val 21719"/>
            </a:avLst>
          </a:prstGeom>
          <a:solidFill>
            <a:srgbClr val="8064A2">
              <a:lumMod val="60000"/>
              <a:lumOff val="40000"/>
            </a:srgbClr>
          </a:solidFill>
          <a:ln w="25400" cap="flat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lIns="0" rIns="0" anchor="ctr"/>
          <a:lstStyle/>
          <a:p>
            <a:pPr algn="ctr">
              <a:defRPr/>
            </a:pPr>
            <a:r>
              <a:rPr lang="en-US" kern="0" dirty="0" err="1">
                <a:solidFill>
                  <a:prstClr val="white"/>
                </a:solidFill>
                <a:latin typeface="Calibri"/>
              </a:rPr>
              <a:t>pg</a:t>
            </a: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8150667" y="2385204"/>
            <a:ext cx="441705" cy="457200"/>
          </a:xfrm>
          <a:prstGeom prst="roundRect">
            <a:avLst>
              <a:gd name="adj" fmla="val 21719"/>
            </a:avLst>
          </a:prstGeom>
          <a:solidFill>
            <a:srgbClr val="8064A2">
              <a:lumMod val="60000"/>
              <a:lumOff val="40000"/>
            </a:srgbClr>
          </a:solidFill>
          <a:ln w="25400" cap="flat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lIns="0" rIns="0" anchor="ctr"/>
          <a:lstStyle/>
          <a:p>
            <a:pPr algn="ctr">
              <a:defRPr/>
            </a:pPr>
            <a:r>
              <a:rPr lang="en-US" kern="0" dirty="0" err="1">
                <a:solidFill>
                  <a:prstClr val="white"/>
                </a:solidFill>
                <a:latin typeface="Calibri"/>
              </a:rPr>
              <a:t>pg</a:t>
            </a: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7708962" y="2385204"/>
            <a:ext cx="441705" cy="457200"/>
          </a:xfrm>
          <a:prstGeom prst="roundRect">
            <a:avLst>
              <a:gd name="adj" fmla="val 21719"/>
            </a:avLst>
          </a:prstGeom>
          <a:solidFill>
            <a:srgbClr val="8064A2">
              <a:lumMod val="60000"/>
              <a:lumOff val="40000"/>
            </a:srgbClr>
          </a:solidFill>
          <a:ln w="25400" cap="flat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lIns="0" rIns="0" anchor="ctr"/>
          <a:lstStyle/>
          <a:p>
            <a:pPr algn="ctr">
              <a:defRPr/>
            </a:pPr>
            <a:r>
              <a:rPr lang="en-US" kern="0" dirty="0" err="1">
                <a:solidFill>
                  <a:prstClr val="white"/>
                </a:solidFill>
                <a:latin typeface="Calibri"/>
              </a:rPr>
              <a:t>pg</a:t>
            </a: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7267257" y="2385204"/>
            <a:ext cx="441705" cy="457200"/>
          </a:xfrm>
          <a:prstGeom prst="roundRect">
            <a:avLst>
              <a:gd name="adj" fmla="val 21719"/>
            </a:avLst>
          </a:prstGeom>
          <a:solidFill>
            <a:srgbClr val="8064A2">
              <a:lumMod val="60000"/>
              <a:lumOff val="40000"/>
            </a:srgbClr>
          </a:solidFill>
          <a:ln w="25400" cap="flat" cmpd="sng" algn="ctr">
            <a:solidFill>
              <a:srgbClr val="8064A2">
                <a:lumMod val="75000"/>
              </a:srgbClr>
            </a:solidFill>
            <a:prstDash val="solid"/>
          </a:ln>
          <a:effectLst/>
        </p:spPr>
        <p:txBody>
          <a:bodyPr lIns="0" rIns="0" anchor="ctr"/>
          <a:lstStyle/>
          <a:p>
            <a:pPr algn="ctr">
              <a:defRPr/>
            </a:pPr>
            <a:r>
              <a:rPr lang="en-US" kern="0" dirty="0" err="1">
                <a:solidFill>
                  <a:prstClr val="white"/>
                </a:solidFill>
                <a:latin typeface="Calibri"/>
              </a:rPr>
              <a:t>pg</a:t>
            </a: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30590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5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uiExpand="1" build="p"/>
      <p:bldP spid="24" grpId="0" uiExpand="1" animBg="1"/>
      <p:bldP spid="25" grpId="0" uiExpand="1" animBg="1"/>
      <p:bldP spid="26" grpId="0" uiExpand="1" animBg="1"/>
      <p:bldP spid="27" grpId="0" uiExpand="1" animBg="1"/>
      <p:bldP spid="28" grpId="0" animBg="1"/>
      <p:bldP spid="29" grpId="0" animBg="1"/>
      <p:bldP spid="30" grpId="0" uiExpand="1" animBg="1"/>
      <p:bldP spid="32" grpId="0" uiExpand="1"/>
      <p:bldP spid="33" grpId="0" uiExpand="1" animBg="1"/>
      <p:bldP spid="34" grpId="0" uiExpand="1" animBg="1"/>
      <p:bldP spid="35" grpId="0" uiExpand="1" animBg="1"/>
      <p:bldP spid="36" grpId="0" uiExpand="1" animBg="1"/>
      <p:bldP spid="37" grpId="0" uiExpand="1" animBg="1"/>
      <p:bldP spid="38" grpId="0" uiExpan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 2110-20 Pixel Groups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090" y="1659937"/>
            <a:ext cx="10969943" cy="4695822"/>
          </a:xfrm>
        </p:spPr>
        <p:txBody>
          <a:bodyPr>
            <a:normAutofit/>
          </a:bodyPr>
          <a:lstStyle/>
          <a:p>
            <a:r>
              <a:rPr lang="en-US" dirty="0"/>
              <a:t>Pixels formed into pgroups</a:t>
            </a:r>
          </a:p>
          <a:p>
            <a:pPr lvl="1"/>
            <a:r>
              <a:rPr lang="en-US" dirty="0"/>
              <a:t>pgroup size depends on sampling format</a:t>
            </a:r>
          </a:p>
          <a:p>
            <a:pPr lvl="1"/>
            <a:r>
              <a:rPr lang="en-US" dirty="0"/>
              <a:t>Must be integer number of octets</a:t>
            </a:r>
          </a:p>
          <a:p>
            <a:pPr lvl="1"/>
            <a:r>
              <a:rPr lang="en-US" dirty="0"/>
              <a:t>Pixels that share samples must be in the same pgroup</a:t>
            </a:r>
          </a:p>
          <a:p>
            <a:r>
              <a:rPr lang="en-US" dirty="0"/>
              <a:t>Example: 4:2:0 8-bit groups 4 pixels into 6 octets 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Example: 4:2:2 10-bit groups 2 pixels into 5 octets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1586185" y="3733801"/>
            <a:ext cx="8970206" cy="944267"/>
            <a:chOff x="1584597" y="4072333"/>
            <a:chExt cx="8970206" cy="944267"/>
          </a:xfrm>
        </p:grpSpPr>
        <p:sp>
          <p:nvSpPr>
            <p:cNvPr id="126" name="Rectangle 125"/>
            <p:cNvSpPr/>
            <p:nvPr/>
          </p:nvSpPr>
          <p:spPr>
            <a:xfrm>
              <a:off x="7551700" y="4451690"/>
              <a:ext cx="182831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7" name="Rectangle 126"/>
            <p:cNvSpPr/>
            <p:nvPr/>
          </p:nvSpPr>
          <p:spPr>
            <a:xfrm>
              <a:off x="7739573" y="4451690"/>
              <a:ext cx="182831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8" name="Rectangle 127"/>
            <p:cNvSpPr/>
            <p:nvPr/>
          </p:nvSpPr>
          <p:spPr>
            <a:xfrm>
              <a:off x="7927445" y="4451690"/>
              <a:ext cx="182831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9" name="Rectangle 128"/>
            <p:cNvSpPr/>
            <p:nvPr/>
          </p:nvSpPr>
          <p:spPr>
            <a:xfrm>
              <a:off x="8115317" y="4451690"/>
              <a:ext cx="182831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0" name="Rectangle 129"/>
            <p:cNvSpPr/>
            <p:nvPr/>
          </p:nvSpPr>
          <p:spPr>
            <a:xfrm>
              <a:off x="8303189" y="4451690"/>
              <a:ext cx="182831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1" name="Rectangle 130"/>
            <p:cNvSpPr/>
            <p:nvPr/>
          </p:nvSpPr>
          <p:spPr>
            <a:xfrm>
              <a:off x="8491061" y="4451690"/>
              <a:ext cx="182831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2" name="Rectangle 131"/>
            <p:cNvSpPr/>
            <p:nvPr/>
          </p:nvSpPr>
          <p:spPr>
            <a:xfrm>
              <a:off x="8678933" y="4451690"/>
              <a:ext cx="182831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3" name="Rectangle 132"/>
            <p:cNvSpPr/>
            <p:nvPr/>
          </p:nvSpPr>
          <p:spPr>
            <a:xfrm>
              <a:off x="8866806" y="4451690"/>
              <a:ext cx="182831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8" name="Rectangle 157"/>
            <p:cNvSpPr/>
            <p:nvPr/>
          </p:nvSpPr>
          <p:spPr>
            <a:xfrm>
              <a:off x="6056183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59" name="Rectangle 158"/>
            <p:cNvSpPr/>
            <p:nvPr/>
          </p:nvSpPr>
          <p:spPr>
            <a:xfrm>
              <a:off x="6244056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60" name="Rectangle 159"/>
            <p:cNvSpPr/>
            <p:nvPr/>
          </p:nvSpPr>
          <p:spPr>
            <a:xfrm>
              <a:off x="6431928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61" name="Rectangle 160"/>
            <p:cNvSpPr/>
            <p:nvPr/>
          </p:nvSpPr>
          <p:spPr>
            <a:xfrm>
              <a:off x="6619799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62" name="Rectangle 161"/>
            <p:cNvSpPr/>
            <p:nvPr/>
          </p:nvSpPr>
          <p:spPr>
            <a:xfrm>
              <a:off x="6807671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63" name="Rectangle 162"/>
            <p:cNvSpPr/>
            <p:nvPr/>
          </p:nvSpPr>
          <p:spPr>
            <a:xfrm>
              <a:off x="6995544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64" name="Rectangle 163"/>
            <p:cNvSpPr/>
            <p:nvPr/>
          </p:nvSpPr>
          <p:spPr>
            <a:xfrm>
              <a:off x="7183415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65" name="Rectangle 164"/>
            <p:cNvSpPr/>
            <p:nvPr/>
          </p:nvSpPr>
          <p:spPr>
            <a:xfrm>
              <a:off x="7371287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66" name="TextBox 165"/>
            <p:cNvSpPr txBox="1"/>
            <p:nvPr/>
          </p:nvSpPr>
          <p:spPr>
            <a:xfrm>
              <a:off x="8054387" y="4072333"/>
              <a:ext cx="44916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 err="1">
                  <a:solidFill>
                    <a:srgbClr val="4F81BD"/>
                  </a:solidFill>
                </a:rPr>
                <a:t>C</a:t>
              </a:r>
              <a:r>
                <a:rPr lang="en-US" b="1" kern="0" baseline="-25000" dirty="0" err="1">
                  <a:solidFill>
                    <a:srgbClr val="4F81BD"/>
                  </a:solidFill>
                </a:rPr>
                <a:t>b</a:t>
              </a:r>
              <a:r>
                <a:rPr lang="en-US" b="1" kern="0" dirty="0">
                  <a:solidFill>
                    <a:srgbClr val="4F81BD"/>
                  </a:solidFill>
                </a:rPr>
                <a:t>’</a:t>
              </a:r>
            </a:p>
          </p:txBody>
        </p:sp>
        <p:sp>
          <p:nvSpPr>
            <p:cNvPr id="169" name="TextBox 168"/>
            <p:cNvSpPr txBox="1"/>
            <p:nvPr/>
          </p:nvSpPr>
          <p:spPr>
            <a:xfrm>
              <a:off x="6395527" y="4072333"/>
              <a:ext cx="5982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srgbClr val="9BBB59">
                      <a:lumMod val="75000"/>
                    </a:srgbClr>
                  </a:solidFill>
                </a:rPr>
                <a:t>Y’11</a:t>
              </a:r>
            </a:p>
          </p:txBody>
        </p:sp>
        <p:cxnSp>
          <p:nvCxnSpPr>
            <p:cNvPr id="170" name="Straight Connector 169"/>
            <p:cNvCxnSpPr/>
            <p:nvPr/>
          </p:nvCxnSpPr>
          <p:spPr>
            <a:xfrm>
              <a:off x="3103158" y="4634568"/>
              <a:ext cx="0" cy="18287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171" name="Straight Connector 170"/>
            <p:cNvCxnSpPr/>
            <p:nvPr/>
          </p:nvCxnSpPr>
          <p:spPr>
            <a:xfrm>
              <a:off x="4590901" y="4634568"/>
              <a:ext cx="0" cy="18287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172" name="Straight Connector 171"/>
            <p:cNvCxnSpPr/>
            <p:nvPr/>
          </p:nvCxnSpPr>
          <p:spPr>
            <a:xfrm>
              <a:off x="6078643" y="4634568"/>
              <a:ext cx="0" cy="18287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173" name="Straight Connector 172"/>
            <p:cNvCxnSpPr/>
            <p:nvPr/>
          </p:nvCxnSpPr>
          <p:spPr>
            <a:xfrm>
              <a:off x="7566385" y="4634568"/>
              <a:ext cx="0" cy="18287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174" name="Straight Connector 173"/>
            <p:cNvCxnSpPr/>
            <p:nvPr/>
          </p:nvCxnSpPr>
          <p:spPr>
            <a:xfrm>
              <a:off x="9054128" y="4634568"/>
              <a:ext cx="0" cy="18287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175" name="Straight Connector 174"/>
            <p:cNvCxnSpPr/>
            <p:nvPr/>
          </p:nvCxnSpPr>
          <p:spPr>
            <a:xfrm>
              <a:off x="1590471" y="4634568"/>
              <a:ext cx="0" cy="18287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sp>
          <p:nvSpPr>
            <p:cNvPr id="176" name="TextBox 175"/>
            <p:cNvSpPr txBox="1"/>
            <p:nvPr/>
          </p:nvSpPr>
          <p:spPr>
            <a:xfrm>
              <a:off x="2191155" y="463456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177" name="TextBox 176"/>
            <p:cNvSpPr txBox="1"/>
            <p:nvPr/>
          </p:nvSpPr>
          <p:spPr>
            <a:xfrm>
              <a:off x="3709035" y="463456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78" name="TextBox 177"/>
            <p:cNvSpPr txBox="1"/>
            <p:nvPr/>
          </p:nvSpPr>
          <p:spPr>
            <a:xfrm>
              <a:off x="5226916" y="463456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prstClr val="black"/>
                  </a:solidFill>
                </a:rPr>
                <a:t>3</a:t>
              </a:r>
            </a:p>
          </p:txBody>
        </p:sp>
        <p:sp>
          <p:nvSpPr>
            <p:cNvPr id="179" name="TextBox 178"/>
            <p:cNvSpPr txBox="1"/>
            <p:nvPr/>
          </p:nvSpPr>
          <p:spPr>
            <a:xfrm>
              <a:off x="6744796" y="463456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prstClr val="black"/>
                  </a:solidFill>
                </a:rPr>
                <a:t>4</a:t>
              </a:r>
            </a:p>
          </p:txBody>
        </p:sp>
        <p:sp>
          <p:nvSpPr>
            <p:cNvPr id="180" name="TextBox 179"/>
            <p:cNvSpPr txBox="1"/>
            <p:nvPr/>
          </p:nvSpPr>
          <p:spPr>
            <a:xfrm>
              <a:off x="8262677" y="463456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prstClr val="black"/>
                  </a:solidFill>
                </a:rPr>
                <a:t>5</a:t>
              </a:r>
            </a:p>
          </p:txBody>
        </p:sp>
        <p:cxnSp>
          <p:nvCxnSpPr>
            <p:cNvPr id="60" name="Straight Connector 59"/>
            <p:cNvCxnSpPr/>
            <p:nvPr/>
          </p:nvCxnSpPr>
          <p:spPr>
            <a:xfrm>
              <a:off x="10543790" y="4647268"/>
              <a:ext cx="0" cy="18287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sp>
          <p:nvSpPr>
            <p:cNvPr id="61" name="TextBox 60"/>
            <p:cNvSpPr txBox="1"/>
            <p:nvPr/>
          </p:nvSpPr>
          <p:spPr>
            <a:xfrm>
              <a:off x="9752338" y="4647268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prstClr val="black"/>
                  </a:solidFill>
                </a:rPr>
                <a:t>6</a:t>
              </a:r>
            </a:p>
          </p:txBody>
        </p:sp>
        <p:sp>
          <p:nvSpPr>
            <p:cNvPr id="62" name="Rectangle 61"/>
            <p:cNvSpPr/>
            <p:nvPr/>
          </p:nvSpPr>
          <p:spPr>
            <a:xfrm>
              <a:off x="9056868" y="4451690"/>
              <a:ext cx="182831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9244741" y="4451690"/>
              <a:ext cx="182831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4" name="Rectangle 63"/>
            <p:cNvSpPr/>
            <p:nvPr/>
          </p:nvSpPr>
          <p:spPr>
            <a:xfrm>
              <a:off x="9432613" y="4451690"/>
              <a:ext cx="182831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5" name="Rectangle 64"/>
            <p:cNvSpPr/>
            <p:nvPr/>
          </p:nvSpPr>
          <p:spPr>
            <a:xfrm>
              <a:off x="9620484" y="4451690"/>
              <a:ext cx="182831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6" name="Rectangle 65"/>
            <p:cNvSpPr/>
            <p:nvPr/>
          </p:nvSpPr>
          <p:spPr>
            <a:xfrm>
              <a:off x="9808356" y="4451690"/>
              <a:ext cx="182831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7" name="Rectangle 66"/>
            <p:cNvSpPr/>
            <p:nvPr/>
          </p:nvSpPr>
          <p:spPr>
            <a:xfrm>
              <a:off x="9996229" y="4451690"/>
              <a:ext cx="182831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8" name="Rectangle 67"/>
            <p:cNvSpPr/>
            <p:nvPr/>
          </p:nvSpPr>
          <p:spPr>
            <a:xfrm>
              <a:off x="10184101" y="4451690"/>
              <a:ext cx="182831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9" name="Rectangle 68"/>
            <p:cNvSpPr/>
            <p:nvPr/>
          </p:nvSpPr>
          <p:spPr>
            <a:xfrm>
              <a:off x="10371972" y="4451690"/>
              <a:ext cx="182831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9474227" y="4072333"/>
              <a:ext cx="42030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srgbClr val="C0504D">
                      <a:lumMod val="75000"/>
                    </a:srgbClr>
                  </a:solidFill>
                </a:rPr>
                <a:t>C</a:t>
              </a:r>
              <a:r>
                <a:rPr lang="en-US" b="1" kern="0" baseline="-25000" dirty="0">
                  <a:solidFill>
                    <a:srgbClr val="C0504D">
                      <a:lumMod val="75000"/>
                    </a:srgbClr>
                  </a:solidFill>
                </a:rPr>
                <a:t>r</a:t>
              </a:r>
              <a:r>
                <a:rPr lang="en-US" b="1" kern="0" dirty="0">
                  <a:solidFill>
                    <a:srgbClr val="C0504D">
                      <a:lumMod val="75000"/>
                    </a:srgbClr>
                  </a:solidFill>
                </a:rPr>
                <a:t>’</a:t>
              </a:r>
            </a:p>
          </p:txBody>
        </p:sp>
        <p:sp>
          <p:nvSpPr>
            <p:cNvPr id="71" name="Rectangle 70"/>
            <p:cNvSpPr/>
            <p:nvPr/>
          </p:nvSpPr>
          <p:spPr>
            <a:xfrm>
              <a:off x="4568476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2" name="Rectangle 71"/>
            <p:cNvSpPr/>
            <p:nvPr/>
          </p:nvSpPr>
          <p:spPr>
            <a:xfrm>
              <a:off x="4756348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3" name="Rectangle 72"/>
            <p:cNvSpPr/>
            <p:nvPr/>
          </p:nvSpPr>
          <p:spPr>
            <a:xfrm>
              <a:off x="4944221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4" name="Rectangle 73"/>
            <p:cNvSpPr/>
            <p:nvPr/>
          </p:nvSpPr>
          <p:spPr>
            <a:xfrm>
              <a:off x="5132092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5319964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6" name="Rectangle 75"/>
            <p:cNvSpPr/>
            <p:nvPr/>
          </p:nvSpPr>
          <p:spPr>
            <a:xfrm>
              <a:off x="5507837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5695708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8" name="Rectangle 77"/>
            <p:cNvSpPr/>
            <p:nvPr/>
          </p:nvSpPr>
          <p:spPr>
            <a:xfrm>
              <a:off x="5883580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4907820" y="4072333"/>
              <a:ext cx="5982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srgbClr val="9BBB59">
                      <a:lumMod val="75000"/>
                    </a:srgbClr>
                  </a:solidFill>
                </a:rPr>
                <a:t>Y’10</a:t>
              </a:r>
            </a:p>
          </p:txBody>
        </p:sp>
        <p:sp>
          <p:nvSpPr>
            <p:cNvPr id="80" name="Rectangle 79"/>
            <p:cNvSpPr/>
            <p:nvPr/>
          </p:nvSpPr>
          <p:spPr>
            <a:xfrm>
              <a:off x="3080769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1" name="Rectangle 80"/>
            <p:cNvSpPr/>
            <p:nvPr/>
          </p:nvSpPr>
          <p:spPr>
            <a:xfrm>
              <a:off x="3268641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3456514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3" name="Rectangle 82"/>
            <p:cNvSpPr/>
            <p:nvPr/>
          </p:nvSpPr>
          <p:spPr>
            <a:xfrm>
              <a:off x="3644385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3832257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5" name="Rectangle 84"/>
            <p:cNvSpPr/>
            <p:nvPr/>
          </p:nvSpPr>
          <p:spPr>
            <a:xfrm>
              <a:off x="4020130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6" name="Rectangle 85"/>
            <p:cNvSpPr/>
            <p:nvPr/>
          </p:nvSpPr>
          <p:spPr>
            <a:xfrm>
              <a:off x="4208001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7" name="Rectangle 86"/>
            <p:cNvSpPr/>
            <p:nvPr/>
          </p:nvSpPr>
          <p:spPr>
            <a:xfrm>
              <a:off x="4395873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8" name="TextBox 87"/>
            <p:cNvSpPr txBox="1"/>
            <p:nvPr/>
          </p:nvSpPr>
          <p:spPr>
            <a:xfrm>
              <a:off x="3420113" y="4072333"/>
              <a:ext cx="5982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srgbClr val="9BBB59">
                      <a:lumMod val="75000"/>
                    </a:srgbClr>
                  </a:solidFill>
                </a:rPr>
                <a:t>Y’01</a:t>
              </a:r>
            </a:p>
          </p:txBody>
        </p:sp>
        <p:sp>
          <p:nvSpPr>
            <p:cNvPr id="89" name="Rectangle 88"/>
            <p:cNvSpPr/>
            <p:nvPr/>
          </p:nvSpPr>
          <p:spPr>
            <a:xfrm>
              <a:off x="1584597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0" name="Rectangle 89"/>
            <p:cNvSpPr/>
            <p:nvPr/>
          </p:nvSpPr>
          <p:spPr>
            <a:xfrm>
              <a:off x="1772470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1" name="Rectangle 90"/>
            <p:cNvSpPr/>
            <p:nvPr/>
          </p:nvSpPr>
          <p:spPr>
            <a:xfrm>
              <a:off x="1960342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2" name="Rectangle 91"/>
            <p:cNvSpPr/>
            <p:nvPr/>
          </p:nvSpPr>
          <p:spPr>
            <a:xfrm>
              <a:off x="2148213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3" name="Rectangle 92"/>
            <p:cNvSpPr/>
            <p:nvPr/>
          </p:nvSpPr>
          <p:spPr>
            <a:xfrm>
              <a:off x="2336086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4" name="Rectangle 93"/>
            <p:cNvSpPr/>
            <p:nvPr/>
          </p:nvSpPr>
          <p:spPr>
            <a:xfrm>
              <a:off x="2523958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5" name="Rectangle 94"/>
            <p:cNvSpPr/>
            <p:nvPr/>
          </p:nvSpPr>
          <p:spPr>
            <a:xfrm>
              <a:off x="2711829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899701" y="4451690"/>
              <a:ext cx="182831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7" name="TextBox 96"/>
            <p:cNvSpPr txBox="1"/>
            <p:nvPr/>
          </p:nvSpPr>
          <p:spPr>
            <a:xfrm>
              <a:off x="1923942" y="4072333"/>
              <a:ext cx="59824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srgbClr val="9BBB59">
                      <a:lumMod val="75000"/>
                    </a:srgbClr>
                  </a:solidFill>
                </a:rPr>
                <a:t>Y’00</a:t>
              </a:r>
            </a:p>
          </p:txBody>
        </p:sp>
      </p:grpSp>
      <p:grpSp>
        <p:nvGrpSpPr>
          <p:cNvPr id="98" name="Group 97"/>
          <p:cNvGrpSpPr/>
          <p:nvPr/>
        </p:nvGrpSpPr>
        <p:grpSpPr>
          <a:xfrm>
            <a:off x="1616661" y="5181601"/>
            <a:ext cx="7482094" cy="931567"/>
            <a:chOff x="4625233" y="2011837"/>
            <a:chExt cx="7482094" cy="931567"/>
          </a:xfrm>
        </p:grpSpPr>
        <p:sp>
          <p:nvSpPr>
            <p:cNvPr id="99" name="Rectangle 98"/>
            <p:cNvSpPr/>
            <p:nvPr/>
          </p:nvSpPr>
          <p:spPr>
            <a:xfrm>
              <a:off x="4625233" y="2391194"/>
              <a:ext cx="182878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813154" y="2391194"/>
              <a:ext cx="182878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5001075" y="2391194"/>
              <a:ext cx="182878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5188996" y="2391194"/>
              <a:ext cx="182878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5376917" y="2391194"/>
              <a:ext cx="182878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5564838" y="2391194"/>
              <a:ext cx="182878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5" name="Rectangle 104"/>
            <p:cNvSpPr/>
            <p:nvPr/>
          </p:nvSpPr>
          <p:spPr>
            <a:xfrm>
              <a:off x="5752759" y="2391194"/>
              <a:ext cx="182878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6" name="Rectangle 105"/>
            <p:cNvSpPr/>
            <p:nvPr/>
          </p:nvSpPr>
          <p:spPr>
            <a:xfrm>
              <a:off x="5940680" y="2391194"/>
              <a:ext cx="182878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7" name="Rectangle 106"/>
            <p:cNvSpPr/>
            <p:nvPr/>
          </p:nvSpPr>
          <p:spPr>
            <a:xfrm>
              <a:off x="6128601" y="2391194"/>
              <a:ext cx="182878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8" name="Rectangle 107"/>
            <p:cNvSpPr/>
            <p:nvPr/>
          </p:nvSpPr>
          <p:spPr>
            <a:xfrm>
              <a:off x="6316522" y="2391194"/>
              <a:ext cx="182878" cy="182878"/>
            </a:xfrm>
            <a:prstGeom prst="rect">
              <a:avLst/>
            </a:prstGeom>
            <a:solidFill>
              <a:srgbClr val="4F81BD">
                <a:lumMod val="40000"/>
                <a:lumOff val="60000"/>
              </a:srgbClr>
            </a:solidFill>
            <a:ln w="25400" cap="flat" cmpd="sng" algn="ctr">
              <a:solidFill>
                <a:srgbClr val="4F81BD">
                  <a:shade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9" name="Rectangle 108"/>
            <p:cNvSpPr/>
            <p:nvPr/>
          </p:nvSpPr>
          <p:spPr>
            <a:xfrm>
              <a:off x="6498919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0" name="Rectangle 109"/>
            <p:cNvSpPr/>
            <p:nvPr/>
          </p:nvSpPr>
          <p:spPr>
            <a:xfrm>
              <a:off x="6686840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1" name="Rectangle 110"/>
            <p:cNvSpPr/>
            <p:nvPr/>
          </p:nvSpPr>
          <p:spPr>
            <a:xfrm>
              <a:off x="6874761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2" name="Rectangle 111"/>
            <p:cNvSpPr/>
            <p:nvPr/>
          </p:nvSpPr>
          <p:spPr>
            <a:xfrm>
              <a:off x="7062682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3" name="Rectangle 112"/>
            <p:cNvSpPr/>
            <p:nvPr/>
          </p:nvSpPr>
          <p:spPr>
            <a:xfrm>
              <a:off x="7250603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4" name="Rectangle 113"/>
            <p:cNvSpPr/>
            <p:nvPr/>
          </p:nvSpPr>
          <p:spPr>
            <a:xfrm>
              <a:off x="7438524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5" name="Rectangle 114"/>
            <p:cNvSpPr/>
            <p:nvPr/>
          </p:nvSpPr>
          <p:spPr>
            <a:xfrm>
              <a:off x="7626445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6" name="Rectangle 115"/>
            <p:cNvSpPr/>
            <p:nvPr/>
          </p:nvSpPr>
          <p:spPr>
            <a:xfrm>
              <a:off x="7814366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7" name="Rectangle 116"/>
            <p:cNvSpPr/>
            <p:nvPr/>
          </p:nvSpPr>
          <p:spPr>
            <a:xfrm>
              <a:off x="8002287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8" name="Rectangle 117"/>
            <p:cNvSpPr/>
            <p:nvPr/>
          </p:nvSpPr>
          <p:spPr>
            <a:xfrm>
              <a:off x="8190208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9" name="Rectangle 118"/>
            <p:cNvSpPr/>
            <p:nvPr/>
          </p:nvSpPr>
          <p:spPr>
            <a:xfrm>
              <a:off x="8362296" y="2391194"/>
              <a:ext cx="182878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0" name="Rectangle 119"/>
            <p:cNvSpPr/>
            <p:nvPr/>
          </p:nvSpPr>
          <p:spPr>
            <a:xfrm>
              <a:off x="8550217" y="2391194"/>
              <a:ext cx="182878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8738138" y="2391194"/>
              <a:ext cx="182878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2" name="Rectangle 121"/>
            <p:cNvSpPr/>
            <p:nvPr/>
          </p:nvSpPr>
          <p:spPr>
            <a:xfrm>
              <a:off x="8926059" y="2391194"/>
              <a:ext cx="182878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3" name="Rectangle 122"/>
            <p:cNvSpPr/>
            <p:nvPr/>
          </p:nvSpPr>
          <p:spPr>
            <a:xfrm>
              <a:off x="9113980" y="2391194"/>
              <a:ext cx="182878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4" name="Rectangle 123"/>
            <p:cNvSpPr/>
            <p:nvPr/>
          </p:nvSpPr>
          <p:spPr>
            <a:xfrm>
              <a:off x="9301901" y="2391194"/>
              <a:ext cx="182878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5" name="Rectangle 124"/>
            <p:cNvSpPr/>
            <p:nvPr/>
          </p:nvSpPr>
          <p:spPr>
            <a:xfrm>
              <a:off x="9489822" y="2391194"/>
              <a:ext cx="182878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4" name="Rectangle 133"/>
            <p:cNvSpPr/>
            <p:nvPr/>
          </p:nvSpPr>
          <p:spPr>
            <a:xfrm>
              <a:off x="9677743" y="2391194"/>
              <a:ext cx="182878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5" name="Rectangle 134"/>
            <p:cNvSpPr/>
            <p:nvPr/>
          </p:nvSpPr>
          <p:spPr>
            <a:xfrm>
              <a:off x="9865664" y="2391194"/>
              <a:ext cx="182878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6" name="Rectangle 135"/>
            <p:cNvSpPr/>
            <p:nvPr/>
          </p:nvSpPr>
          <p:spPr>
            <a:xfrm>
              <a:off x="10053585" y="2391194"/>
              <a:ext cx="182878" cy="182878"/>
            </a:xfrm>
            <a:prstGeom prst="rect">
              <a:avLst/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C0504D">
                  <a:lumMod val="75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7" name="Rectangle 136"/>
            <p:cNvSpPr/>
            <p:nvPr/>
          </p:nvSpPr>
          <p:spPr>
            <a:xfrm>
              <a:off x="10233160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8" name="Rectangle 137"/>
            <p:cNvSpPr/>
            <p:nvPr/>
          </p:nvSpPr>
          <p:spPr>
            <a:xfrm>
              <a:off x="10421081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9" name="Rectangle 138"/>
            <p:cNvSpPr/>
            <p:nvPr/>
          </p:nvSpPr>
          <p:spPr>
            <a:xfrm>
              <a:off x="10609002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0" name="Rectangle 139"/>
            <p:cNvSpPr/>
            <p:nvPr/>
          </p:nvSpPr>
          <p:spPr>
            <a:xfrm>
              <a:off x="10796923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1" name="Rectangle 140"/>
            <p:cNvSpPr/>
            <p:nvPr/>
          </p:nvSpPr>
          <p:spPr>
            <a:xfrm>
              <a:off x="10984844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2" name="Rectangle 141"/>
            <p:cNvSpPr/>
            <p:nvPr/>
          </p:nvSpPr>
          <p:spPr>
            <a:xfrm>
              <a:off x="11172765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3" name="Rectangle 142"/>
            <p:cNvSpPr/>
            <p:nvPr/>
          </p:nvSpPr>
          <p:spPr>
            <a:xfrm>
              <a:off x="11360686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4" name="Rectangle 143"/>
            <p:cNvSpPr/>
            <p:nvPr/>
          </p:nvSpPr>
          <p:spPr>
            <a:xfrm>
              <a:off x="11548607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5" name="Rectangle 144"/>
            <p:cNvSpPr/>
            <p:nvPr/>
          </p:nvSpPr>
          <p:spPr>
            <a:xfrm>
              <a:off x="11736528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6" name="Rectangle 145"/>
            <p:cNvSpPr/>
            <p:nvPr/>
          </p:nvSpPr>
          <p:spPr>
            <a:xfrm>
              <a:off x="11924449" y="2391194"/>
              <a:ext cx="182878" cy="182878"/>
            </a:xfrm>
            <a:prstGeom prst="rect">
              <a:avLst/>
            </a:prstGeom>
            <a:solidFill>
              <a:srgbClr val="9BBB59">
                <a:lumMod val="60000"/>
                <a:lumOff val="40000"/>
              </a:srgbClr>
            </a:solidFill>
            <a:ln w="25400" cap="flat" cmpd="sng" algn="ctr">
              <a:solidFill>
                <a:srgbClr val="9BBB59">
                  <a:lumMod val="50000"/>
                </a:srgbClr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 sz="2400" kern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47" name="TextBox 146"/>
            <p:cNvSpPr txBox="1"/>
            <p:nvPr/>
          </p:nvSpPr>
          <p:spPr>
            <a:xfrm>
              <a:off x="5398422" y="2011837"/>
              <a:ext cx="4523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srgbClr val="4F81BD"/>
                  </a:solidFill>
                </a:rPr>
                <a:t>C’</a:t>
              </a:r>
              <a:r>
                <a:rPr lang="en-US" b="1" kern="0" baseline="-25000" dirty="0">
                  <a:solidFill>
                    <a:srgbClr val="4F81BD"/>
                  </a:solidFill>
                </a:rPr>
                <a:t>B</a:t>
              </a:r>
            </a:p>
          </p:txBody>
        </p:sp>
        <p:sp>
          <p:nvSpPr>
            <p:cNvPr id="148" name="TextBox 147"/>
            <p:cNvSpPr txBox="1"/>
            <p:nvPr/>
          </p:nvSpPr>
          <p:spPr>
            <a:xfrm>
              <a:off x="9137331" y="2011837"/>
              <a:ext cx="45236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srgbClr val="C0504D">
                      <a:lumMod val="75000"/>
                    </a:srgbClr>
                  </a:solidFill>
                </a:rPr>
                <a:t>C’</a:t>
              </a:r>
              <a:r>
                <a:rPr lang="en-US" b="1" kern="0" baseline="-25000" dirty="0">
                  <a:solidFill>
                    <a:srgbClr val="C0504D">
                      <a:lumMod val="75000"/>
                    </a:srgbClr>
                  </a:solidFill>
                </a:rPr>
                <a:t>R</a:t>
              </a:r>
            </a:p>
          </p:txBody>
        </p:sp>
        <p:sp>
          <p:nvSpPr>
            <p:cNvPr id="149" name="TextBox 148"/>
            <p:cNvSpPr txBox="1"/>
            <p:nvPr/>
          </p:nvSpPr>
          <p:spPr>
            <a:xfrm>
              <a:off x="7321553" y="201183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srgbClr val="9BBB59">
                      <a:lumMod val="75000"/>
                    </a:srgbClr>
                  </a:solidFill>
                </a:rPr>
                <a:t>Y0’</a:t>
              </a:r>
            </a:p>
          </p:txBody>
        </p:sp>
        <p:sp>
          <p:nvSpPr>
            <p:cNvPr id="150" name="TextBox 149"/>
            <p:cNvSpPr txBox="1"/>
            <p:nvPr/>
          </p:nvSpPr>
          <p:spPr>
            <a:xfrm>
              <a:off x="11020319" y="2011837"/>
              <a:ext cx="48122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srgbClr val="9BBB59">
                      <a:lumMod val="75000"/>
                    </a:srgbClr>
                  </a:solidFill>
                </a:rPr>
                <a:t>Y1’</a:t>
              </a:r>
            </a:p>
          </p:txBody>
        </p:sp>
        <p:cxnSp>
          <p:nvCxnSpPr>
            <p:cNvPr id="151" name="Straight Connector 150"/>
            <p:cNvCxnSpPr/>
            <p:nvPr/>
          </p:nvCxnSpPr>
          <p:spPr>
            <a:xfrm>
              <a:off x="6138315" y="2574072"/>
              <a:ext cx="0" cy="18287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152" name="Straight Connector 151"/>
            <p:cNvCxnSpPr/>
            <p:nvPr/>
          </p:nvCxnSpPr>
          <p:spPr>
            <a:xfrm>
              <a:off x="7626445" y="2574072"/>
              <a:ext cx="0" cy="18287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153" name="Straight Connector 152"/>
            <p:cNvCxnSpPr/>
            <p:nvPr/>
          </p:nvCxnSpPr>
          <p:spPr>
            <a:xfrm>
              <a:off x="9114575" y="2574072"/>
              <a:ext cx="0" cy="18287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154" name="Straight Connector 153"/>
            <p:cNvCxnSpPr/>
            <p:nvPr/>
          </p:nvCxnSpPr>
          <p:spPr>
            <a:xfrm>
              <a:off x="10602705" y="2574072"/>
              <a:ext cx="0" cy="18287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155" name="Straight Connector 154"/>
            <p:cNvCxnSpPr/>
            <p:nvPr/>
          </p:nvCxnSpPr>
          <p:spPr>
            <a:xfrm>
              <a:off x="12090835" y="2574072"/>
              <a:ext cx="0" cy="18287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cxnSp>
          <p:nvCxnSpPr>
            <p:cNvPr id="156" name="Straight Connector 155"/>
            <p:cNvCxnSpPr/>
            <p:nvPr/>
          </p:nvCxnSpPr>
          <p:spPr>
            <a:xfrm>
              <a:off x="4625233" y="2574072"/>
              <a:ext cx="0" cy="182878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  <a:effectLst/>
          </p:spPr>
        </p:cxnSp>
        <p:sp>
          <p:nvSpPr>
            <p:cNvPr id="157" name="TextBox 156"/>
            <p:cNvSpPr txBox="1"/>
            <p:nvPr/>
          </p:nvSpPr>
          <p:spPr>
            <a:xfrm>
              <a:off x="5226074" y="257407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prstClr val="black"/>
                  </a:solidFill>
                </a:rPr>
                <a:t>1</a:t>
              </a:r>
            </a:p>
          </p:txBody>
        </p:sp>
        <p:sp>
          <p:nvSpPr>
            <p:cNvPr id="167" name="TextBox 166"/>
            <p:cNvSpPr txBox="1"/>
            <p:nvPr/>
          </p:nvSpPr>
          <p:spPr>
            <a:xfrm>
              <a:off x="6744350" y="257407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prstClr val="black"/>
                  </a:solidFill>
                </a:rPr>
                <a:t>2</a:t>
              </a:r>
            </a:p>
          </p:txBody>
        </p:sp>
        <p:sp>
          <p:nvSpPr>
            <p:cNvPr id="168" name="TextBox 167"/>
            <p:cNvSpPr txBox="1"/>
            <p:nvPr/>
          </p:nvSpPr>
          <p:spPr>
            <a:xfrm>
              <a:off x="8262626" y="257407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prstClr val="black"/>
                  </a:solidFill>
                </a:rPr>
                <a:t>3</a:t>
              </a:r>
            </a:p>
          </p:txBody>
        </p:sp>
        <p:sp>
          <p:nvSpPr>
            <p:cNvPr id="181" name="TextBox 180"/>
            <p:cNvSpPr txBox="1"/>
            <p:nvPr/>
          </p:nvSpPr>
          <p:spPr>
            <a:xfrm>
              <a:off x="9780902" y="257407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prstClr val="black"/>
                  </a:solidFill>
                </a:rPr>
                <a:t>4</a:t>
              </a:r>
            </a:p>
          </p:txBody>
        </p:sp>
        <p:sp>
          <p:nvSpPr>
            <p:cNvPr id="182" name="TextBox 181"/>
            <p:cNvSpPr txBox="1"/>
            <p:nvPr/>
          </p:nvSpPr>
          <p:spPr>
            <a:xfrm>
              <a:off x="11299178" y="2574072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b="1" kern="0" dirty="0">
                  <a:solidFill>
                    <a:prstClr val="black"/>
                  </a:solidFill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6324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 2110-20 Sample Row Data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788138" y="2387824"/>
            <a:ext cx="5850636" cy="3291840"/>
          </a:xfrm>
          <a:prstGeom prst="rect">
            <a:avLst/>
          </a:prstGeom>
          <a:solidFill>
            <a:srgbClr val="4BACC6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Active Video</a:t>
            </a:r>
          </a:p>
          <a:p>
            <a:pPr algn="ctr"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(e.g. 1920x1080)</a:t>
            </a:r>
          </a:p>
        </p:txBody>
      </p:sp>
      <p:sp>
        <p:nvSpPr>
          <p:cNvPr id="19" name="Rectangle 18"/>
          <p:cNvSpPr/>
          <p:nvPr/>
        </p:nvSpPr>
        <p:spPr>
          <a:xfrm rot="16200000">
            <a:off x="-996205" y="3139162"/>
            <a:ext cx="4145280" cy="1423405"/>
          </a:xfrm>
          <a:prstGeom prst="rect">
            <a:avLst/>
          </a:prstGeom>
          <a:solidFill>
            <a:srgbClr val="9BBB59">
              <a:lumMod val="60000"/>
              <a:lumOff val="4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Embedded Audio</a:t>
            </a:r>
          </a:p>
          <a:p>
            <a:pPr algn="ctr"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(HANC)</a:t>
            </a:r>
          </a:p>
        </p:txBody>
      </p:sp>
      <p:sp>
        <p:nvSpPr>
          <p:cNvPr id="20" name="Rectangle 19"/>
          <p:cNvSpPr/>
          <p:nvPr/>
        </p:nvSpPr>
        <p:spPr>
          <a:xfrm>
            <a:off x="1788138" y="1778224"/>
            <a:ext cx="5850636" cy="609600"/>
          </a:xfrm>
          <a:prstGeom prst="rect">
            <a:avLst/>
          </a:prstGeom>
          <a:solidFill>
            <a:srgbClr val="C0504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sz="2400" kern="0" dirty="0">
                <a:solidFill>
                  <a:prstClr val="black"/>
                </a:solidFill>
                <a:latin typeface="Calibri"/>
              </a:rPr>
              <a:t>Ancillary Data (VANC)</a:t>
            </a:r>
          </a:p>
        </p:txBody>
      </p:sp>
      <p:sp>
        <p:nvSpPr>
          <p:cNvPr id="21" name="Rectangle 20"/>
          <p:cNvSpPr/>
          <p:nvPr/>
        </p:nvSpPr>
        <p:spPr>
          <a:xfrm>
            <a:off x="1788138" y="5679664"/>
            <a:ext cx="5850636" cy="243840"/>
          </a:xfrm>
          <a:prstGeom prst="rect">
            <a:avLst/>
          </a:prstGeom>
          <a:solidFill>
            <a:srgbClr val="C0504D">
              <a:lumMod val="40000"/>
              <a:lumOff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sz="2000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2" name="Content Placeholder 2"/>
          <p:cNvSpPr txBox="1">
            <a:spLocks/>
          </p:cNvSpPr>
          <p:nvPr/>
        </p:nvSpPr>
        <p:spPr>
          <a:xfrm>
            <a:off x="7982749" y="1641091"/>
            <a:ext cx="3731460" cy="44289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8407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8407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8407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8407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8407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800" dirty="0">
                <a:latin typeface="Calibri"/>
              </a:rPr>
              <a:t>Packet 0</a:t>
            </a:r>
          </a:p>
          <a:p>
            <a:pPr>
              <a:defRPr/>
            </a:pPr>
            <a:r>
              <a:rPr lang="en-US" sz="2800" dirty="0">
                <a:latin typeface="Calibri"/>
              </a:rPr>
              <a:t>Packet 1</a:t>
            </a:r>
          </a:p>
          <a:p>
            <a:pPr>
              <a:defRPr/>
            </a:pPr>
            <a:r>
              <a:rPr lang="en-US" sz="2800" dirty="0">
                <a:latin typeface="Calibri"/>
              </a:rPr>
              <a:t>Packet 2</a:t>
            </a:r>
          </a:p>
          <a:p>
            <a:pPr marL="457200" lvl="1" indent="0">
              <a:buNone/>
              <a:defRPr/>
            </a:pPr>
            <a:endParaRPr lang="en-US" sz="2400" dirty="0">
              <a:latin typeface="Calibri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1788139" y="2387824"/>
            <a:ext cx="2614143" cy="350520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Packet 0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395530" y="2387824"/>
            <a:ext cx="2614143" cy="350520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Packet 1</a:t>
            </a:r>
          </a:p>
        </p:txBody>
      </p:sp>
      <p:sp>
        <p:nvSpPr>
          <p:cNvPr id="25" name="Rectangle 24"/>
          <p:cNvSpPr/>
          <p:nvPr/>
        </p:nvSpPr>
        <p:spPr>
          <a:xfrm>
            <a:off x="7002920" y="2387824"/>
            <a:ext cx="635854" cy="350520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P 2</a:t>
            </a:r>
          </a:p>
        </p:txBody>
      </p:sp>
      <p:sp>
        <p:nvSpPr>
          <p:cNvPr id="26" name="Rectangle 25"/>
          <p:cNvSpPr/>
          <p:nvPr/>
        </p:nvSpPr>
        <p:spPr>
          <a:xfrm>
            <a:off x="1788138" y="2738344"/>
            <a:ext cx="1928522" cy="350520"/>
          </a:xfrm>
          <a:prstGeom prst="rect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Packet 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243123" y="2913606"/>
            <a:ext cx="304813" cy="323165"/>
          </a:xfrm>
          <a:prstGeom prst="rect">
            <a:avLst/>
          </a:prstGeom>
          <a:noFill/>
        </p:spPr>
        <p:txBody>
          <a:bodyPr wrap="none" tIns="0" rIns="91440" rtlCol="0" anchor="ctr">
            <a:spAutoFit/>
          </a:bodyPr>
          <a:lstStyle/>
          <a:p>
            <a:pPr algn="ctr">
              <a:defRPr/>
            </a:pPr>
            <a:r>
              <a:rPr lang="en-US" kern="0" dirty="0">
                <a:solidFill>
                  <a:prstClr val="black"/>
                </a:solidFill>
              </a:rPr>
              <a:t>X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V="1">
            <a:off x="4395529" y="2738344"/>
            <a:ext cx="0" cy="17526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headEnd type="none" w="med" len="med"/>
            <a:tailEnd type="triangle" w="med" len="med"/>
          </a:ln>
          <a:effectLst/>
        </p:spPr>
      </p:cxnSp>
      <p:sp>
        <p:nvSpPr>
          <p:cNvPr id="29" name="TextBox 28"/>
          <p:cNvSpPr txBox="1"/>
          <p:nvPr/>
        </p:nvSpPr>
        <p:spPr>
          <a:xfrm>
            <a:off x="6781132" y="2929322"/>
            <a:ext cx="457081" cy="323165"/>
          </a:xfrm>
          <a:prstGeom prst="rect">
            <a:avLst/>
          </a:prstGeom>
          <a:noFill/>
        </p:spPr>
        <p:txBody>
          <a:bodyPr wrap="square" tIns="0" rIns="91440" rtlCol="0" anchor="ctr">
            <a:spAutoFit/>
          </a:bodyPr>
          <a:lstStyle/>
          <a:p>
            <a:pPr algn="ctr">
              <a:defRPr/>
            </a:pPr>
            <a:r>
              <a:rPr lang="en-US" kern="0" dirty="0">
                <a:solidFill>
                  <a:prstClr val="black"/>
                </a:solidFill>
              </a:rPr>
              <a:t>2X</a:t>
            </a:r>
          </a:p>
        </p:txBody>
      </p:sp>
      <p:cxnSp>
        <p:nvCxnSpPr>
          <p:cNvPr id="30" name="Straight Arrow Connector 29"/>
          <p:cNvCxnSpPr/>
          <p:nvPr/>
        </p:nvCxnSpPr>
        <p:spPr>
          <a:xfrm flipV="1">
            <a:off x="7009672" y="2754060"/>
            <a:ext cx="0" cy="175260"/>
          </a:xfrm>
          <a:prstGeom prst="straightConnector1">
            <a:avLst/>
          </a:prstGeom>
          <a:noFill/>
          <a:ln w="28575" cap="flat" cmpd="sng" algn="ctr">
            <a:solidFill>
              <a:sysClr val="windowText" lastClr="000000"/>
            </a:solidFill>
            <a:prstDash val="solid"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28661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uiExpand="1" build="p" bldLvl="2"/>
      <p:bldP spid="23" grpId="0" uiExpand="1" animBg="1"/>
      <p:bldP spid="24" grpId="0" uiExpand="1" animBg="1"/>
      <p:bldP spid="25" grpId="0" uiExpand="1" animBg="1"/>
      <p:bldP spid="26" grpId="0" uiExpand="1" animBg="1"/>
      <p:bldP spid="27" grpId="0" uiExpand="1"/>
      <p:bldP spid="2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Lossless Compression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Visually lossless compression cannot be seen by observer</a:t>
            </a:r>
          </a:p>
          <a:p>
            <a:pPr lvl="1"/>
            <a:r>
              <a:rPr lang="en-US" dirty="0"/>
              <a:t>Some data must always be removed</a:t>
            </a:r>
          </a:p>
          <a:p>
            <a:pPr lvl="1"/>
            <a:r>
              <a:rPr lang="en-US" dirty="0"/>
              <a:t>Done so as to be invisible to human viewer</a:t>
            </a:r>
          </a:p>
          <a:p>
            <a:pPr lvl="1"/>
            <a:r>
              <a:rPr lang="en-US" dirty="0"/>
              <a:t>Can have very low latency (~1 millisecond or less, encode + decode)</a:t>
            </a:r>
          </a:p>
          <a:p>
            <a:r>
              <a:rPr lang="en-US" dirty="0"/>
              <a:t>Popular codecs available</a:t>
            </a:r>
          </a:p>
          <a:p>
            <a:pPr lvl="1"/>
            <a:r>
              <a:rPr lang="en-US" dirty="0"/>
              <a:t>JPEG XS – RTP Encapsulation – RFC 9134</a:t>
            </a:r>
          </a:p>
          <a:p>
            <a:pPr lvl="1"/>
            <a:r>
              <a:rPr lang="en-US" dirty="0"/>
              <a:t>Also VC-2 DIRAC from BBC – RFC 8450</a:t>
            </a:r>
          </a:p>
          <a:p>
            <a:r>
              <a:rPr lang="en-US" sz="3200" dirty="0"/>
              <a:t>2:1 to 8:1 compression ratio</a:t>
            </a:r>
          </a:p>
          <a:p>
            <a:pPr lvl="1"/>
            <a:r>
              <a:rPr lang="en-US" dirty="0"/>
              <a:t>3Gbit/s SDI compressed to 1.5 to 0.5 </a:t>
            </a:r>
            <a:r>
              <a:rPr lang="en-US" dirty="0" err="1"/>
              <a:t>Gbit</a:t>
            </a:r>
            <a:r>
              <a:rPr lang="en-US" dirty="0"/>
              <a:t>/s</a:t>
            </a:r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1200" y="3733800"/>
            <a:ext cx="1905000" cy="2400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668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Compressed Video Signal Rates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034" y="1428750"/>
            <a:ext cx="10969943" cy="1904999"/>
          </a:xfrm>
        </p:spPr>
        <p:txBody>
          <a:bodyPr>
            <a:normAutofit/>
          </a:bodyPr>
          <a:lstStyle/>
          <a:p>
            <a:r>
              <a:rPr lang="en-US" dirty="0"/>
              <a:t>Often measured in </a:t>
            </a:r>
            <a:r>
              <a:rPr lang="en-US" dirty="0" err="1"/>
              <a:t>bpp</a:t>
            </a:r>
            <a:r>
              <a:rPr lang="en-US" dirty="0"/>
              <a:t> (bits per pixel)</a:t>
            </a:r>
          </a:p>
          <a:p>
            <a:r>
              <a:rPr lang="en-US" dirty="0"/>
              <a:t>Uncompressed SDI used 4:2:2 10-bit video</a:t>
            </a:r>
          </a:p>
          <a:p>
            <a:pPr lvl="1"/>
            <a:r>
              <a:rPr lang="en-US" dirty="0"/>
              <a:t>Works out to 20 bits/pixel</a:t>
            </a:r>
          </a:p>
          <a:p>
            <a:pPr lvl="1"/>
            <a:r>
              <a:rPr lang="en-US" dirty="0"/>
              <a:t>Note that SDI also has HANC and VANC occupying significant bandwidth</a:t>
            </a:r>
          </a:p>
        </p:txBody>
      </p:sp>
      <p:graphicFrame>
        <p:nvGraphicFramePr>
          <p:cNvPr id="4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77664827"/>
              </p:ext>
            </p:extLst>
          </p:nvPr>
        </p:nvGraphicFramePr>
        <p:xfrm>
          <a:off x="457200" y="3343274"/>
          <a:ext cx="10895012" cy="28736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999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5367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4070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407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330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330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33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478945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Video Format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Pixels/frame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Pixels/second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“SDI” bit rate</a:t>
                      </a: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1 </a:t>
                      </a:r>
                      <a:r>
                        <a:rPr lang="en-US" dirty="0" err="1"/>
                        <a:t>bpp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3 </a:t>
                      </a:r>
                      <a:r>
                        <a:rPr lang="en-US" dirty="0" err="1"/>
                        <a:t>bpp</a:t>
                      </a:r>
                      <a:endParaRPr lang="en-US" dirty="0"/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6 </a:t>
                      </a:r>
                      <a:r>
                        <a:rPr lang="en-US" dirty="0" err="1"/>
                        <a:t>bpp</a:t>
                      </a:r>
                      <a:endParaRPr lang="en-US" dirty="0"/>
                    </a:p>
                  </a:txBody>
                  <a:tcPr anchor="b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8945">
                <a:tc>
                  <a:txBody>
                    <a:bodyPr/>
                    <a:lstStyle/>
                    <a:p>
                      <a:r>
                        <a:rPr lang="en-US" dirty="0"/>
                        <a:t>720p60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921,600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55,296,000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1.485 </a:t>
                      </a:r>
                      <a:r>
                        <a:rPr lang="en-US" dirty="0" err="1"/>
                        <a:t>Gbit</a:t>
                      </a:r>
                      <a:r>
                        <a:rPr lang="en-US" dirty="0"/>
                        <a:t>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70 Mbit/s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195 Mbit/s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390 Mbit/s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8945">
                <a:tc>
                  <a:txBody>
                    <a:bodyPr/>
                    <a:lstStyle/>
                    <a:p>
                      <a:r>
                        <a:rPr lang="en-US" dirty="0"/>
                        <a:t>1080i60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2,073,600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62,208,000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1.485 </a:t>
                      </a:r>
                      <a:r>
                        <a:rPr lang="en-US" dirty="0" err="1"/>
                        <a:t>Gbit</a:t>
                      </a:r>
                      <a:r>
                        <a:rPr lang="en-US" dirty="0"/>
                        <a:t>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70 Mbit/s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195 Mbit/s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390 Mbit/s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8945">
                <a:tc>
                  <a:txBody>
                    <a:bodyPr/>
                    <a:lstStyle/>
                    <a:p>
                      <a:r>
                        <a:rPr lang="en-US" dirty="0"/>
                        <a:t>1080p60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2,073,600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124,416,000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2.97 </a:t>
                      </a:r>
                      <a:r>
                        <a:rPr lang="en-US" dirty="0" err="1"/>
                        <a:t>Gbit</a:t>
                      </a:r>
                      <a:r>
                        <a:rPr lang="en-US" dirty="0"/>
                        <a:t>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150 Mbit/s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390 Mbit/s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780 Mbit/s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8945">
                <a:tc>
                  <a:txBody>
                    <a:bodyPr/>
                    <a:lstStyle/>
                    <a:p>
                      <a:r>
                        <a:rPr lang="en-US" dirty="0"/>
                        <a:t>4K</a:t>
                      </a:r>
                      <a:r>
                        <a:rPr lang="en-US" baseline="0" dirty="0"/>
                        <a:t> 2160p60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8,294,400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497,664,000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11.88 </a:t>
                      </a:r>
                      <a:r>
                        <a:rPr lang="en-US" dirty="0" err="1"/>
                        <a:t>Gbit</a:t>
                      </a:r>
                      <a:r>
                        <a:rPr lang="en-US" dirty="0"/>
                        <a:t>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500 Mbit/s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1.4 </a:t>
                      </a:r>
                      <a:r>
                        <a:rPr lang="en-US" dirty="0" err="1"/>
                        <a:t>Gbit</a:t>
                      </a:r>
                      <a:r>
                        <a:rPr lang="en-US" dirty="0"/>
                        <a:t>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2.8 </a:t>
                      </a:r>
                      <a:r>
                        <a:rPr lang="en-US" dirty="0" err="1"/>
                        <a:t>Gbit</a:t>
                      </a:r>
                      <a:r>
                        <a:rPr lang="en-US" dirty="0"/>
                        <a:t>/s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8945">
                <a:tc>
                  <a:txBody>
                    <a:bodyPr/>
                    <a:lstStyle/>
                    <a:p>
                      <a:r>
                        <a:rPr lang="en-US" dirty="0"/>
                        <a:t>8K 4320p60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33,177,600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1,990,656,000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47.53 </a:t>
                      </a:r>
                      <a:r>
                        <a:rPr lang="en-US" dirty="0" err="1"/>
                        <a:t>Gbit</a:t>
                      </a:r>
                      <a:r>
                        <a:rPr lang="en-US" dirty="0"/>
                        <a:t>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2 </a:t>
                      </a:r>
                      <a:r>
                        <a:rPr lang="en-US" dirty="0" err="1"/>
                        <a:t>Gbit</a:t>
                      </a:r>
                      <a:r>
                        <a:rPr lang="en-US" dirty="0"/>
                        <a:t>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5.6 </a:t>
                      </a:r>
                      <a:r>
                        <a:rPr lang="en-US" dirty="0" err="1"/>
                        <a:t>Gbit</a:t>
                      </a:r>
                      <a:r>
                        <a:rPr lang="en-US" dirty="0"/>
                        <a:t>/s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11.2 </a:t>
                      </a:r>
                      <a:r>
                        <a:rPr lang="en-US" dirty="0" err="1"/>
                        <a:t>Gbit</a:t>
                      </a:r>
                      <a:r>
                        <a:rPr lang="en-US" dirty="0"/>
                        <a:t>/s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40412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Requirements for IP Video Systems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51056771"/>
              </p:ext>
            </p:extLst>
          </p:nvPr>
        </p:nvGraphicFramePr>
        <p:xfrm>
          <a:off x="611187" y="1852127"/>
          <a:ext cx="10969626" cy="131523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17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89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0833">
                <a:tc>
                  <a:txBody>
                    <a:bodyPr/>
                    <a:lstStyle/>
                    <a:p>
                      <a:r>
                        <a:rPr lang="en-US" dirty="0"/>
                        <a:t>Function</a:t>
                      </a: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</a:t>
                      </a: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Standards</a:t>
                      </a: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5193">
                <a:tc>
                  <a:txBody>
                    <a:bodyPr/>
                    <a:lstStyle/>
                    <a:p>
                      <a:r>
                        <a:rPr lang="en-US" dirty="0"/>
                        <a:t>Encapsulation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Put media data into IP packets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Video</a:t>
                      </a:r>
                      <a:r>
                        <a:rPr lang="en-US" baseline="0" dirty="0"/>
                        <a:t>: ST 2110-20</a:t>
                      </a:r>
                    </a:p>
                    <a:p>
                      <a:r>
                        <a:rPr lang="en-US" baseline="0" dirty="0"/>
                        <a:t>Audio: ST 2110-30 &amp; AES67</a:t>
                      </a:r>
                    </a:p>
                    <a:p>
                      <a:r>
                        <a:rPr lang="en-US" baseline="0" dirty="0"/>
                        <a:t>Ancillary Data: ST 2110-40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900947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4" y="459838"/>
            <a:ext cx="10972801" cy="792162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ST 2110-30 Audio Encapsulation</a:t>
            </a:r>
          </a:p>
        </p:txBody>
      </p:sp>
      <p:sp>
        <p:nvSpPr>
          <p:cNvPr id="230" name="Rounded Rectangle 229"/>
          <p:cNvSpPr/>
          <p:nvPr/>
        </p:nvSpPr>
        <p:spPr>
          <a:xfrm>
            <a:off x="9344889" y="5851995"/>
            <a:ext cx="3810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1" name="Rounded Rectangle 230"/>
          <p:cNvSpPr/>
          <p:nvPr/>
        </p:nvSpPr>
        <p:spPr>
          <a:xfrm>
            <a:off x="9344889" y="6004395"/>
            <a:ext cx="3810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2" name="Rounded Rectangle 231"/>
          <p:cNvSpPr/>
          <p:nvPr/>
        </p:nvSpPr>
        <p:spPr>
          <a:xfrm>
            <a:off x="9344889" y="6156795"/>
            <a:ext cx="3810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3" name="Rounded Rectangle 232"/>
          <p:cNvSpPr/>
          <p:nvPr/>
        </p:nvSpPr>
        <p:spPr>
          <a:xfrm>
            <a:off x="8963889" y="5851995"/>
            <a:ext cx="381000" cy="152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4" name="Rounded Rectangle 233"/>
          <p:cNvSpPr/>
          <p:nvPr/>
        </p:nvSpPr>
        <p:spPr>
          <a:xfrm>
            <a:off x="8963889" y="6004395"/>
            <a:ext cx="381000" cy="152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5" name="Rounded Rectangle 234"/>
          <p:cNvSpPr/>
          <p:nvPr/>
        </p:nvSpPr>
        <p:spPr>
          <a:xfrm>
            <a:off x="8963889" y="6156795"/>
            <a:ext cx="381000" cy="152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6" name="Rounded Rectangle 235"/>
          <p:cNvSpPr/>
          <p:nvPr/>
        </p:nvSpPr>
        <p:spPr>
          <a:xfrm>
            <a:off x="8582889" y="5851995"/>
            <a:ext cx="381000" cy="15240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7" name="Rounded Rectangle 236"/>
          <p:cNvSpPr/>
          <p:nvPr/>
        </p:nvSpPr>
        <p:spPr>
          <a:xfrm>
            <a:off x="8582889" y="6004395"/>
            <a:ext cx="381000" cy="15240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8" name="Rounded Rectangle 237"/>
          <p:cNvSpPr/>
          <p:nvPr/>
        </p:nvSpPr>
        <p:spPr>
          <a:xfrm>
            <a:off x="8582889" y="6156795"/>
            <a:ext cx="381000" cy="15240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9" name="Rounded Rectangle 238"/>
          <p:cNvSpPr/>
          <p:nvPr/>
        </p:nvSpPr>
        <p:spPr>
          <a:xfrm>
            <a:off x="8201889" y="5851995"/>
            <a:ext cx="381000" cy="15240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0" name="Rounded Rectangle 239"/>
          <p:cNvSpPr/>
          <p:nvPr/>
        </p:nvSpPr>
        <p:spPr>
          <a:xfrm>
            <a:off x="8201889" y="6004395"/>
            <a:ext cx="381000" cy="15240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1" name="Rounded Rectangle 240"/>
          <p:cNvSpPr/>
          <p:nvPr/>
        </p:nvSpPr>
        <p:spPr>
          <a:xfrm>
            <a:off x="8201889" y="6156795"/>
            <a:ext cx="381000" cy="15240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8" name="Rounded Rectangle 247"/>
          <p:cNvSpPr/>
          <p:nvPr/>
        </p:nvSpPr>
        <p:spPr>
          <a:xfrm>
            <a:off x="7820889" y="5851995"/>
            <a:ext cx="3810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9" name="Rounded Rectangle 248"/>
          <p:cNvSpPr/>
          <p:nvPr/>
        </p:nvSpPr>
        <p:spPr>
          <a:xfrm>
            <a:off x="7820889" y="6004395"/>
            <a:ext cx="3810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0" name="Rounded Rectangle 249"/>
          <p:cNvSpPr/>
          <p:nvPr/>
        </p:nvSpPr>
        <p:spPr>
          <a:xfrm>
            <a:off x="7820889" y="6156795"/>
            <a:ext cx="3810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1" name="Rounded Rectangle 250"/>
          <p:cNvSpPr/>
          <p:nvPr/>
        </p:nvSpPr>
        <p:spPr>
          <a:xfrm>
            <a:off x="7439889" y="5851995"/>
            <a:ext cx="381000" cy="152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2" name="Rounded Rectangle 251"/>
          <p:cNvSpPr/>
          <p:nvPr/>
        </p:nvSpPr>
        <p:spPr>
          <a:xfrm>
            <a:off x="7439889" y="6004395"/>
            <a:ext cx="381000" cy="152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3" name="Rounded Rectangle 252"/>
          <p:cNvSpPr/>
          <p:nvPr/>
        </p:nvSpPr>
        <p:spPr>
          <a:xfrm>
            <a:off x="7439889" y="6156795"/>
            <a:ext cx="381000" cy="152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4" name="Rounded Rectangle 253"/>
          <p:cNvSpPr/>
          <p:nvPr/>
        </p:nvSpPr>
        <p:spPr>
          <a:xfrm>
            <a:off x="7058889" y="5851995"/>
            <a:ext cx="381000" cy="15240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5" name="Rounded Rectangle 254"/>
          <p:cNvSpPr/>
          <p:nvPr/>
        </p:nvSpPr>
        <p:spPr>
          <a:xfrm>
            <a:off x="7058889" y="6004395"/>
            <a:ext cx="381000" cy="15240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6" name="Rounded Rectangle 255"/>
          <p:cNvSpPr/>
          <p:nvPr/>
        </p:nvSpPr>
        <p:spPr>
          <a:xfrm>
            <a:off x="7058889" y="6156795"/>
            <a:ext cx="381000" cy="15240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7" name="Rounded Rectangle 256"/>
          <p:cNvSpPr/>
          <p:nvPr/>
        </p:nvSpPr>
        <p:spPr>
          <a:xfrm>
            <a:off x="6677889" y="5851995"/>
            <a:ext cx="381000" cy="15240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8" name="Rounded Rectangle 257"/>
          <p:cNvSpPr/>
          <p:nvPr/>
        </p:nvSpPr>
        <p:spPr>
          <a:xfrm>
            <a:off x="6677889" y="6004395"/>
            <a:ext cx="381000" cy="15240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9" name="Rounded Rectangle 258"/>
          <p:cNvSpPr/>
          <p:nvPr/>
        </p:nvSpPr>
        <p:spPr>
          <a:xfrm>
            <a:off x="6677889" y="6156795"/>
            <a:ext cx="381000" cy="15240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4" name="TextBox 283"/>
          <p:cNvSpPr txBox="1"/>
          <p:nvPr/>
        </p:nvSpPr>
        <p:spPr>
          <a:xfrm>
            <a:off x="6420595" y="2308672"/>
            <a:ext cx="39892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96 ea. 24 bit Samples (3 bytes) @ 96 kHz</a:t>
            </a:r>
          </a:p>
        </p:txBody>
      </p:sp>
      <p:sp>
        <p:nvSpPr>
          <p:cNvPr id="285" name="TextBox 284"/>
          <p:cNvSpPr txBox="1"/>
          <p:nvPr/>
        </p:nvSpPr>
        <p:spPr>
          <a:xfrm>
            <a:off x="5755766" y="18905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287" name="TextBox 286"/>
          <p:cNvSpPr txBox="1"/>
          <p:nvPr/>
        </p:nvSpPr>
        <p:spPr>
          <a:xfrm>
            <a:off x="4694607" y="18905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288" name="TextBox 287"/>
          <p:cNvSpPr txBox="1"/>
          <p:nvPr/>
        </p:nvSpPr>
        <p:spPr>
          <a:xfrm>
            <a:off x="3633448" y="18905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4</a:t>
            </a:r>
          </a:p>
        </p:txBody>
      </p:sp>
      <p:sp>
        <p:nvSpPr>
          <p:cNvPr id="291" name="TextBox 290"/>
          <p:cNvSpPr txBox="1"/>
          <p:nvPr/>
        </p:nvSpPr>
        <p:spPr>
          <a:xfrm>
            <a:off x="902298" y="1890542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95</a:t>
            </a:r>
          </a:p>
        </p:txBody>
      </p:sp>
      <p:sp>
        <p:nvSpPr>
          <p:cNvPr id="292" name="TextBox 291"/>
          <p:cNvSpPr txBox="1"/>
          <p:nvPr/>
        </p:nvSpPr>
        <p:spPr>
          <a:xfrm>
            <a:off x="9384546" y="54826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293" name="TextBox 292"/>
          <p:cNvSpPr txBox="1"/>
          <p:nvPr/>
        </p:nvSpPr>
        <p:spPr>
          <a:xfrm>
            <a:off x="9003546" y="54826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294" name="TextBox 293"/>
          <p:cNvSpPr txBox="1"/>
          <p:nvPr/>
        </p:nvSpPr>
        <p:spPr>
          <a:xfrm>
            <a:off x="8622546" y="54826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295" name="TextBox 294"/>
          <p:cNvSpPr txBox="1"/>
          <p:nvPr/>
        </p:nvSpPr>
        <p:spPr>
          <a:xfrm>
            <a:off x="8241546" y="54826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298" name="TextBox 297"/>
          <p:cNvSpPr txBox="1"/>
          <p:nvPr/>
        </p:nvSpPr>
        <p:spPr>
          <a:xfrm>
            <a:off x="7860546" y="54826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299" name="TextBox 298"/>
          <p:cNvSpPr txBox="1"/>
          <p:nvPr/>
        </p:nvSpPr>
        <p:spPr>
          <a:xfrm>
            <a:off x="7479546" y="54826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300" name="TextBox 299"/>
          <p:cNvSpPr txBox="1"/>
          <p:nvPr/>
        </p:nvSpPr>
        <p:spPr>
          <a:xfrm>
            <a:off x="7098546" y="54826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301" name="TextBox 300"/>
          <p:cNvSpPr txBox="1"/>
          <p:nvPr/>
        </p:nvSpPr>
        <p:spPr>
          <a:xfrm>
            <a:off x="6717546" y="548266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310" name="Rounded Rectangle 309"/>
          <p:cNvSpPr/>
          <p:nvPr/>
        </p:nvSpPr>
        <p:spPr>
          <a:xfrm>
            <a:off x="1676152" y="5851995"/>
            <a:ext cx="3810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1" name="Rounded Rectangle 310"/>
          <p:cNvSpPr/>
          <p:nvPr/>
        </p:nvSpPr>
        <p:spPr>
          <a:xfrm>
            <a:off x="1676152" y="6004395"/>
            <a:ext cx="3810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2" name="Rounded Rectangle 311"/>
          <p:cNvSpPr/>
          <p:nvPr/>
        </p:nvSpPr>
        <p:spPr>
          <a:xfrm>
            <a:off x="1676152" y="6156795"/>
            <a:ext cx="3810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3" name="Rounded Rectangle 312"/>
          <p:cNvSpPr/>
          <p:nvPr/>
        </p:nvSpPr>
        <p:spPr>
          <a:xfrm>
            <a:off x="1295152" y="5851995"/>
            <a:ext cx="381000" cy="152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4" name="Rounded Rectangle 313"/>
          <p:cNvSpPr/>
          <p:nvPr/>
        </p:nvSpPr>
        <p:spPr>
          <a:xfrm>
            <a:off x="1295152" y="6004395"/>
            <a:ext cx="381000" cy="152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5" name="Rounded Rectangle 314"/>
          <p:cNvSpPr/>
          <p:nvPr/>
        </p:nvSpPr>
        <p:spPr>
          <a:xfrm>
            <a:off x="1295152" y="6156795"/>
            <a:ext cx="381000" cy="152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6" name="Rounded Rectangle 315"/>
          <p:cNvSpPr/>
          <p:nvPr/>
        </p:nvSpPr>
        <p:spPr>
          <a:xfrm>
            <a:off x="914152" y="5851995"/>
            <a:ext cx="381000" cy="15240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7" name="Rounded Rectangle 316"/>
          <p:cNvSpPr/>
          <p:nvPr/>
        </p:nvSpPr>
        <p:spPr>
          <a:xfrm>
            <a:off x="914152" y="6004395"/>
            <a:ext cx="381000" cy="15240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8" name="Rounded Rectangle 317"/>
          <p:cNvSpPr/>
          <p:nvPr/>
        </p:nvSpPr>
        <p:spPr>
          <a:xfrm>
            <a:off x="914152" y="6156795"/>
            <a:ext cx="381000" cy="15240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9" name="Rounded Rectangle 318"/>
          <p:cNvSpPr/>
          <p:nvPr/>
        </p:nvSpPr>
        <p:spPr>
          <a:xfrm>
            <a:off x="533152" y="5851995"/>
            <a:ext cx="381000" cy="15240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0" name="Rounded Rectangle 319"/>
          <p:cNvSpPr/>
          <p:nvPr/>
        </p:nvSpPr>
        <p:spPr>
          <a:xfrm>
            <a:off x="533152" y="6004395"/>
            <a:ext cx="381000" cy="15240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Rounded Rectangle 320"/>
          <p:cNvSpPr/>
          <p:nvPr/>
        </p:nvSpPr>
        <p:spPr>
          <a:xfrm>
            <a:off x="533152" y="6156795"/>
            <a:ext cx="381000" cy="15240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8" name="TextBox 327"/>
          <p:cNvSpPr txBox="1"/>
          <p:nvPr/>
        </p:nvSpPr>
        <p:spPr>
          <a:xfrm>
            <a:off x="1657300" y="548266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95</a:t>
            </a:r>
          </a:p>
        </p:txBody>
      </p:sp>
      <p:sp>
        <p:nvSpPr>
          <p:cNvPr id="329" name="TextBox 328"/>
          <p:cNvSpPr txBox="1"/>
          <p:nvPr/>
        </p:nvSpPr>
        <p:spPr>
          <a:xfrm>
            <a:off x="1276300" y="548266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95</a:t>
            </a:r>
          </a:p>
        </p:txBody>
      </p:sp>
      <p:sp>
        <p:nvSpPr>
          <p:cNvPr id="330" name="TextBox 329"/>
          <p:cNvSpPr txBox="1"/>
          <p:nvPr/>
        </p:nvSpPr>
        <p:spPr>
          <a:xfrm>
            <a:off x="895300" y="548266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95</a:t>
            </a:r>
          </a:p>
        </p:txBody>
      </p:sp>
      <p:sp>
        <p:nvSpPr>
          <p:cNvPr id="331" name="TextBox 330"/>
          <p:cNvSpPr txBox="1"/>
          <p:nvPr/>
        </p:nvSpPr>
        <p:spPr>
          <a:xfrm>
            <a:off x="514300" y="5482663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95</a:t>
            </a:r>
          </a:p>
        </p:txBody>
      </p:sp>
      <p:sp>
        <p:nvSpPr>
          <p:cNvPr id="334" name="Oval 333"/>
          <p:cNvSpPr/>
          <p:nvPr/>
        </p:nvSpPr>
        <p:spPr>
          <a:xfrm>
            <a:off x="4353694" y="6042495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5" name="Oval 334"/>
          <p:cNvSpPr/>
          <p:nvPr/>
        </p:nvSpPr>
        <p:spPr>
          <a:xfrm>
            <a:off x="3562780" y="6042495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6" name="Oval 335"/>
          <p:cNvSpPr/>
          <p:nvPr/>
        </p:nvSpPr>
        <p:spPr>
          <a:xfrm>
            <a:off x="2771866" y="6042495"/>
            <a:ext cx="76200" cy="7620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Arrow Connector 3"/>
          <p:cNvCxnSpPr/>
          <p:nvPr/>
        </p:nvCxnSpPr>
        <p:spPr>
          <a:xfrm>
            <a:off x="945330" y="1814342"/>
            <a:ext cx="5181633" cy="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2961781" y="1645065"/>
            <a:ext cx="768159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/>
              <a:t>1 msec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9725889" y="5851995"/>
            <a:ext cx="583626" cy="457200"/>
          </a:xfrm>
          <a:prstGeom prst="round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RTP</a:t>
            </a:r>
          </a:p>
        </p:txBody>
      </p:sp>
      <p:sp>
        <p:nvSpPr>
          <p:cNvPr id="182" name="Rounded Rectangle 181"/>
          <p:cNvSpPr/>
          <p:nvPr/>
        </p:nvSpPr>
        <p:spPr>
          <a:xfrm>
            <a:off x="10309515" y="5848753"/>
            <a:ext cx="670035" cy="457200"/>
          </a:xfrm>
          <a:prstGeom prst="roundRect">
            <a:avLst/>
          </a:prstGeom>
          <a:solidFill>
            <a:schemeClr val="accent3">
              <a:lumMod val="5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UDP</a:t>
            </a:r>
          </a:p>
        </p:txBody>
      </p:sp>
      <p:sp>
        <p:nvSpPr>
          <p:cNvPr id="183" name="Rounded Rectangle 182"/>
          <p:cNvSpPr/>
          <p:nvPr/>
        </p:nvSpPr>
        <p:spPr>
          <a:xfrm>
            <a:off x="10979550" y="5848753"/>
            <a:ext cx="457201" cy="457200"/>
          </a:xfrm>
          <a:prstGeom prst="roundRect">
            <a:avLst/>
          </a:prstGeom>
          <a:solidFill>
            <a:schemeClr val="accent2">
              <a:lumMod val="5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IP</a:t>
            </a:r>
          </a:p>
        </p:txBody>
      </p:sp>
      <p:cxnSp>
        <p:nvCxnSpPr>
          <p:cNvPr id="184" name="Straight Arrow Connector 183"/>
          <p:cNvCxnSpPr/>
          <p:nvPr/>
        </p:nvCxnSpPr>
        <p:spPr>
          <a:xfrm>
            <a:off x="478392" y="5482663"/>
            <a:ext cx="10958359" cy="0"/>
          </a:xfrm>
          <a:prstGeom prst="straightConnector1">
            <a:avLst/>
          </a:prstGeom>
          <a:ln w="28575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8" name="TextBox 187"/>
          <p:cNvSpPr txBox="1"/>
          <p:nvPr/>
        </p:nvSpPr>
        <p:spPr>
          <a:xfrm>
            <a:off x="2683371" y="5319207"/>
            <a:ext cx="2093137" cy="3385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600" dirty="0"/>
              <a:t>One ST 2110-30 Packet</a:t>
            </a:r>
          </a:p>
        </p:txBody>
      </p:sp>
      <p:sp>
        <p:nvSpPr>
          <p:cNvPr id="308" name="TextBox 307"/>
          <p:cNvSpPr txBox="1"/>
          <p:nvPr/>
        </p:nvSpPr>
        <p:spPr>
          <a:xfrm>
            <a:off x="5233648" y="18905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1</a:t>
            </a:r>
          </a:p>
        </p:txBody>
      </p:sp>
      <p:grpSp>
        <p:nvGrpSpPr>
          <p:cNvPr id="7" name="Group 6"/>
          <p:cNvGrpSpPr/>
          <p:nvPr/>
        </p:nvGrpSpPr>
        <p:grpSpPr>
          <a:xfrm>
            <a:off x="945362" y="2264738"/>
            <a:ext cx="5181600" cy="457200"/>
            <a:chOff x="1013224" y="1593396"/>
            <a:chExt cx="5181600" cy="457200"/>
          </a:xfrm>
        </p:grpSpPr>
        <p:sp>
          <p:nvSpPr>
            <p:cNvPr id="49" name="Rounded Rectangle 48"/>
            <p:cNvSpPr/>
            <p:nvPr/>
          </p:nvSpPr>
          <p:spPr>
            <a:xfrm>
              <a:off x="1013224" y="15933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ounded Rectangle 50"/>
            <p:cNvSpPr/>
            <p:nvPr/>
          </p:nvSpPr>
          <p:spPr>
            <a:xfrm>
              <a:off x="1013224" y="17457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ounded Rectangle 51"/>
            <p:cNvSpPr/>
            <p:nvPr/>
          </p:nvSpPr>
          <p:spPr>
            <a:xfrm>
              <a:off x="1013224" y="18981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6" name="Oval 265"/>
            <p:cNvSpPr/>
            <p:nvPr/>
          </p:nvSpPr>
          <p:spPr>
            <a:xfrm>
              <a:off x="3089674" y="1783896"/>
              <a:ext cx="76200" cy="762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Oval 266"/>
            <p:cNvSpPr/>
            <p:nvPr/>
          </p:nvSpPr>
          <p:spPr>
            <a:xfrm>
              <a:off x="2499124" y="1783896"/>
              <a:ext cx="76200" cy="762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8" name="Oval 267"/>
            <p:cNvSpPr/>
            <p:nvPr/>
          </p:nvSpPr>
          <p:spPr>
            <a:xfrm>
              <a:off x="1908574" y="1783896"/>
              <a:ext cx="76200" cy="762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Rounded Rectangle 76"/>
            <p:cNvSpPr/>
            <p:nvPr/>
          </p:nvSpPr>
          <p:spPr>
            <a:xfrm>
              <a:off x="5813824" y="15933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ounded Rectangle 77"/>
            <p:cNvSpPr/>
            <p:nvPr/>
          </p:nvSpPr>
          <p:spPr>
            <a:xfrm>
              <a:off x="5813824" y="17457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ounded Rectangle 78"/>
            <p:cNvSpPr/>
            <p:nvPr/>
          </p:nvSpPr>
          <p:spPr>
            <a:xfrm>
              <a:off x="5813824" y="18981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ounded Rectangle 70"/>
            <p:cNvSpPr/>
            <p:nvPr/>
          </p:nvSpPr>
          <p:spPr>
            <a:xfrm>
              <a:off x="4747024" y="15933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ounded Rectangle 71"/>
            <p:cNvSpPr/>
            <p:nvPr/>
          </p:nvSpPr>
          <p:spPr>
            <a:xfrm>
              <a:off x="4747024" y="17457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ounded Rectangle 72"/>
            <p:cNvSpPr/>
            <p:nvPr/>
          </p:nvSpPr>
          <p:spPr>
            <a:xfrm>
              <a:off x="4747024" y="18981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ounded Rectangle 64"/>
            <p:cNvSpPr/>
            <p:nvPr/>
          </p:nvSpPr>
          <p:spPr>
            <a:xfrm>
              <a:off x="3680224" y="15933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ounded Rectangle 65"/>
            <p:cNvSpPr/>
            <p:nvPr/>
          </p:nvSpPr>
          <p:spPr>
            <a:xfrm>
              <a:off x="3680224" y="17457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3680224" y="18981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2" name="Rounded Rectangle 211"/>
            <p:cNvSpPr/>
            <p:nvPr/>
          </p:nvSpPr>
          <p:spPr>
            <a:xfrm>
              <a:off x="5280424" y="15933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3" name="Rounded Rectangle 212"/>
            <p:cNvSpPr/>
            <p:nvPr/>
          </p:nvSpPr>
          <p:spPr>
            <a:xfrm>
              <a:off x="5280424" y="17457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4" name="Rounded Rectangle 213"/>
            <p:cNvSpPr/>
            <p:nvPr/>
          </p:nvSpPr>
          <p:spPr>
            <a:xfrm>
              <a:off x="5280424" y="18981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8" name="Rounded Rectangle 337"/>
            <p:cNvSpPr/>
            <p:nvPr/>
          </p:nvSpPr>
          <p:spPr>
            <a:xfrm>
              <a:off x="4213624" y="15933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9" name="Rounded Rectangle 338"/>
            <p:cNvSpPr/>
            <p:nvPr/>
          </p:nvSpPr>
          <p:spPr>
            <a:xfrm>
              <a:off x="4213624" y="17457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0" name="Rounded Rectangle 339"/>
            <p:cNvSpPr/>
            <p:nvPr/>
          </p:nvSpPr>
          <p:spPr>
            <a:xfrm>
              <a:off x="4213624" y="1898196"/>
              <a:ext cx="381000" cy="152400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945329" y="2907574"/>
            <a:ext cx="5181600" cy="457200"/>
            <a:chOff x="1013191" y="2236232"/>
            <a:chExt cx="5181600" cy="457200"/>
          </a:xfrm>
        </p:grpSpPr>
        <p:sp>
          <p:nvSpPr>
            <p:cNvPr id="80" name="Rounded Rectangle 79"/>
            <p:cNvSpPr/>
            <p:nvPr/>
          </p:nvSpPr>
          <p:spPr>
            <a:xfrm>
              <a:off x="1013191" y="22362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ounded Rectangle 80"/>
            <p:cNvSpPr/>
            <p:nvPr/>
          </p:nvSpPr>
          <p:spPr>
            <a:xfrm>
              <a:off x="1013191" y="23886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ounded Rectangle 81"/>
            <p:cNvSpPr/>
            <p:nvPr/>
          </p:nvSpPr>
          <p:spPr>
            <a:xfrm>
              <a:off x="1013191" y="25410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9" name="Oval 268"/>
            <p:cNvSpPr/>
            <p:nvPr/>
          </p:nvSpPr>
          <p:spPr>
            <a:xfrm>
              <a:off x="3089641" y="2426732"/>
              <a:ext cx="76200" cy="7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0" name="Oval 269"/>
            <p:cNvSpPr/>
            <p:nvPr/>
          </p:nvSpPr>
          <p:spPr>
            <a:xfrm>
              <a:off x="2499091" y="2426732"/>
              <a:ext cx="76200" cy="7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1" name="Oval 270"/>
            <p:cNvSpPr/>
            <p:nvPr/>
          </p:nvSpPr>
          <p:spPr>
            <a:xfrm>
              <a:off x="1908541" y="2426732"/>
              <a:ext cx="76200" cy="762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7" name="Rounded Rectangle 106"/>
            <p:cNvSpPr/>
            <p:nvPr/>
          </p:nvSpPr>
          <p:spPr>
            <a:xfrm>
              <a:off x="5813791" y="22362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8" name="Rounded Rectangle 107"/>
            <p:cNvSpPr/>
            <p:nvPr/>
          </p:nvSpPr>
          <p:spPr>
            <a:xfrm>
              <a:off x="5813791" y="23886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9" name="Rounded Rectangle 108"/>
            <p:cNvSpPr/>
            <p:nvPr/>
          </p:nvSpPr>
          <p:spPr>
            <a:xfrm>
              <a:off x="5813791" y="25410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Rounded Rectangle 100"/>
            <p:cNvSpPr/>
            <p:nvPr/>
          </p:nvSpPr>
          <p:spPr>
            <a:xfrm>
              <a:off x="4746991" y="22362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Rounded Rectangle 101"/>
            <p:cNvSpPr/>
            <p:nvPr/>
          </p:nvSpPr>
          <p:spPr>
            <a:xfrm>
              <a:off x="4746991" y="23886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3" name="Rounded Rectangle 102"/>
            <p:cNvSpPr/>
            <p:nvPr/>
          </p:nvSpPr>
          <p:spPr>
            <a:xfrm>
              <a:off x="4746991" y="25410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Rounded Rectangle 94"/>
            <p:cNvSpPr/>
            <p:nvPr/>
          </p:nvSpPr>
          <p:spPr>
            <a:xfrm>
              <a:off x="3680191" y="22362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Rounded Rectangle 95"/>
            <p:cNvSpPr/>
            <p:nvPr/>
          </p:nvSpPr>
          <p:spPr>
            <a:xfrm>
              <a:off x="3680191" y="23886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ounded Rectangle 96"/>
            <p:cNvSpPr/>
            <p:nvPr/>
          </p:nvSpPr>
          <p:spPr>
            <a:xfrm>
              <a:off x="3680191" y="25410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8" name="Rounded Rectangle 217"/>
            <p:cNvSpPr/>
            <p:nvPr/>
          </p:nvSpPr>
          <p:spPr>
            <a:xfrm>
              <a:off x="5280391" y="22362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9" name="Rounded Rectangle 218"/>
            <p:cNvSpPr/>
            <p:nvPr/>
          </p:nvSpPr>
          <p:spPr>
            <a:xfrm>
              <a:off x="5280391" y="23886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0" name="Rounded Rectangle 219"/>
            <p:cNvSpPr/>
            <p:nvPr/>
          </p:nvSpPr>
          <p:spPr>
            <a:xfrm>
              <a:off x="5280391" y="25410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1" name="Rounded Rectangle 340"/>
            <p:cNvSpPr/>
            <p:nvPr/>
          </p:nvSpPr>
          <p:spPr>
            <a:xfrm>
              <a:off x="4213591" y="22362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2" name="Rounded Rectangle 341"/>
            <p:cNvSpPr/>
            <p:nvPr/>
          </p:nvSpPr>
          <p:spPr>
            <a:xfrm>
              <a:off x="4213591" y="23886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3" name="Rounded Rectangle 342"/>
            <p:cNvSpPr/>
            <p:nvPr/>
          </p:nvSpPr>
          <p:spPr>
            <a:xfrm>
              <a:off x="4213591" y="2541032"/>
              <a:ext cx="381000" cy="152400"/>
            </a:xfrm>
            <a:prstGeom prst="roundRect">
              <a:avLst/>
            </a:prstGeom>
            <a:solidFill>
              <a:schemeClr val="accent2"/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945329" y="3548789"/>
            <a:ext cx="5181600" cy="457200"/>
            <a:chOff x="1013191" y="2877447"/>
            <a:chExt cx="5181600" cy="457200"/>
          </a:xfrm>
        </p:grpSpPr>
        <p:sp>
          <p:nvSpPr>
            <p:cNvPr id="110" name="Rounded Rectangle 109"/>
            <p:cNvSpPr/>
            <p:nvPr/>
          </p:nvSpPr>
          <p:spPr>
            <a:xfrm>
              <a:off x="1013191" y="28774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Rounded Rectangle 110"/>
            <p:cNvSpPr/>
            <p:nvPr/>
          </p:nvSpPr>
          <p:spPr>
            <a:xfrm>
              <a:off x="1013191" y="30298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Rounded Rectangle 111"/>
            <p:cNvSpPr/>
            <p:nvPr/>
          </p:nvSpPr>
          <p:spPr>
            <a:xfrm>
              <a:off x="1013191" y="31822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2" name="Oval 271"/>
            <p:cNvSpPr/>
            <p:nvPr/>
          </p:nvSpPr>
          <p:spPr>
            <a:xfrm>
              <a:off x="3089641" y="3067947"/>
              <a:ext cx="76200" cy="76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3" name="Oval 272"/>
            <p:cNvSpPr/>
            <p:nvPr/>
          </p:nvSpPr>
          <p:spPr>
            <a:xfrm>
              <a:off x="2499091" y="3067947"/>
              <a:ext cx="76200" cy="76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4" name="Oval 273"/>
            <p:cNvSpPr/>
            <p:nvPr/>
          </p:nvSpPr>
          <p:spPr>
            <a:xfrm>
              <a:off x="1908541" y="3067947"/>
              <a:ext cx="76200" cy="762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ounded Rectangle 136"/>
            <p:cNvSpPr/>
            <p:nvPr/>
          </p:nvSpPr>
          <p:spPr>
            <a:xfrm>
              <a:off x="5813791" y="28774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8" name="Rounded Rectangle 137"/>
            <p:cNvSpPr/>
            <p:nvPr/>
          </p:nvSpPr>
          <p:spPr>
            <a:xfrm>
              <a:off x="5813791" y="30298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9" name="Rounded Rectangle 138"/>
            <p:cNvSpPr/>
            <p:nvPr/>
          </p:nvSpPr>
          <p:spPr>
            <a:xfrm>
              <a:off x="5813791" y="31822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1" name="Rounded Rectangle 130"/>
            <p:cNvSpPr/>
            <p:nvPr/>
          </p:nvSpPr>
          <p:spPr>
            <a:xfrm>
              <a:off x="4746991" y="28774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2" name="Rounded Rectangle 131"/>
            <p:cNvSpPr/>
            <p:nvPr/>
          </p:nvSpPr>
          <p:spPr>
            <a:xfrm>
              <a:off x="4746991" y="30298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ounded Rectangle 132"/>
            <p:cNvSpPr/>
            <p:nvPr/>
          </p:nvSpPr>
          <p:spPr>
            <a:xfrm>
              <a:off x="4746991" y="31822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5" name="Rounded Rectangle 124"/>
            <p:cNvSpPr/>
            <p:nvPr/>
          </p:nvSpPr>
          <p:spPr>
            <a:xfrm>
              <a:off x="3680191" y="28774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6" name="Rounded Rectangle 125"/>
            <p:cNvSpPr/>
            <p:nvPr/>
          </p:nvSpPr>
          <p:spPr>
            <a:xfrm>
              <a:off x="3680191" y="30298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7" name="Rounded Rectangle 126"/>
            <p:cNvSpPr/>
            <p:nvPr/>
          </p:nvSpPr>
          <p:spPr>
            <a:xfrm>
              <a:off x="3680191" y="31822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4" name="Rounded Rectangle 223"/>
            <p:cNvSpPr/>
            <p:nvPr/>
          </p:nvSpPr>
          <p:spPr>
            <a:xfrm>
              <a:off x="5280391" y="28774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5" name="Rounded Rectangle 224"/>
            <p:cNvSpPr/>
            <p:nvPr/>
          </p:nvSpPr>
          <p:spPr>
            <a:xfrm>
              <a:off x="5280391" y="30298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6" name="Rounded Rectangle 225"/>
            <p:cNvSpPr/>
            <p:nvPr/>
          </p:nvSpPr>
          <p:spPr>
            <a:xfrm>
              <a:off x="5280391" y="31822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4" name="Rounded Rectangle 343"/>
            <p:cNvSpPr/>
            <p:nvPr/>
          </p:nvSpPr>
          <p:spPr>
            <a:xfrm>
              <a:off x="4213591" y="28774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5" name="Rounded Rectangle 344"/>
            <p:cNvSpPr/>
            <p:nvPr/>
          </p:nvSpPr>
          <p:spPr>
            <a:xfrm>
              <a:off x="4213591" y="30298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6" name="Rounded Rectangle 345"/>
            <p:cNvSpPr/>
            <p:nvPr/>
          </p:nvSpPr>
          <p:spPr>
            <a:xfrm>
              <a:off x="4213591" y="3182247"/>
              <a:ext cx="381000" cy="152400"/>
            </a:xfrm>
            <a:prstGeom prst="roundRect">
              <a:avLst/>
            </a:prstGeom>
            <a:solidFill>
              <a:schemeClr val="accent3"/>
            </a:solidFill>
            <a:ln>
              <a:solidFill>
                <a:schemeClr val="accent3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945362" y="4199731"/>
            <a:ext cx="5181600" cy="457200"/>
            <a:chOff x="1013224" y="3528389"/>
            <a:chExt cx="5181600" cy="457200"/>
          </a:xfrm>
        </p:grpSpPr>
        <p:sp>
          <p:nvSpPr>
            <p:cNvPr id="140" name="Rounded Rectangle 139"/>
            <p:cNvSpPr/>
            <p:nvPr/>
          </p:nvSpPr>
          <p:spPr>
            <a:xfrm>
              <a:off x="1013224" y="35283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1" name="Rounded Rectangle 140"/>
            <p:cNvSpPr/>
            <p:nvPr/>
          </p:nvSpPr>
          <p:spPr>
            <a:xfrm>
              <a:off x="1013224" y="36807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2" name="Rounded Rectangle 141"/>
            <p:cNvSpPr/>
            <p:nvPr/>
          </p:nvSpPr>
          <p:spPr>
            <a:xfrm>
              <a:off x="1013224" y="38331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5" name="Oval 274"/>
            <p:cNvSpPr/>
            <p:nvPr/>
          </p:nvSpPr>
          <p:spPr>
            <a:xfrm>
              <a:off x="3089674" y="3718889"/>
              <a:ext cx="76200" cy="76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6" name="Oval 275"/>
            <p:cNvSpPr/>
            <p:nvPr/>
          </p:nvSpPr>
          <p:spPr>
            <a:xfrm>
              <a:off x="2499124" y="3718889"/>
              <a:ext cx="76200" cy="76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7" name="Oval 276"/>
            <p:cNvSpPr/>
            <p:nvPr/>
          </p:nvSpPr>
          <p:spPr>
            <a:xfrm>
              <a:off x="1908574" y="3718889"/>
              <a:ext cx="76200" cy="7620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7" name="Rounded Rectangle 166"/>
            <p:cNvSpPr/>
            <p:nvPr/>
          </p:nvSpPr>
          <p:spPr>
            <a:xfrm>
              <a:off x="5813824" y="35283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8" name="Rounded Rectangle 167"/>
            <p:cNvSpPr/>
            <p:nvPr/>
          </p:nvSpPr>
          <p:spPr>
            <a:xfrm>
              <a:off x="5813824" y="36807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9" name="Rounded Rectangle 168"/>
            <p:cNvSpPr/>
            <p:nvPr/>
          </p:nvSpPr>
          <p:spPr>
            <a:xfrm>
              <a:off x="5813824" y="38331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1" name="Rounded Rectangle 160"/>
            <p:cNvSpPr/>
            <p:nvPr/>
          </p:nvSpPr>
          <p:spPr>
            <a:xfrm>
              <a:off x="4747024" y="35283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2" name="Rounded Rectangle 161"/>
            <p:cNvSpPr/>
            <p:nvPr/>
          </p:nvSpPr>
          <p:spPr>
            <a:xfrm>
              <a:off x="4747024" y="36807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3" name="Rounded Rectangle 162"/>
            <p:cNvSpPr/>
            <p:nvPr/>
          </p:nvSpPr>
          <p:spPr>
            <a:xfrm>
              <a:off x="4747024" y="38331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5" name="Rounded Rectangle 154"/>
            <p:cNvSpPr/>
            <p:nvPr/>
          </p:nvSpPr>
          <p:spPr>
            <a:xfrm>
              <a:off x="3680224" y="35283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6" name="Rounded Rectangle 155"/>
            <p:cNvSpPr/>
            <p:nvPr/>
          </p:nvSpPr>
          <p:spPr>
            <a:xfrm>
              <a:off x="3680224" y="36807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7" name="Rounded Rectangle 156"/>
            <p:cNvSpPr/>
            <p:nvPr/>
          </p:nvSpPr>
          <p:spPr>
            <a:xfrm>
              <a:off x="3680224" y="38331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6" name="Rounded Rectangle 285"/>
            <p:cNvSpPr/>
            <p:nvPr/>
          </p:nvSpPr>
          <p:spPr>
            <a:xfrm>
              <a:off x="5280424" y="35283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9" name="Rounded Rectangle 288"/>
            <p:cNvSpPr/>
            <p:nvPr/>
          </p:nvSpPr>
          <p:spPr>
            <a:xfrm>
              <a:off x="5280424" y="36807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0" name="Rounded Rectangle 289"/>
            <p:cNvSpPr/>
            <p:nvPr/>
          </p:nvSpPr>
          <p:spPr>
            <a:xfrm>
              <a:off x="5280424" y="38331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7" name="Rounded Rectangle 346"/>
            <p:cNvSpPr/>
            <p:nvPr/>
          </p:nvSpPr>
          <p:spPr>
            <a:xfrm>
              <a:off x="4213624" y="35283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8" name="Rounded Rectangle 347"/>
            <p:cNvSpPr/>
            <p:nvPr/>
          </p:nvSpPr>
          <p:spPr>
            <a:xfrm>
              <a:off x="4213624" y="36807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9" name="Rounded Rectangle 348"/>
            <p:cNvSpPr/>
            <p:nvPr/>
          </p:nvSpPr>
          <p:spPr>
            <a:xfrm>
              <a:off x="4213624" y="3833189"/>
              <a:ext cx="381000" cy="152400"/>
            </a:xfrm>
            <a:prstGeom prst="roundRect">
              <a:avLst/>
            </a:prstGeom>
            <a:solidFill>
              <a:schemeClr val="accent4"/>
            </a:solidFill>
            <a:ln>
              <a:solidFill>
                <a:schemeClr val="accent4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50" name="TextBox 349"/>
          <p:cNvSpPr txBox="1"/>
          <p:nvPr/>
        </p:nvSpPr>
        <p:spPr>
          <a:xfrm>
            <a:off x="4166848" y="1890542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3</a:t>
            </a:r>
          </a:p>
        </p:txBody>
      </p:sp>
      <p:sp>
        <p:nvSpPr>
          <p:cNvPr id="351" name="Rounded Rectangle 350"/>
          <p:cNvSpPr/>
          <p:nvPr/>
        </p:nvSpPr>
        <p:spPr>
          <a:xfrm>
            <a:off x="6287609" y="5851442"/>
            <a:ext cx="3810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2" name="Rounded Rectangle 351"/>
          <p:cNvSpPr/>
          <p:nvPr/>
        </p:nvSpPr>
        <p:spPr>
          <a:xfrm>
            <a:off x="6287609" y="6003842"/>
            <a:ext cx="3810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3" name="Rounded Rectangle 352"/>
          <p:cNvSpPr/>
          <p:nvPr/>
        </p:nvSpPr>
        <p:spPr>
          <a:xfrm>
            <a:off x="6287609" y="6156242"/>
            <a:ext cx="381000" cy="1524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4" name="Rounded Rectangle 353"/>
          <p:cNvSpPr/>
          <p:nvPr/>
        </p:nvSpPr>
        <p:spPr>
          <a:xfrm>
            <a:off x="5906609" y="5851442"/>
            <a:ext cx="381000" cy="152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5" name="Rounded Rectangle 354"/>
          <p:cNvSpPr/>
          <p:nvPr/>
        </p:nvSpPr>
        <p:spPr>
          <a:xfrm>
            <a:off x="5906609" y="6003842"/>
            <a:ext cx="381000" cy="152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6" name="Rounded Rectangle 355"/>
          <p:cNvSpPr/>
          <p:nvPr/>
        </p:nvSpPr>
        <p:spPr>
          <a:xfrm>
            <a:off x="5906609" y="6156242"/>
            <a:ext cx="381000" cy="152400"/>
          </a:xfrm>
          <a:prstGeom prst="roundRect">
            <a:avLst/>
          </a:prstGeom>
          <a:solidFill>
            <a:schemeClr val="accent2"/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7" name="Rounded Rectangle 356"/>
          <p:cNvSpPr/>
          <p:nvPr/>
        </p:nvSpPr>
        <p:spPr>
          <a:xfrm>
            <a:off x="5525609" y="5851442"/>
            <a:ext cx="381000" cy="15240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8" name="Rounded Rectangle 357"/>
          <p:cNvSpPr/>
          <p:nvPr/>
        </p:nvSpPr>
        <p:spPr>
          <a:xfrm>
            <a:off x="5525609" y="6003842"/>
            <a:ext cx="381000" cy="15240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9" name="Rounded Rectangle 358"/>
          <p:cNvSpPr/>
          <p:nvPr/>
        </p:nvSpPr>
        <p:spPr>
          <a:xfrm>
            <a:off x="5525609" y="6156242"/>
            <a:ext cx="381000" cy="152400"/>
          </a:xfrm>
          <a:prstGeom prst="roundRect">
            <a:avLst/>
          </a:prstGeom>
          <a:solidFill>
            <a:schemeClr val="accent3"/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0" name="Rounded Rectangle 359"/>
          <p:cNvSpPr/>
          <p:nvPr/>
        </p:nvSpPr>
        <p:spPr>
          <a:xfrm>
            <a:off x="5144609" y="5851442"/>
            <a:ext cx="381000" cy="15240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1" name="Rounded Rectangle 360"/>
          <p:cNvSpPr/>
          <p:nvPr/>
        </p:nvSpPr>
        <p:spPr>
          <a:xfrm>
            <a:off x="5144609" y="6003842"/>
            <a:ext cx="381000" cy="15240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2" name="Rounded Rectangle 361"/>
          <p:cNvSpPr/>
          <p:nvPr/>
        </p:nvSpPr>
        <p:spPr>
          <a:xfrm>
            <a:off x="5144609" y="6156242"/>
            <a:ext cx="381000" cy="152400"/>
          </a:xfrm>
          <a:prstGeom prst="roundRect">
            <a:avLst/>
          </a:prstGeom>
          <a:solidFill>
            <a:schemeClr val="accent4"/>
          </a:solidFill>
          <a:ln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3" name="TextBox 362"/>
          <p:cNvSpPr txBox="1"/>
          <p:nvPr/>
        </p:nvSpPr>
        <p:spPr>
          <a:xfrm>
            <a:off x="6327266" y="548211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64" name="TextBox 363"/>
          <p:cNvSpPr txBox="1"/>
          <p:nvPr/>
        </p:nvSpPr>
        <p:spPr>
          <a:xfrm>
            <a:off x="5946266" y="548211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65" name="TextBox 364"/>
          <p:cNvSpPr txBox="1"/>
          <p:nvPr/>
        </p:nvSpPr>
        <p:spPr>
          <a:xfrm>
            <a:off x="5565266" y="548211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66" name="TextBox 365"/>
          <p:cNvSpPr txBox="1"/>
          <p:nvPr/>
        </p:nvSpPr>
        <p:spPr>
          <a:xfrm>
            <a:off x="5184266" y="548211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367" name="TextBox 366"/>
          <p:cNvSpPr txBox="1"/>
          <p:nvPr/>
        </p:nvSpPr>
        <p:spPr>
          <a:xfrm>
            <a:off x="6420595" y="2951508"/>
            <a:ext cx="46003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Each Channel has 3 x 96 = 288 bytes per packet</a:t>
            </a:r>
          </a:p>
        </p:txBody>
      </p:sp>
      <p:sp>
        <p:nvSpPr>
          <p:cNvPr id="368" name="TextBox 367"/>
          <p:cNvSpPr txBox="1"/>
          <p:nvPr/>
        </p:nvSpPr>
        <p:spPr>
          <a:xfrm>
            <a:off x="6420593" y="3592723"/>
            <a:ext cx="37427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 Channels have 4 x 288 = 1,152 bytes</a:t>
            </a:r>
          </a:p>
        </p:txBody>
      </p:sp>
      <p:sp>
        <p:nvSpPr>
          <p:cNvPr id="369" name="TextBox 368"/>
          <p:cNvSpPr txBox="1"/>
          <p:nvPr/>
        </p:nvSpPr>
        <p:spPr>
          <a:xfrm>
            <a:off x="6411618" y="4243187"/>
            <a:ext cx="28400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All channels in one IP Packet</a:t>
            </a:r>
          </a:p>
        </p:txBody>
      </p:sp>
      <p:sp>
        <p:nvSpPr>
          <p:cNvPr id="370" name="TextBox 369"/>
          <p:cNvSpPr txBox="1"/>
          <p:nvPr/>
        </p:nvSpPr>
        <p:spPr>
          <a:xfrm>
            <a:off x="6420594" y="4847821"/>
            <a:ext cx="5503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Maximum theoretical capacity – 5 channels, 1440 bytes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260235-FD8F-B874-0963-EA99BF7C4655}"/>
              </a:ext>
            </a:extLst>
          </p:cNvPr>
          <p:cNvSpPr txBox="1"/>
          <p:nvPr/>
        </p:nvSpPr>
        <p:spPr>
          <a:xfrm>
            <a:off x="6445700" y="1604908"/>
            <a:ext cx="4764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4 channels of 96 kHz 24-bit audio</a:t>
            </a:r>
          </a:p>
        </p:txBody>
      </p:sp>
    </p:spTree>
    <p:extLst>
      <p:ext uri="{BB962C8B-B14F-4D97-AF65-F5344CB8AC3E}">
        <p14:creationId xmlns:p14="http://schemas.microsoft.com/office/powerpoint/2010/main" val="1586968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0" grpId="0" animBg="1"/>
      <p:bldP spid="231" grpId="0" animBg="1"/>
      <p:bldP spid="232" grpId="0" animBg="1"/>
      <p:bldP spid="233" grpId="0" animBg="1"/>
      <p:bldP spid="234" grpId="0" animBg="1"/>
      <p:bldP spid="235" grpId="0" animBg="1"/>
      <p:bldP spid="236" grpId="0" animBg="1"/>
      <p:bldP spid="237" grpId="0" animBg="1"/>
      <p:bldP spid="238" grpId="0" animBg="1"/>
      <p:bldP spid="239" grpId="0" animBg="1"/>
      <p:bldP spid="240" grpId="0" animBg="1"/>
      <p:bldP spid="241" grpId="0" animBg="1"/>
      <p:bldP spid="248" grpId="0" animBg="1"/>
      <p:bldP spid="249" grpId="0" animBg="1"/>
      <p:bldP spid="250" grpId="0" animBg="1"/>
      <p:bldP spid="251" grpId="0" animBg="1"/>
      <p:bldP spid="252" grpId="0" animBg="1"/>
      <p:bldP spid="253" grpId="0" animBg="1"/>
      <p:bldP spid="254" grpId="0" animBg="1"/>
      <p:bldP spid="255" grpId="0" animBg="1"/>
      <p:bldP spid="256" grpId="0" animBg="1"/>
      <p:bldP spid="257" grpId="0" animBg="1"/>
      <p:bldP spid="258" grpId="0" animBg="1"/>
      <p:bldP spid="259" grpId="0" animBg="1"/>
      <p:bldP spid="284" grpId="0"/>
      <p:bldP spid="285" grpId="0"/>
      <p:bldP spid="287" grpId="0"/>
      <p:bldP spid="288" grpId="0"/>
      <p:bldP spid="291" grpId="0"/>
      <p:bldP spid="292" grpId="0"/>
      <p:bldP spid="293" grpId="0"/>
      <p:bldP spid="294" grpId="0"/>
      <p:bldP spid="295" grpId="0"/>
      <p:bldP spid="298" grpId="0"/>
      <p:bldP spid="299" grpId="0"/>
      <p:bldP spid="300" grpId="0"/>
      <p:bldP spid="301" grpId="0"/>
      <p:bldP spid="310" grpId="0" animBg="1"/>
      <p:bldP spid="311" grpId="0" animBg="1"/>
      <p:bldP spid="312" grpId="0" animBg="1"/>
      <p:bldP spid="313" grpId="0" animBg="1"/>
      <p:bldP spid="314" grpId="0" animBg="1"/>
      <p:bldP spid="315" grpId="0" animBg="1"/>
      <p:bldP spid="316" grpId="0" animBg="1"/>
      <p:bldP spid="317" grpId="0" animBg="1"/>
      <p:bldP spid="318" grpId="0" animBg="1"/>
      <p:bldP spid="319" grpId="0" animBg="1"/>
      <p:bldP spid="320" grpId="0" animBg="1"/>
      <p:bldP spid="321" grpId="0" animBg="1"/>
      <p:bldP spid="328" grpId="0"/>
      <p:bldP spid="329" grpId="0"/>
      <p:bldP spid="330" grpId="0"/>
      <p:bldP spid="331" grpId="0"/>
      <p:bldP spid="334" grpId="0" animBg="1"/>
      <p:bldP spid="335" grpId="0" animBg="1"/>
      <p:bldP spid="336" grpId="0" animBg="1"/>
      <p:bldP spid="5" grpId="0" animBg="1"/>
      <p:bldP spid="6" grpId="0" animBg="1"/>
      <p:bldP spid="182" grpId="0" animBg="1"/>
      <p:bldP spid="183" grpId="0" animBg="1"/>
      <p:bldP spid="188" grpId="0" animBg="1"/>
      <p:bldP spid="308" grpId="0"/>
      <p:bldP spid="350" grpId="0"/>
      <p:bldP spid="351" grpId="0" animBg="1"/>
      <p:bldP spid="352" grpId="0" animBg="1"/>
      <p:bldP spid="353" grpId="0" animBg="1"/>
      <p:bldP spid="354" grpId="0" animBg="1"/>
      <p:bldP spid="355" grpId="0" animBg="1"/>
      <p:bldP spid="356" grpId="0" animBg="1"/>
      <p:bldP spid="357" grpId="0" animBg="1"/>
      <p:bldP spid="358" grpId="0" animBg="1"/>
      <p:bldP spid="359" grpId="0" animBg="1"/>
      <p:bldP spid="360" grpId="0" animBg="1"/>
      <p:bldP spid="361" grpId="0" animBg="1"/>
      <p:bldP spid="362" grpId="0" animBg="1"/>
      <p:bldP spid="363" grpId="0"/>
      <p:bldP spid="364" grpId="0"/>
      <p:bldP spid="365" grpId="0"/>
      <p:bldP spid="366" grpId="0"/>
      <p:bldP spid="367" grpId="0"/>
      <p:bldP spid="368" grpId="0"/>
      <p:bldP spid="369" grpId="0"/>
      <p:bldP spid="37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2110-40 Ancillary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028" y="1540472"/>
            <a:ext cx="10969943" cy="2301783"/>
          </a:xfrm>
        </p:spPr>
        <p:txBody>
          <a:bodyPr/>
          <a:lstStyle/>
          <a:p>
            <a:r>
              <a:rPr lang="en-US" dirty="0"/>
              <a:t>Extract ancillary ST 291 data packets from VANC or HANC</a:t>
            </a:r>
          </a:p>
          <a:p>
            <a:pPr lvl="1"/>
            <a:r>
              <a:rPr lang="en-US" dirty="0"/>
              <a:t>Captions, time code, ad triggers, etc.</a:t>
            </a:r>
          </a:p>
          <a:p>
            <a:pPr lvl="1"/>
            <a:r>
              <a:rPr lang="en-US" dirty="0"/>
              <a:t>Place them into RTP packets with custom header</a:t>
            </a:r>
          </a:p>
          <a:p>
            <a:r>
              <a:rPr lang="en-US" dirty="0"/>
              <a:t>Line numbers are based on SDI line numbering</a:t>
            </a:r>
          </a:p>
          <a:p>
            <a:pPr lvl="1"/>
            <a:r>
              <a:rPr lang="en-US" dirty="0"/>
              <a:t>Don’t match 2110-20 line numbers</a:t>
            </a:r>
          </a:p>
        </p:txBody>
      </p:sp>
      <p:sp>
        <p:nvSpPr>
          <p:cNvPr id="79" name="Rounded Rectangle 78"/>
          <p:cNvSpPr/>
          <p:nvPr/>
        </p:nvSpPr>
        <p:spPr>
          <a:xfrm>
            <a:off x="3480763" y="4341086"/>
            <a:ext cx="2030660" cy="354820"/>
          </a:xfrm>
          <a:prstGeom prst="roundRect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000 3FF 3FF</a:t>
            </a:r>
          </a:p>
        </p:txBody>
      </p:sp>
      <p:sp>
        <p:nvSpPr>
          <p:cNvPr id="80" name="Rounded Rectangle 79"/>
          <p:cNvSpPr/>
          <p:nvPr/>
        </p:nvSpPr>
        <p:spPr>
          <a:xfrm>
            <a:off x="5511425" y="4341086"/>
            <a:ext cx="726142" cy="354820"/>
          </a:xfrm>
          <a:prstGeom prst="roundRect">
            <a:avLst/>
          </a:prstGeom>
          <a:solidFill>
            <a:srgbClr val="ED7D31">
              <a:lumMod val="75000"/>
            </a:srgbClr>
          </a:solidFill>
          <a:ln w="12700" cap="flat" cmpd="sng" algn="ctr">
            <a:solidFill>
              <a:srgbClr val="ED7D31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41</a:t>
            </a:r>
          </a:p>
        </p:txBody>
      </p:sp>
      <p:sp>
        <p:nvSpPr>
          <p:cNvPr id="81" name="Rounded Rectangle 80"/>
          <p:cNvSpPr/>
          <p:nvPr/>
        </p:nvSpPr>
        <p:spPr>
          <a:xfrm>
            <a:off x="6237566" y="4341086"/>
            <a:ext cx="726142" cy="354820"/>
          </a:xfrm>
          <a:prstGeom prst="roundRect">
            <a:avLst/>
          </a:prstGeom>
          <a:solidFill>
            <a:srgbClr val="ED7D31">
              <a:lumMod val="75000"/>
            </a:srgbClr>
          </a:solidFill>
          <a:ln w="12700" cap="flat" cmpd="sng" algn="ctr">
            <a:solidFill>
              <a:srgbClr val="ED7D31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07</a:t>
            </a:r>
          </a:p>
        </p:txBody>
      </p:sp>
      <p:sp>
        <p:nvSpPr>
          <p:cNvPr id="82" name="TextBox 81"/>
          <p:cNvSpPr txBox="1"/>
          <p:nvPr/>
        </p:nvSpPr>
        <p:spPr>
          <a:xfrm>
            <a:off x="3547448" y="4007235"/>
            <a:ext cx="1423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Ancillary Flag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5534139" y="4007235"/>
            <a:ext cx="527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DID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6178410" y="4007235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SDID</a:t>
            </a:r>
          </a:p>
        </p:txBody>
      </p:sp>
      <p:sp>
        <p:nvSpPr>
          <p:cNvPr id="85" name="Rounded Rectangle 84"/>
          <p:cNvSpPr/>
          <p:nvPr/>
        </p:nvSpPr>
        <p:spPr>
          <a:xfrm>
            <a:off x="6963708" y="4341086"/>
            <a:ext cx="726142" cy="354820"/>
          </a:xfrm>
          <a:prstGeom prst="round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xx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7026348" y="4007235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DC</a:t>
            </a:r>
          </a:p>
        </p:txBody>
      </p:sp>
      <p:sp>
        <p:nvSpPr>
          <p:cNvPr id="87" name="Rounded Rectangle 86"/>
          <p:cNvSpPr/>
          <p:nvPr/>
        </p:nvSpPr>
        <p:spPr>
          <a:xfrm>
            <a:off x="7689851" y="4341086"/>
            <a:ext cx="1543043" cy="354820"/>
          </a:xfrm>
          <a:prstGeom prst="roundRect">
            <a:avLst/>
          </a:prstGeom>
          <a:solidFill>
            <a:srgbClr val="C00000"/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SCTE 104</a:t>
            </a:r>
          </a:p>
        </p:txBody>
      </p:sp>
      <p:sp>
        <p:nvSpPr>
          <p:cNvPr id="88" name="Rounded Rectangle 87"/>
          <p:cNvSpPr/>
          <p:nvPr/>
        </p:nvSpPr>
        <p:spPr>
          <a:xfrm>
            <a:off x="9232892" y="4341086"/>
            <a:ext cx="726142" cy="354820"/>
          </a:xfrm>
          <a:prstGeom prst="roundRect">
            <a:avLst/>
          </a:prstGeom>
          <a:solidFill>
            <a:srgbClr val="7030A0"/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zz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9295532" y="4007235"/>
            <a:ext cx="41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CS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7908242" y="4007235"/>
            <a:ext cx="1106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User Data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10025287" y="4195332"/>
            <a:ext cx="10790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ANC Data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Packet</a:t>
            </a:r>
          </a:p>
        </p:txBody>
      </p:sp>
      <p:sp>
        <p:nvSpPr>
          <p:cNvPr id="93" name="Rounded Rectangle 92"/>
          <p:cNvSpPr/>
          <p:nvPr/>
        </p:nvSpPr>
        <p:spPr>
          <a:xfrm>
            <a:off x="3480765" y="5443024"/>
            <a:ext cx="2030658" cy="354820"/>
          </a:xfrm>
          <a:prstGeom prst="roundRect">
            <a:avLst/>
          </a:prstGeom>
          <a:solidFill>
            <a:srgbClr val="4472C4"/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Line #, Offset</a:t>
            </a:r>
          </a:p>
        </p:txBody>
      </p:sp>
      <p:sp>
        <p:nvSpPr>
          <p:cNvPr id="94" name="Rounded Rectangle 93"/>
          <p:cNvSpPr/>
          <p:nvPr/>
        </p:nvSpPr>
        <p:spPr>
          <a:xfrm>
            <a:off x="5511423" y="5443024"/>
            <a:ext cx="726142" cy="354820"/>
          </a:xfrm>
          <a:prstGeom prst="roundRect">
            <a:avLst/>
          </a:prstGeom>
          <a:solidFill>
            <a:srgbClr val="ED7D31">
              <a:lumMod val="75000"/>
            </a:srgbClr>
          </a:solidFill>
          <a:ln w="12700" cap="flat" cmpd="sng" algn="ctr">
            <a:solidFill>
              <a:srgbClr val="ED7D31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41</a:t>
            </a:r>
          </a:p>
        </p:txBody>
      </p:sp>
      <p:sp>
        <p:nvSpPr>
          <p:cNvPr id="95" name="Rounded Rectangle 94"/>
          <p:cNvSpPr/>
          <p:nvPr/>
        </p:nvSpPr>
        <p:spPr>
          <a:xfrm>
            <a:off x="6237565" y="5443024"/>
            <a:ext cx="726142" cy="354820"/>
          </a:xfrm>
          <a:prstGeom prst="roundRect">
            <a:avLst/>
          </a:prstGeom>
          <a:solidFill>
            <a:srgbClr val="ED7D31">
              <a:lumMod val="75000"/>
            </a:srgbClr>
          </a:solidFill>
          <a:ln w="12700" cap="flat" cmpd="sng" algn="ctr">
            <a:solidFill>
              <a:srgbClr val="ED7D31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07</a:t>
            </a:r>
          </a:p>
        </p:txBody>
      </p:sp>
      <p:sp>
        <p:nvSpPr>
          <p:cNvPr id="96" name="TextBox 95"/>
          <p:cNvSpPr txBox="1"/>
          <p:nvPr/>
        </p:nvSpPr>
        <p:spPr>
          <a:xfrm>
            <a:off x="3480765" y="5109173"/>
            <a:ext cx="20306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Anc. Packet Header</a:t>
            </a:r>
          </a:p>
        </p:txBody>
      </p:sp>
      <p:sp>
        <p:nvSpPr>
          <p:cNvPr id="97" name="TextBox 96"/>
          <p:cNvSpPr txBox="1"/>
          <p:nvPr/>
        </p:nvSpPr>
        <p:spPr>
          <a:xfrm>
            <a:off x="5534138" y="5109173"/>
            <a:ext cx="527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DID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6178409" y="5109173"/>
            <a:ext cx="633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SDID</a:t>
            </a:r>
          </a:p>
        </p:txBody>
      </p:sp>
      <p:sp>
        <p:nvSpPr>
          <p:cNvPr id="99" name="Rounded Rectangle 98"/>
          <p:cNvSpPr/>
          <p:nvPr/>
        </p:nvSpPr>
        <p:spPr>
          <a:xfrm>
            <a:off x="6963706" y="5443024"/>
            <a:ext cx="726142" cy="354820"/>
          </a:xfrm>
          <a:prstGeom prst="roundRect">
            <a:avLst/>
          </a:prstGeom>
          <a:solidFill>
            <a:srgbClr val="70AD47">
              <a:lumMod val="75000"/>
            </a:srgbClr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xx</a:t>
            </a:r>
          </a:p>
        </p:txBody>
      </p:sp>
      <p:sp>
        <p:nvSpPr>
          <p:cNvPr id="100" name="TextBox 99"/>
          <p:cNvSpPr txBox="1"/>
          <p:nvPr/>
        </p:nvSpPr>
        <p:spPr>
          <a:xfrm>
            <a:off x="7026346" y="5109173"/>
            <a:ext cx="4507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DC</a:t>
            </a:r>
          </a:p>
        </p:txBody>
      </p:sp>
      <p:sp>
        <p:nvSpPr>
          <p:cNvPr id="101" name="Rounded Rectangle 100"/>
          <p:cNvSpPr/>
          <p:nvPr/>
        </p:nvSpPr>
        <p:spPr>
          <a:xfrm>
            <a:off x="7689849" y="5443024"/>
            <a:ext cx="1543043" cy="354820"/>
          </a:xfrm>
          <a:prstGeom prst="roundRect">
            <a:avLst/>
          </a:prstGeom>
          <a:solidFill>
            <a:srgbClr val="C00000"/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SCTE 104</a:t>
            </a:r>
          </a:p>
        </p:txBody>
      </p:sp>
      <p:sp>
        <p:nvSpPr>
          <p:cNvPr id="102" name="Rounded Rectangle 101"/>
          <p:cNvSpPr/>
          <p:nvPr/>
        </p:nvSpPr>
        <p:spPr>
          <a:xfrm>
            <a:off x="9232891" y="5443024"/>
            <a:ext cx="726142" cy="354820"/>
          </a:xfrm>
          <a:prstGeom prst="roundRect">
            <a:avLst/>
          </a:prstGeom>
          <a:solidFill>
            <a:srgbClr val="7030A0"/>
          </a:solidFill>
          <a:ln w="12700" cap="flat" cmpd="sng" algn="ctr">
            <a:solidFill>
              <a:srgbClr val="70AD47">
                <a:lumMod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zz</a:t>
            </a:r>
          </a:p>
        </p:txBody>
      </p:sp>
      <p:sp>
        <p:nvSpPr>
          <p:cNvPr id="103" name="TextBox 102"/>
          <p:cNvSpPr txBox="1"/>
          <p:nvPr/>
        </p:nvSpPr>
        <p:spPr>
          <a:xfrm>
            <a:off x="9295531" y="5109173"/>
            <a:ext cx="4138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CS</a:t>
            </a:r>
          </a:p>
        </p:txBody>
      </p:sp>
      <p:sp>
        <p:nvSpPr>
          <p:cNvPr id="104" name="TextBox 103"/>
          <p:cNvSpPr txBox="1"/>
          <p:nvPr/>
        </p:nvSpPr>
        <p:spPr>
          <a:xfrm>
            <a:off x="7908240" y="5109173"/>
            <a:ext cx="11062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User Data</a:t>
            </a:r>
          </a:p>
        </p:txBody>
      </p:sp>
      <p:sp>
        <p:nvSpPr>
          <p:cNvPr id="105" name="TextBox 104"/>
          <p:cNvSpPr txBox="1"/>
          <p:nvPr/>
        </p:nvSpPr>
        <p:spPr>
          <a:xfrm>
            <a:off x="10025284" y="5297270"/>
            <a:ext cx="10999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RTP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Datagram</a:t>
            </a:r>
          </a:p>
        </p:txBody>
      </p:sp>
      <p:cxnSp>
        <p:nvCxnSpPr>
          <p:cNvPr id="107" name="Straight Arrow Connector 106"/>
          <p:cNvCxnSpPr/>
          <p:nvPr/>
        </p:nvCxnSpPr>
        <p:spPr>
          <a:xfrm>
            <a:off x="5551847" y="4841661"/>
            <a:ext cx="0" cy="267512"/>
          </a:xfrm>
          <a:prstGeom prst="straightConnector1">
            <a:avLst/>
          </a:prstGeom>
          <a:noFill/>
          <a:ln w="38100" cap="flat" cmpd="sng" algn="ctr">
            <a:solidFill>
              <a:srgbClr val="4472C4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cxnSp>
        <p:nvCxnSpPr>
          <p:cNvPr id="108" name="Straight Arrow Connector 107"/>
          <p:cNvCxnSpPr/>
          <p:nvPr/>
        </p:nvCxnSpPr>
        <p:spPr>
          <a:xfrm>
            <a:off x="8429266" y="4860305"/>
            <a:ext cx="0" cy="267512"/>
          </a:xfrm>
          <a:prstGeom prst="straightConnector1">
            <a:avLst/>
          </a:prstGeom>
          <a:noFill/>
          <a:ln w="38100" cap="flat" cmpd="sng" algn="ctr">
            <a:solidFill>
              <a:srgbClr val="4472C4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</p:cxnSp>
      <p:sp>
        <p:nvSpPr>
          <p:cNvPr id="109" name="Rounded Rectangle 108"/>
          <p:cNvSpPr/>
          <p:nvPr/>
        </p:nvSpPr>
        <p:spPr>
          <a:xfrm>
            <a:off x="2057402" y="5443024"/>
            <a:ext cx="1423362" cy="354820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01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2057402" y="5109173"/>
            <a:ext cx="14233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Payload </a:t>
            </a:r>
            <a:r>
              <a:rPr lang="en-US" dirty="0" err="1">
                <a:solidFill>
                  <a:prstClr val="black"/>
                </a:solidFill>
                <a:latin typeface="Calibri"/>
              </a:rPr>
              <a:t>Hdr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.</a:t>
            </a:r>
          </a:p>
        </p:txBody>
      </p:sp>
      <p:sp>
        <p:nvSpPr>
          <p:cNvPr id="111" name="Rounded Rectangle 110"/>
          <p:cNvSpPr/>
          <p:nvPr/>
        </p:nvSpPr>
        <p:spPr>
          <a:xfrm>
            <a:off x="611089" y="5443023"/>
            <a:ext cx="1446312" cy="354820"/>
          </a:xfrm>
          <a:prstGeom prst="roundRect">
            <a:avLst/>
          </a:prstGeom>
          <a:solidFill>
            <a:schemeClr val="bg2">
              <a:lumMod val="50000"/>
            </a:schemeClr>
          </a:solidFill>
          <a:ln w="12700" cap="flat" cmpd="sng" algn="ctr">
            <a:solidFill>
              <a:srgbClr val="4472C4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algn="ctr">
              <a:defRPr/>
            </a:pPr>
            <a:r>
              <a:rPr lang="en-US" kern="0" dirty="0">
                <a:solidFill>
                  <a:prstClr val="white"/>
                </a:solidFill>
                <a:latin typeface="Calibri"/>
              </a:rPr>
              <a:t>Seq. #, SSRC</a:t>
            </a:r>
          </a:p>
        </p:txBody>
      </p:sp>
      <p:sp>
        <p:nvSpPr>
          <p:cNvPr id="112" name="TextBox 111"/>
          <p:cNvSpPr txBox="1"/>
          <p:nvPr/>
        </p:nvSpPr>
        <p:spPr>
          <a:xfrm>
            <a:off x="694807" y="5107909"/>
            <a:ext cx="1278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prstClr val="black"/>
                </a:solidFill>
                <a:latin typeface="Calibri"/>
              </a:rPr>
              <a:t>RTP Header</a:t>
            </a:r>
          </a:p>
        </p:txBody>
      </p:sp>
      <p:grpSp>
        <p:nvGrpSpPr>
          <p:cNvPr id="43" name="Group 42"/>
          <p:cNvGrpSpPr/>
          <p:nvPr/>
        </p:nvGrpSpPr>
        <p:grpSpPr>
          <a:xfrm>
            <a:off x="9014504" y="2651795"/>
            <a:ext cx="2186896" cy="1260802"/>
            <a:chOff x="6429375" y="2066925"/>
            <a:chExt cx="1720215" cy="987376"/>
          </a:xfrm>
        </p:grpSpPr>
        <p:sp>
          <p:nvSpPr>
            <p:cNvPr id="44" name="Rectangle 43"/>
            <p:cNvSpPr/>
            <p:nvPr/>
          </p:nvSpPr>
          <p:spPr>
            <a:xfrm>
              <a:off x="6686550" y="2231341"/>
              <a:ext cx="1463040" cy="822960"/>
            </a:xfrm>
            <a:prstGeom prst="rect">
              <a:avLst/>
            </a:prstGeom>
            <a:blipFill>
              <a:blip r:embed="rId2"/>
              <a:stretch>
                <a:fillRect/>
              </a:stretch>
            </a:blip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6429375" y="2066925"/>
              <a:ext cx="1720215" cy="154891"/>
            </a:xfrm>
            <a:prstGeom prst="rect">
              <a:avLst/>
            </a:prstGeom>
            <a:solidFill>
              <a:srgbClr val="FF9797"/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429375" y="2231341"/>
              <a:ext cx="257175" cy="822960"/>
            </a:xfrm>
            <a:prstGeom prst="rect">
              <a:avLst/>
            </a:prstGeom>
            <a:solidFill>
              <a:srgbClr val="70AD47">
                <a:lumMod val="60000"/>
                <a:lumOff val="40000"/>
              </a:srgbClr>
            </a:solidFill>
            <a:ln w="12700" cap="flat" cmpd="sng" algn="ctr">
              <a:solidFill>
                <a:srgbClr val="4472C4">
                  <a:shade val="5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kern="0" dirty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7" name="Straight Connector 46"/>
            <p:cNvCxnSpPr/>
            <p:nvPr/>
          </p:nvCxnSpPr>
          <p:spPr>
            <a:xfrm>
              <a:off x="6689019" y="2144370"/>
              <a:ext cx="278454" cy="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</p:grpSp>
      <p:sp>
        <p:nvSpPr>
          <p:cNvPr id="48" name="Freeform 47"/>
          <p:cNvSpPr/>
          <p:nvPr/>
        </p:nvSpPr>
        <p:spPr>
          <a:xfrm>
            <a:off x="8313181" y="2575596"/>
            <a:ext cx="1189298" cy="1404251"/>
          </a:xfrm>
          <a:custGeom>
            <a:avLst/>
            <a:gdLst>
              <a:gd name="connsiteX0" fmla="*/ 2577829 w 2583559"/>
              <a:gd name="connsiteY0" fmla="*/ 290201 h 1331061"/>
              <a:gd name="connsiteX1" fmla="*/ 2178995 w 2583559"/>
              <a:gd name="connsiteY1" fmla="*/ 66465 h 1331061"/>
              <a:gd name="connsiteX2" fmla="*/ 0 w 2583559"/>
              <a:gd name="connsiteY2" fmla="*/ 1331061 h 1331061"/>
              <a:gd name="connsiteX3" fmla="*/ 0 w 2583559"/>
              <a:gd name="connsiteY3" fmla="*/ 1331061 h 1331061"/>
              <a:gd name="connsiteX0" fmla="*/ 2577829 w 2578028"/>
              <a:gd name="connsiteY0" fmla="*/ 149308 h 1190168"/>
              <a:gd name="connsiteX1" fmla="*/ 1284050 w 2578028"/>
              <a:gd name="connsiteY1" fmla="*/ 129852 h 1190168"/>
              <a:gd name="connsiteX2" fmla="*/ 0 w 2578028"/>
              <a:gd name="connsiteY2" fmla="*/ 1190168 h 1190168"/>
              <a:gd name="connsiteX3" fmla="*/ 0 w 2578028"/>
              <a:gd name="connsiteY3" fmla="*/ 1190168 h 1190168"/>
              <a:gd name="connsiteX0" fmla="*/ 2577829 w 2578038"/>
              <a:gd name="connsiteY0" fmla="*/ 61821 h 1102681"/>
              <a:gd name="connsiteX1" fmla="*/ 1327080 w 2578038"/>
              <a:gd name="connsiteY1" fmla="*/ 365094 h 1102681"/>
              <a:gd name="connsiteX2" fmla="*/ 0 w 2578038"/>
              <a:gd name="connsiteY2" fmla="*/ 1102681 h 1102681"/>
              <a:gd name="connsiteX3" fmla="*/ 0 w 2578038"/>
              <a:gd name="connsiteY3" fmla="*/ 1102681 h 1102681"/>
              <a:gd name="connsiteX0" fmla="*/ 2577829 w 2578114"/>
              <a:gd name="connsiteY0" fmla="*/ 47388 h 1088248"/>
              <a:gd name="connsiteX1" fmla="*/ 1552990 w 2578114"/>
              <a:gd name="connsiteY1" fmla="*/ 501268 h 1088248"/>
              <a:gd name="connsiteX2" fmla="*/ 0 w 2578114"/>
              <a:gd name="connsiteY2" fmla="*/ 1088248 h 1088248"/>
              <a:gd name="connsiteX3" fmla="*/ 0 w 2578114"/>
              <a:gd name="connsiteY3" fmla="*/ 1088248 h 1088248"/>
              <a:gd name="connsiteX0" fmla="*/ 2577829 w 2578084"/>
              <a:gd name="connsiteY0" fmla="*/ 59205 h 1100065"/>
              <a:gd name="connsiteX1" fmla="*/ 1552990 w 2578084"/>
              <a:gd name="connsiteY1" fmla="*/ 513085 h 1100065"/>
              <a:gd name="connsiteX2" fmla="*/ 0 w 2578084"/>
              <a:gd name="connsiteY2" fmla="*/ 1100065 h 1100065"/>
              <a:gd name="connsiteX3" fmla="*/ 0 w 2578084"/>
              <a:gd name="connsiteY3" fmla="*/ 1100065 h 1100065"/>
              <a:gd name="connsiteX0" fmla="*/ 2577829 w 2578084"/>
              <a:gd name="connsiteY0" fmla="*/ 59205 h 1153853"/>
              <a:gd name="connsiteX1" fmla="*/ 1552990 w 2578084"/>
              <a:gd name="connsiteY1" fmla="*/ 513085 h 1153853"/>
              <a:gd name="connsiteX2" fmla="*/ 0 w 2578084"/>
              <a:gd name="connsiteY2" fmla="*/ 1100065 h 1153853"/>
              <a:gd name="connsiteX3" fmla="*/ 1527586 w 2578084"/>
              <a:gd name="connsiteY3" fmla="*/ 1153853 h 1153853"/>
              <a:gd name="connsiteX0" fmla="*/ 2577829 w 2578084"/>
              <a:gd name="connsiteY0" fmla="*/ 59205 h 1100065"/>
              <a:gd name="connsiteX1" fmla="*/ 1552990 w 2578084"/>
              <a:gd name="connsiteY1" fmla="*/ 513085 h 1100065"/>
              <a:gd name="connsiteX2" fmla="*/ 0 w 2578084"/>
              <a:gd name="connsiteY2" fmla="*/ 1100065 h 1100065"/>
              <a:gd name="connsiteX0" fmla="*/ 1050802 w 1050998"/>
              <a:gd name="connsiteY0" fmla="*/ 46772 h 1033844"/>
              <a:gd name="connsiteX1" fmla="*/ 25963 w 1050998"/>
              <a:gd name="connsiteY1" fmla="*/ 500652 h 1033844"/>
              <a:gd name="connsiteX2" fmla="*/ 183439 w 1050998"/>
              <a:gd name="connsiteY2" fmla="*/ 1033844 h 1033844"/>
              <a:gd name="connsiteX0" fmla="*/ 1054941 w 1055137"/>
              <a:gd name="connsiteY0" fmla="*/ 46772 h 1033844"/>
              <a:gd name="connsiteX1" fmla="*/ 30102 w 1055137"/>
              <a:gd name="connsiteY1" fmla="*/ 500652 h 1033844"/>
              <a:gd name="connsiteX2" fmla="*/ 187578 w 1055137"/>
              <a:gd name="connsiteY2" fmla="*/ 1033844 h 1033844"/>
              <a:gd name="connsiteX0" fmla="*/ 867363 w 867728"/>
              <a:gd name="connsiteY0" fmla="*/ 49224 h 1036296"/>
              <a:gd name="connsiteX1" fmla="*/ 262072 w 867728"/>
              <a:gd name="connsiteY1" fmla="*/ 470831 h 1036296"/>
              <a:gd name="connsiteX2" fmla="*/ 0 w 867728"/>
              <a:gd name="connsiteY2" fmla="*/ 1036296 h 1036296"/>
              <a:gd name="connsiteX0" fmla="*/ 867363 w 867363"/>
              <a:gd name="connsiteY0" fmla="*/ 56979 h 1044051"/>
              <a:gd name="connsiteX1" fmla="*/ 262072 w 867363"/>
              <a:gd name="connsiteY1" fmla="*/ 478586 h 1044051"/>
              <a:gd name="connsiteX2" fmla="*/ 0 w 867363"/>
              <a:gd name="connsiteY2" fmla="*/ 1044051 h 1044051"/>
              <a:gd name="connsiteX0" fmla="*/ 867363 w 867363"/>
              <a:gd name="connsiteY0" fmla="*/ 61654 h 1048726"/>
              <a:gd name="connsiteX1" fmla="*/ 262072 w 867363"/>
              <a:gd name="connsiteY1" fmla="*/ 483261 h 1048726"/>
              <a:gd name="connsiteX2" fmla="*/ 0 w 867363"/>
              <a:gd name="connsiteY2" fmla="*/ 1048726 h 1048726"/>
              <a:gd name="connsiteX0" fmla="*/ 770545 w 770545"/>
              <a:gd name="connsiteY0" fmla="*/ 57126 h 1054955"/>
              <a:gd name="connsiteX1" fmla="*/ 165254 w 770545"/>
              <a:gd name="connsiteY1" fmla="*/ 478733 h 1054955"/>
              <a:gd name="connsiteX2" fmla="*/ 0 w 770545"/>
              <a:gd name="connsiteY2" fmla="*/ 1054955 h 1054955"/>
              <a:gd name="connsiteX0" fmla="*/ 770569 w 770569"/>
              <a:gd name="connsiteY0" fmla="*/ 57126 h 1054955"/>
              <a:gd name="connsiteX1" fmla="*/ 165278 w 770569"/>
              <a:gd name="connsiteY1" fmla="*/ 478733 h 1054955"/>
              <a:gd name="connsiteX2" fmla="*/ 24 w 770569"/>
              <a:gd name="connsiteY2" fmla="*/ 1054955 h 1054955"/>
              <a:gd name="connsiteX0" fmla="*/ 791003 w 791003"/>
              <a:gd name="connsiteY0" fmla="*/ 57126 h 1054955"/>
              <a:gd name="connsiteX1" fmla="*/ 185712 w 791003"/>
              <a:gd name="connsiteY1" fmla="*/ 478733 h 1054955"/>
              <a:gd name="connsiteX2" fmla="*/ 20458 w 791003"/>
              <a:gd name="connsiteY2" fmla="*/ 1054955 h 1054955"/>
              <a:gd name="connsiteX0" fmla="*/ 802198 w 802198"/>
              <a:gd name="connsiteY0" fmla="*/ 58082 h 1055911"/>
              <a:gd name="connsiteX1" fmla="*/ 132361 w 802198"/>
              <a:gd name="connsiteY1" fmla="*/ 468931 h 1055911"/>
              <a:gd name="connsiteX2" fmla="*/ 31653 w 802198"/>
              <a:gd name="connsiteY2" fmla="*/ 1055911 h 1055911"/>
              <a:gd name="connsiteX0" fmla="*/ 798011 w 798011"/>
              <a:gd name="connsiteY0" fmla="*/ 58082 h 1055911"/>
              <a:gd name="connsiteX1" fmla="*/ 128174 w 798011"/>
              <a:gd name="connsiteY1" fmla="*/ 468931 h 1055911"/>
              <a:gd name="connsiteX2" fmla="*/ 27466 w 798011"/>
              <a:gd name="connsiteY2" fmla="*/ 1055911 h 1055911"/>
              <a:gd name="connsiteX0" fmla="*/ 800010 w 800010"/>
              <a:gd name="connsiteY0" fmla="*/ 67327 h 1065156"/>
              <a:gd name="connsiteX1" fmla="*/ 130173 w 800010"/>
              <a:gd name="connsiteY1" fmla="*/ 478176 h 1065156"/>
              <a:gd name="connsiteX2" fmla="*/ 29465 w 800010"/>
              <a:gd name="connsiteY2" fmla="*/ 1065156 h 1065156"/>
              <a:gd name="connsiteX0" fmla="*/ 800010 w 800010"/>
              <a:gd name="connsiteY0" fmla="*/ 63075 h 1060904"/>
              <a:gd name="connsiteX1" fmla="*/ 130173 w 800010"/>
              <a:gd name="connsiteY1" fmla="*/ 473924 h 1060904"/>
              <a:gd name="connsiteX2" fmla="*/ 29465 w 800010"/>
              <a:gd name="connsiteY2" fmla="*/ 1060904 h 1060904"/>
              <a:gd name="connsiteX0" fmla="*/ 785783 w 785783"/>
              <a:gd name="connsiteY0" fmla="*/ 63075 h 1060904"/>
              <a:gd name="connsiteX1" fmla="*/ 115946 w 785783"/>
              <a:gd name="connsiteY1" fmla="*/ 473924 h 1060904"/>
              <a:gd name="connsiteX2" fmla="*/ 15238 w 785783"/>
              <a:gd name="connsiteY2" fmla="*/ 1060904 h 1060904"/>
              <a:gd name="connsiteX0" fmla="*/ 785783 w 785783"/>
              <a:gd name="connsiteY0" fmla="*/ 63075 h 1060904"/>
              <a:gd name="connsiteX1" fmla="*/ 115946 w 785783"/>
              <a:gd name="connsiteY1" fmla="*/ 473924 h 1060904"/>
              <a:gd name="connsiteX2" fmla="*/ 15238 w 785783"/>
              <a:gd name="connsiteY2" fmla="*/ 1060904 h 1060904"/>
              <a:gd name="connsiteX0" fmla="*/ 770828 w 770828"/>
              <a:gd name="connsiteY0" fmla="*/ 63075 h 1060904"/>
              <a:gd name="connsiteX1" fmla="*/ 100991 w 770828"/>
              <a:gd name="connsiteY1" fmla="*/ 473924 h 1060904"/>
              <a:gd name="connsiteX2" fmla="*/ 283 w 770828"/>
              <a:gd name="connsiteY2" fmla="*/ 1060904 h 1060904"/>
              <a:gd name="connsiteX0" fmla="*/ 816991 w 816991"/>
              <a:gd name="connsiteY0" fmla="*/ 54097 h 1049023"/>
              <a:gd name="connsiteX1" fmla="*/ 147154 w 816991"/>
              <a:gd name="connsiteY1" fmla="*/ 464946 h 1049023"/>
              <a:gd name="connsiteX2" fmla="*/ 0 w 816991"/>
              <a:gd name="connsiteY2" fmla="*/ 1049023 h 1049023"/>
              <a:gd name="connsiteX0" fmla="*/ 817621 w 817621"/>
              <a:gd name="connsiteY0" fmla="*/ 54097 h 1049023"/>
              <a:gd name="connsiteX1" fmla="*/ 147784 w 817621"/>
              <a:gd name="connsiteY1" fmla="*/ 464946 h 1049023"/>
              <a:gd name="connsiteX2" fmla="*/ 630 w 817621"/>
              <a:gd name="connsiteY2" fmla="*/ 1049023 h 1049023"/>
              <a:gd name="connsiteX0" fmla="*/ 817117 w 817117"/>
              <a:gd name="connsiteY0" fmla="*/ 62816 h 1057742"/>
              <a:gd name="connsiteX1" fmla="*/ 243075 w 817117"/>
              <a:gd name="connsiteY1" fmla="*/ 386579 h 1057742"/>
              <a:gd name="connsiteX2" fmla="*/ 126 w 817117"/>
              <a:gd name="connsiteY2" fmla="*/ 1057742 h 1057742"/>
              <a:gd name="connsiteX0" fmla="*/ 818399 w 818399"/>
              <a:gd name="connsiteY0" fmla="*/ 62816 h 1057742"/>
              <a:gd name="connsiteX1" fmla="*/ 244357 w 818399"/>
              <a:gd name="connsiteY1" fmla="*/ 386579 h 1057742"/>
              <a:gd name="connsiteX2" fmla="*/ 1408 w 818399"/>
              <a:gd name="connsiteY2" fmla="*/ 1057742 h 1057742"/>
              <a:gd name="connsiteX0" fmla="*/ 818429 w 818429"/>
              <a:gd name="connsiteY0" fmla="*/ 65251 h 1060177"/>
              <a:gd name="connsiteX1" fmla="*/ 241484 w 818429"/>
              <a:gd name="connsiteY1" fmla="*/ 368694 h 1060177"/>
              <a:gd name="connsiteX2" fmla="*/ 1438 w 818429"/>
              <a:gd name="connsiteY2" fmla="*/ 1060177 h 1060177"/>
              <a:gd name="connsiteX0" fmla="*/ 818294 w 818294"/>
              <a:gd name="connsiteY0" fmla="*/ 66253 h 1061179"/>
              <a:gd name="connsiteX1" fmla="*/ 241349 w 818294"/>
              <a:gd name="connsiteY1" fmla="*/ 369696 h 1061179"/>
              <a:gd name="connsiteX2" fmla="*/ 1303 w 818294"/>
              <a:gd name="connsiteY2" fmla="*/ 1061179 h 1061179"/>
              <a:gd name="connsiteX0" fmla="*/ 818294 w 818294"/>
              <a:gd name="connsiteY0" fmla="*/ 95688 h 1090614"/>
              <a:gd name="connsiteX1" fmla="*/ 241349 w 818294"/>
              <a:gd name="connsiteY1" fmla="*/ 399131 h 1090614"/>
              <a:gd name="connsiteX2" fmla="*/ 1303 w 818294"/>
              <a:gd name="connsiteY2" fmla="*/ 1090614 h 1090614"/>
              <a:gd name="connsiteX0" fmla="*/ 818791 w 818791"/>
              <a:gd name="connsiteY0" fmla="*/ 102859 h 1097785"/>
              <a:gd name="connsiteX1" fmla="*/ 200066 w 818791"/>
              <a:gd name="connsiteY1" fmla="*/ 361147 h 1097785"/>
              <a:gd name="connsiteX2" fmla="*/ 1800 w 818791"/>
              <a:gd name="connsiteY2" fmla="*/ 1097785 h 1097785"/>
              <a:gd name="connsiteX0" fmla="*/ 818791 w 818791"/>
              <a:gd name="connsiteY0" fmla="*/ 103433 h 1098359"/>
              <a:gd name="connsiteX1" fmla="*/ 200066 w 818791"/>
              <a:gd name="connsiteY1" fmla="*/ 361721 h 1098359"/>
              <a:gd name="connsiteX2" fmla="*/ 1800 w 818791"/>
              <a:gd name="connsiteY2" fmla="*/ 1098359 h 1098359"/>
              <a:gd name="connsiteX0" fmla="*/ 818608 w 818608"/>
              <a:gd name="connsiteY0" fmla="*/ 103433 h 1098359"/>
              <a:gd name="connsiteX1" fmla="*/ 199883 w 818608"/>
              <a:gd name="connsiteY1" fmla="*/ 361721 h 1098359"/>
              <a:gd name="connsiteX2" fmla="*/ 1617 w 818608"/>
              <a:gd name="connsiteY2" fmla="*/ 1098359 h 1098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18608" h="1098359">
                <a:moveTo>
                  <a:pt x="818608" y="103433"/>
                </a:moveTo>
                <a:cubicBezTo>
                  <a:pt x="542708" y="-177428"/>
                  <a:pt x="305465" y="183429"/>
                  <a:pt x="199883" y="361721"/>
                </a:cubicBezTo>
                <a:cubicBezTo>
                  <a:pt x="91087" y="547539"/>
                  <a:pt x="-14383" y="847873"/>
                  <a:pt x="1617" y="1098359"/>
                </a:cubicBezTo>
              </a:path>
            </a:pathLst>
          </a:custGeom>
          <a:noFill/>
          <a:ln w="38100" cap="flat" cmpd="sng" algn="ctr">
            <a:solidFill>
              <a:srgbClr val="4472C4"/>
            </a:solidFill>
            <a:prstDash val="solid"/>
            <a:miter lim="800000"/>
            <a:headEnd type="none" w="med" len="med"/>
            <a:tailEnd type="arrow" w="med" len="med"/>
          </a:ln>
          <a:effectLst/>
        </p:spPr>
        <p:txBody>
          <a:bodyPr rtlCol="0" anchor="ctr"/>
          <a:lstStyle/>
          <a:p>
            <a:pPr algn="ctr">
              <a:defRPr/>
            </a:pPr>
            <a:endParaRPr lang="en-US" kern="0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62562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  <p:bldP spid="79" grpId="0" animBg="1"/>
      <p:bldP spid="80" grpId="0" animBg="1"/>
      <p:bldP spid="81" grpId="0" animBg="1"/>
      <p:bldP spid="82" grpId="0"/>
      <p:bldP spid="83" grpId="0"/>
      <p:bldP spid="84" grpId="0"/>
      <p:bldP spid="85" grpId="0" animBg="1"/>
      <p:bldP spid="86" grpId="0"/>
      <p:bldP spid="87" grpId="0" animBg="1"/>
      <p:bldP spid="88" grpId="0" animBg="1"/>
      <p:bldP spid="89" grpId="0"/>
      <p:bldP spid="90" grpId="0"/>
      <p:bldP spid="91" grpId="0"/>
      <p:bldP spid="93" grpId="0" animBg="1"/>
      <p:bldP spid="94" grpId="0" animBg="1"/>
      <p:bldP spid="95" grpId="0" animBg="1"/>
      <p:bldP spid="96" grpId="0"/>
      <p:bldP spid="97" grpId="0"/>
      <p:bldP spid="98" grpId="0"/>
      <p:bldP spid="99" grpId="0" animBg="1"/>
      <p:bldP spid="100" grpId="0"/>
      <p:bldP spid="101" grpId="0" animBg="1"/>
      <p:bldP spid="102" grpId="0" animBg="1"/>
      <p:bldP spid="103" grpId="0"/>
      <p:bldP spid="104" grpId="0"/>
      <p:bldP spid="105" grpId="0"/>
      <p:bldP spid="109" grpId="0" animBg="1"/>
      <p:bldP spid="110" grpId="0"/>
      <p:bldP spid="111" grpId="0" animBg="1"/>
      <p:bldP spid="112" grpId="0"/>
      <p:bldP spid="48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IP Transport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RTP Encapsulation</a:t>
            </a:r>
          </a:p>
          <a:p>
            <a:r>
              <a:rPr lang="en-US" dirty="0"/>
              <a:t>Timing</a:t>
            </a:r>
          </a:p>
        </p:txBody>
      </p:sp>
    </p:spTree>
    <p:extLst>
      <p:ext uri="{BB962C8B-B14F-4D97-AF65-F5344CB8AC3E}">
        <p14:creationId xmlns:p14="http://schemas.microsoft.com/office/powerpoint/2010/main" val="2888092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C99AF0-A100-A12D-8B66-84CA287EC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RTP Packet Features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774DA0EB-BB65-7EBA-B346-A0E5A13509DF}"/>
              </a:ext>
            </a:extLst>
          </p:cNvPr>
          <p:cNvGrpSpPr/>
          <p:nvPr/>
        </p:nvGrpSpPr>
        <p:grpSpPr>
          <a:xfrm>
            <a:off x="215346" y="1878019"/>
            <a:ext cx="4331714" cy="4094024"/>
            <a:chOff x="16942" y="3029790"/>
            <a:chExt cx="4874525" cy="3184866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DF904AE9-0593-E47E-A1B3-C36C422A71B9}"/>
                </a:ext>
              </a:extLst>
            </p:cNvPr>
            <p:cNvSpPr txBox="1"/>
            <p:nvPr/>
          </p:nvSpPr>
          <p:spPr>
            <a:xfrm>
              <a:off x="2758978" y="3835511"/>
              <a:ext cx="2132489" cy="457200"/>
            </a:xfrm>
            <a:prstGeom prst="rect">
              <a:avLst/>
            </a:prstGeom>
            <a:noFill/>
            <a:ln w="19050">
              <a:solidFill>
                <a:srgbClr val="4F81BD"/>
              </a:solidFill>
            </a:ln>
          </p:spPr>
          <p:txBody>
            <a:bodyPr anchor="ctr">
              <a:noAutofit/>
            </a:bodyPr>
            <a:lstStyle/>
            <a:p>
              <a:pPr algn="ctr" defTabSz="457200">
                <a:defRPr/>
              </a:pPr>
              <a:r>
                <a:rPr lang="en-US" kern="0" dirty="0">
                  <a:solidFill>
                    <a:srgbClr val="4F81BD"/>
                  </a:solidFill>
                </a:rPr>
                <a:t>Payload Type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D6AA5408-0ABA-C285-FC59-61E741A373D7}"/>
                </a:ext>
              </a:extLst>
            </p:cNvPr>
            <p:cNvSpPr txBox="1"/>
            <p:nvPr/>
          </p:nvSpPr>
          <p:spPr>
            <a:xfrm>
              <a:off x="17206" y="4675263"/>
              <a:ext cx="4874260" cy="704464"/>
            </a:xfrm>
            <a:prstGeom prst="rect">
              <a:avLst/>
            </a:prstGeom>
            <a:noFill/>
            <a:ln w="19050">
              <a:solidFill>
                <a:srgbClr val="4F81BD"/>
              </a:solidFill>
            </a:ln>
          </p:spPr>
          <p:txBody>
            <a:bodyPr anchor="ctr">
              <a:noAutofit/>
            </a:bodyPr>
            <a:lstStyle/>
            <a:p>
              <a:pPr algn="ctr" defTabSz="457200">
                <a:defRPr/>
              </a:pPr>
              <a:r>
                <a:rPr lang="en-US" kern="0" dirty="0">
                  <a:solidFill>
                    <a:srgbClr val="4F81BD"/>
                  </a:solidFill>
                </a:rPr>
                <a:t>Time Stamp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609AFBFA-2E0E-1653-A2A6-1602622C8063}"/>
                </a:ext>
              </a:extLst>
            </p:cNvPr>
            <p:cNvSpPr txBox="1"/>
            <p:nvPr/>
          </p:nvSpPr>
          <p:spPr>
            <a:xfrm>
              <a:off x="931130" y="3835511"/>
              <a:ext cx="304642" cy="457200"/>
            </a:xfrm>
            <a:prstGeom prst="rect">
              <a:avLst/>
            </a:prstGeom>
            <a:noFill/>
            <a:ln w="19050">
              <a:solidFill>
                <a:srgbClr val="4F81BD"/>
              </a:solidFill>
            </a:ln>
          </p:spPr>
          <p:txBody>
            <a:bodyPr lIns="45720" rIns="45720" anchor="ctr">
              <a:noAutofit/>
            </a:bodyPr>
            <a:lstStyle/>
            <a:p>
              <a:pPr algn="ctr" defTabSz="457200">
                <a:defRPr/>
              </a:pPr>
              <a:r>
                <a:rPr lang="en-US" kern="0" dirty="0">
                  <a:solidFill>
                    <a:srgbClr val="4F81BD"/>
                  </a:solidFill>
                </a:rPr>
                <a:t>X</a:t>
              </a: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A1CB1302-3EB4-5F48-67CB-D314A49C1710}"/>
                </a:ext>
              </a:extLst>
            </p:cNvPr>
            <p:cNvSpPr txBox="1"/>
            <p:nvPr/>
          </p:nvSpPr>
          <p:spPr>
            <a:xfrm>
              <a:off x="626488" y="3835511"/>
              <a:ext cx="304642" cy="457200"/>
            </a:xfrm>
            <a:prstGeom prst="rect">
              <a:avLst/>
            </a:prstGeom>
            <a:noFill/>
            <a:ln w="19050">
              <a:solidFill>
                <a:srgbClr val="4F81BD"/>
              </a:solidFill>
            </a:ln>
          </p:spPr>
          <p:txBody>
            <a:bodyPr lIns="45720" rIns="45720" anchor="ctr">
              <a:noAutofit/>
            </a:bodyPr>
            <a:lstStyle/>
            <a:p>
              <a:pPr algn="ctr" defTabSz="457200">
                <a:defRPr/>
              </a:pPr>
              <a:r>
                <a:rPr lang="en-US" kern="0" dirty="0">
                  <a:solidFill>
                    <a:srgbClr val="4F81BD"/>
                  </a:solidFill>
                </a:rPr>
                <a:t>P</a:t>
              </a: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DBD9E81-36EE-56E2-2FAA-5133F7290B18}"/>
                </a:ext>
              </a:extLst>
            </p:cNvPr>
            <p:cNvSpPr txBox="1"/>
            <p:nvPr/>
          </p:nvSpPr>
          <p:spPr>
            <a:xfrm>
              <a:off x="17206" y="3835511"/>
              <a:ext cx="609282" cy="457200"/>
            </a:xfrm>
            <a:prstGeom prst="rect">
              <a:avLst/>
            </a:prstGeom>
            <a:noFill/>
            <a:ln w="19050">
              <a:solidFill>
                <a:srgbClr val="4F81BD"/>
              </a:solidFill>
            </a:ln>
          </p:spPr>
          <p:txBody>
            <a:bodyPr lIns="45720" rIns="45720" anchor="ctr">
              <a:noAutofit/>
            </a:bodyPr>
            <a:lstStyle/>
            <a:p>
              <a:pPr algn="ctr" defTabSz="457200">
                <a:defRPr/>
              </a:pPr>
              <a:r>
                <a:rPr lang="en-US" kern="0" dirty="0">
                  <a:solidFill>
                    <a:srgbClr val="4F81BD"/>
                  </a:solidFill>
                </a:rPr>
                <a:t>V</a:t>
              </a: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20BF2DDA-0018-3101-D58A-A73640DF3B2D}"/>
                </a:ext>
              </a:extLst>
            </p:cNvPr>
            <p:cNvSpPr txBox="1"/>
            <p:nvPr/>
          </p:nvSpPr>
          <p:spPr>
            <a:xfrm>
              <a:off x="2046053" y="3428679"/>
              <a:ext cx="816036" cy="3693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algn="ctr" defTabSz="457200">
                <a:defRPr/>
              </a:pPr>
              <a:r>
                <a:rPr lang="en-US" kern="0" dirty="0">
                  <a:solidFill>
                    <a:srgbClr val="4F81BD"/>
                  </a:solidFill>
                </a:rPr>
                <a:t>16 Bits</a:t>
              </a:r>
            </a:p>
          </p:txBody>
        </p: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373C0CA6-8375-4BCE-7BD4-E9B9CC125C53}"/>
                </a:ext>
              </a:extLst>
            </p:cNvPr>
            <p:cNvCxnSpPr>
              <a:stCxn id="9" idx="3"/>
            </p:cNvCxnSpPr>
            <p:nvPr/>
          </p:nvCxnSpPr>
          <p:spPr>
            <a:xfrm>
              <a:off x="2862089" y="3613345"/>
              <a:ext cx="2029378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B275F02E-3A66-780B-B0B0-943224D68FFF}"/>
                </a:ext>
              </a:extLst>
            </p:cNvPr>
            <p:cNvCxnSpPr>
              <a:stCxn id="9" idx="1"/>
            </p:cNvCxnSpPr>
            <p:nvPr/>
          </p:nvCxnSpPr>
          <p:spPr>
            <a:xfrm flipH="1">
              <a:off x="16942" y="3613345"/>
              <a:ext cx="2029111" cy="0"/>
            </a:xfrm>
            <a:prstGeom prst="straightConnector1">
              <a:avLst/>
            </a:prstGeom>
            <a:noFill/>
            <a:ln w="38100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  <a:tailEnd type="arrow"/>
            </a:ln>
            <a:effectLst/>
          </p:spPr>
        </p:cxn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E4BC124-B2FA-B302-F632-98DDA68E55DC}"/>
                </a:ext>
              </a:extLst>
            </p:cNvPr>
            <p:cNvSpPr txBox="1"/>
            <p:nvPr/>
          </p:nvSpPr>
          <p:spPr>
            <a:xfrm>
              <a:off x="2454336" y="3835511"/>
              <a:ext cx="304642" cy="457200"/>
            </a:xfrm>
            <a:prstGeom prst="rect">
              <a:avLst/>
            </a:prstGeom>
            <a:noFill/>
            <a:ln w="19050">
              <a:solidFill>
                <a:srgbClr val="4F81BD"/>
              </a:solidFill>
            </a:ln>
          </p:spPr>
          <p:txBody>
            <a:bodyPr lIns="0" rIns="0" anchor="ctr">
              <a:noAutofit/>
            </a:bodyPr>
            <a:lstStyle/>
            <a:p>
              <a:pPr algn="ctr" defTabSz="457200">
                <a:defRPr/>
              </a:pPr>
              <a:r>
                <a:rPr lang="en-US" kern="0" dirty="0">
                  <a:solidFill>
                    <a:srgbClr val="4F81BD"/>
                  </a:solidFill>
                </a:rPr>
                <a:t>M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A978229E-F3A3-B283-EAD1-C43205E44649}"/>
                </a:ext>
              </a:extLst>
            </p:cNvPr>
            <p:cNvSpPr txBox="1"/>
            <p:nvPr/>
          </p:nvSpPr>
          <p:spPr>
            <a:xfrm>
              <a:off x="1235770" y="3835511"/>
              <a:ext cx="1218566" cy="457200"/>
            </a:xfrm>
            <a:prstGeom prst="rect">
              <a:avLst/>
            </a:prstGeom>
            <a:noFill/>
            <a:ln w="19050">
              <a:solidFill>
                <a:srgbClr val="4F81BD"/>
              </a:solidFill>
            </a:ln>
          </p:spPr>
          <p:txBody>
            <a:bodyPr lIns="45720" rIns="45720" anchor="ctr">
              <a:noAutofit/>
            </a:bodyPr>
            <a:lstStyle/>
            <a:p>
              <a:pPr algn="ctr" defTabSz="457200">
                <a:defRPr/>
              </a:pPr>
              <a:r>
                <a:rPr lang="en-US" kern="0" dirty="0">
                  <a:solidFill>
                    <a:srgbClr val="4F81BD"/>
                  </a:solidFill>
                </a:rPr>
                <a:t>CC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0A456AE2-7E24-C3A9-48A9-C95F986FBA35}"/>
                </a:ext>
              </a:extLst>
            </p:cNvPr>
            <p:cNvSpPr txBox="1"/>
            <p:nvPr/>
          </p:nvSpPr>
          <p:spPr>
            <a:xfrm>
              <a:off x="17206" y="4292714"/>
              <a:ext cx="4874260" cy="382463"/>
            </a:xfrm>
            <a:prstGeom prst="rect">
              <a:avLst/>
            </a:prstGeom>
            <a:noFill/>
            <a:ln w="19050">
              <a:solidFill>
                <a:srgbClr val="4F81BD"/>
              </a:solidFill>
            </a:ln>
          </p:spPr>
          <p:txBody>
            <a:bodyPr anchor="ctr" anchorCtr="0">
              <a:noAutofit/>
            </a:bodyPr>
            <a:lstStyle/>
            <a:p>
              <a:pPr algn="ctr" defTabSz="457200">
                <a:defRPr/>
              </a:pPr>
              <a:r>
                <a:rPr lang="en-US" kern="0" dirty="0">
                  <a:solidFill>
                    <a:srgbClr val="4F81BD"/>
                  </a:solidFill>
                </a:rPr>
                <a:t>RTP Sequence Number (low 16 bits)</a:t>
              </a: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24EE0F5-8ADA-F081-5B01-BD599331E30E}"/>
                </a:ext>
              </a:extLst>
            </p:cNvPr>
            <p:cNvSpPr txBox="1"/>
            <p:nvPr/>
          </p:nvSpPr>
          <p:spPr>
            <a:xfrm>
              <a:off x="17206" y="5384393"/>
              <a:ext cx="4874260" cy="830263"/>
            </a:xfrm>
            <a:prstGeom prst="rect">
              <a:avLst/>
            </a:prstGeom>
            <a:noFill/>
            <a:ln w="19050">
              <a:solidFill>
                <a:srgbClr val="4F81BD"/>
              </a:solidFill>
            </a:ln>
          </p:spPr>
          <p:txBody>
            <a:bodyPr anchor="ctr">
              <a:noAutofit/>
            </a:bodyPr>
            <a:lstStyle/>
            <a:p>
              <a:pPr algn="ctr" defTabSz="457200">
                <a:defRPr/>
              </a:pPr>
              <a:r>
                <a:rPr lang="en-US" kern="0" dirty="0">
                  <a:solidFill>
                    <a:srgbClr val="4F81BD"/>
                  </a:solidFill>
                </a:rPr>
                <a:t>Synchronization Source</a:t>
              </a:r>
            </a:p>
            <a:p>
              <a:pPr algn="ctr" defTabSz="457200">
                <a:defRPr/>
              </a:pPr>
              <a:r>
                <a:rPr lang="en-US" kern="0" dirty="0">
                  <a:solidFill>
                    <a:srgbClr val="4F81BD"/>
                  </a:solidFill>
                </a:rPr>
                <a:t>(SSRC) Identifier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AC37A53-2898-8355-CFD2-77192E8E3838}"/>
                </a:ext>
              </a:extLst>
            </p:cNvPr>
            <p:cNvSpPr txBox="1"/>
            <p:nvPr/>
          </p:nvSpPr>
          <p:spPr>
            <a:xfrm>
              <a:off x="17206" y="3029790"/>
              <a:ext cx="2125329" cy="4070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defRPr/>
              </a:pPr>
              <a:r>
                <a:rPr lang="en-US" sz="2800" kern="0" dirty="0">
                  <a:solidFill>
                    <a:srgbClr val="C0504D">
                      <a:lumMod val="75000"/>
                    </a:srgbClr>
                  </a:solidFill>
                </a:rPr>
                <a:t>RTP Header</a:t>
              </a:r>
            </a:p>
          </p:txBody>
        </p:sp>
      </p:grpSp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DB95A5B1-AB29-93A8-8F48-2B7FF8B0CF24}"/>
              </a:ext>
            </a:extLst>
          </p:cNvPr>
          <p:cNvSpPr/>
          <p:nvPr/>
        </p:nvSpPr>
        <p:spPr>
          <a:xfrm>
            <a:off x="3342565" y="1509016"/>
            <a:ext cx="5852160" cy="730026"/>
          </a:xfrm>
          <a:prstGeom prst="roundRect">
            <a:avLst>
              <a:gd name="adj" fmla="val 3101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M-Bit – Media-specific indicator flag</a:t>
            </a:r>
          </a:p>
          <a:p>
            <a:pPr algn="ctr"/>
            <a:r>
              <a:rPr lang="en-US" sz="2000" dirty="0"/>
              <a:t>In ST 2110 video, indicates last packet of video frame  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B1C765FE-7D27-E616-31F4-DBDF597645A5}"/>
              </a:ext>
            </a:extLst>
          </p:cNvPr>
          <p:cNvSpPr/>
          <p:nvPr/>
        </p:nvSpPr>
        <p:spPr>
          <a:xfrm>
            <a:off x="5773838" y="3559352"/>
            <a:ext cx="5852160" cy="15544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Sequence number</a:t>
            </a:r>
          </a:p>
          <a:p>
            <a:pPr lvl="1"/>
            <a:r>
              <a:rPr lang="en-US" sz="2000" dirty="0"/>
              <a:t>Each packet in a stream has a unique number</a:t>
            </a:r>
          </a:p>
          <a:p>
            <a:pPr lvl="1"/>
            <a:r>
              <a:rPr lang="en-US" sz="2000" dirty="0"/>
              <a:t>Permits packets to be put into correct sequence</a:t>
            </a:r>
          </a:p>
          <a:p>
            <a:pPr lvl="1"/>
            <a:r>
              <a:rPr lang="en-US" sz="2000" dirty="0"/>
              <a:t>Allows missing packets to be detected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4F716000-CF19-7731-AE18-2A33AA84842A}"/>
              </a:ext>
            </a:extLst>
          </p:cNvPr>
          <p:cNvSpPr/>
          <p:nvPr/>
        </p:nvSpPr>
        <p:spPr>
          <a:xfrm>
            <a:off x="5767394" y="2534749"/>
            <a:ext cx="5852160" cy="756001"/>
          </a:xfrm>
          <a:prstGeom prst="roundRect">
            <a:avLst>
              <a:gd name="adj" fmla="val 2548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/>
              <a:t>Payload Type</a:t>
            </a:r>
          </a:p>
          <a:p>
            <a:pPr algn="ctr"/>
            <a:r>
              <a:rPr lang="en-US" sz="2000" dirty="0"/>
              <a:t>Indicates type of media in packet (video/audio/etc.) 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8754E3A3-BD76-474F-8E4F-661BF2D8D760}"/>
              </a:ext>
            </a:extLst>
          </p:cNvPr>
          <p:cNvSpPr/>
          <p:nvPr/>
        </p:nvSpPr>
        <p:spPr>
          <a:xfrm>
            <a:off x="5773838" y="5383493"/>
            <a:ext cx="5852160" cy="120924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000" dirty="0"/>
              <a:t>Timestamp</a:t>
            </a:r>
          </a:p>
          <a:p>
            <a:pPr lvl="1"/>
            <a:r>
              <a:rPr lang="en-US" sz="2000" dirty="0"/>
              <a:t>Indicates when media content was created</a:t>
            </a:r>
          </a:p>
          <a:p>
            <a:pPr lvl="1"/>
            <a:r>
              <a:rPr lang="en-US" sz="2000" dirty="0"/>
              <a:t>Multiple packets may share one timestamp</a:t>
            </a:r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99125DEA-C231-F898-2F44-70806B669D26}"/>
              </a:ext>
            </a:extLst>
          </p:cNvPr>
          <p:cNvCxnSpPr>
            <a:cxnSpLocks/>
            <a:stCxn id="19" idx="1"/>
            <a:endCxn id="12" idx="0"/>
          </p:cNvCxnSpPr>
          <p:nvPr/>
        </p:nvCxnSpPr>
        <p:spPr>
          <a:xfrm flipH="1">
            <a:off x="2516679" y="1874029"/>
            <a:ext cx="825886" cy="103971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F546F56F-E907-ED63-A552-E21A1677FC38}"/>
              </a:ext>
            </a:extLst>
          </p:cNvPr>
          <p:cNvCxnSpPr>
            <a:cxnSpLocks/>
            <a:stCxn id="21" idx="1"/>
            <a:endCxn id="4" idx="3"/>
          </p:cNvCxnSpPr>
          <p:nvPr/>
        </p:nvCxnSpPr>
        <p:spPr>
          <a:xfrm flipH="1">
            <a:off x="4547060" y="2912750"/>
            <a:ext cx="1220334" cy="29485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629DB4E1-33E0-FA3B-DCB8-4668B79374AD}"/>
              </a:ext>
            </a:extLst>
          </p:cNvPr>
          <p:cNvCxnSpPr>
            <a:cxnSpLocks/>
            <a:stCxn id="20" idx="1"/>
            <a:endCxn id="14" idx="3"/>
          </p:cNvCxnSpPr>
          <p:nvPr/>
        </p:nvCxnSpPr>
        <p:spPr>
          <a:xfrm flipH="1" flipV="1">
            <a:off x="4547060" y="3747281"/>
            <a:ext cx="1226778" cy="589311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D8939600-C67C-8DE2-6C93-07D805F5E92E}"/>
              </a:ext>
            </a:extLst>
          </p:cNvPr>
          <p:cNvCxnSpPr>
            <a:cxnSpLocks/>
            <a:stCxn id="17" idx="1"/>
            <a:endCxn id="5" idx="3"/>
          </p:cNvCxnSpPr>
          <p:nvPr/>
        </p:nvCxnSpPr>
        <p:spPr>
          <a:xfrm flipH="1" flipV="1">
            <a:off x="4547060" y="4445993"/>
            <a:ext cx="1226778" cy="1542124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40371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1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All Signals in Phase at SMPTE Epoch</a:t>
            </a:r>
          </a:p>
        </p:txBody>
      </p:sp>
      <p:sp>
        <p:nvSpPr>
          <p:cNvPr id="3" name="Rectangle 2"/>
          <p:cNvSpPr/>
          <p:nvPr/>
        </p:nvSpPr>
        <p:spPr>
          <a:xfrm>
            <a:off x="2127537" y="5738134"/>
            <a:ext cx="127327" cy="750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cxnSp>
        <p:nvCxnSpPr>
          <p:cNvPr id="4" name="Straight Connector 3"/>
          <p:cNvCxnSpPr/>
          <p:nvPr/>
        </p:nvCxnSpPr>
        <p:spPr>
          <a:xfrm>
            <a:off x="2128926" y="2659189"/>
            <a:ext cx="0" cy="3304235"/>
          </a:xfrm>
          <a:prstGeom prst="line">
            <a:avLst/>
          </a:prstGeom>
          <a:ln w="28575"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oup 4"/>
          <p:cNvGrpSpPr/>
          <p:nvPr/>
        </p:nvGrpSpPr>
        <p:grpSpPr>
          <a:xfrm>
            <a:off x="1545002" y="1447800"/>
            <a:ext cx="1165073" cy="1113340"/>
            <a:chOff x="2971800" y="5159020"/>
            <a:chExt cx="870918" cy="860780"/>
          </a:xfrm>
        </p:grpSpPr>
        <p:sp>
          <p:nvSpPr>
            <p:cNvPr id="6" name="Oval 5"/>
            <p:cNvSpPr/>
            <p:nvPr/>
          </p:nvSpPr>
          <p:spPr>
            <a:xfrm>
              <a:off x="2971800" y="5159021"/>
              <a:ext cx="870918" cy="860779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600">
                <a:ln w="38100">
                  <a:solidFill>
                    <a:schemeClr val="tx1"/>
                  </a:solidFill>
                </a:ln>
              </a:endParaRPr>
            </a:p>
          </p:txBody>
        </p:sp>
        <p:cxnSp>
          <p:nvCxnSpPr>
            <p:cNvPr id="7" name="Straight Connector 6"/>
            <p:cNvCxnSpPr/>
            <p:nvPr/>
          </p:nvCxnSpPr>
          <p:spPr>
            <a:xfrm>
              <a:off x="2971800" y="5590452"/>
              <a:ext cx="58341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3784377" y="5590452"/>
              <a:ext cx="58341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5400000">
              <a:off x="3378429" y="5187851"/>
              <a:ext cx="57661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rot="1800000">
              <a:off x="3729945" y="5790190"/>
              <a:ext cx="58341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800000">
              <a:off x="3026232" y="5388631"/>
              <a:ext cx="58341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3600000">
              <a:off x="3175284" y="5241650"/>
              <a:ext cx="57661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3600000">
              <a:off x="3581573" y="5937171"/>
              <a:ext cx="57661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9800000">
              <a:off x="3026232" y="5790190"/>
              <a:ext cx="58341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9800000">
              <a:off x="3729945" y="5388631"/>
              <a:ext cx="58341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7200000">
              <a:off x="3175283" y="5937171"/>
              <a:ext cx="57661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7200000">
              <a:off x="3581573" y="5241650"/>
              <a:ext cx="57661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5400000">
              <a:off x="3378429" y="5990970"/>
              <a:ext cx="57661" cy="0"/>
            </a:xfrm>
            <a:prstGeom prst="line">
              <a:avLst/>
            </a:prstGeom>
            <a:ln w="28575" cap="rnd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V="1">
              <a:off x="3408296" y="5228450"/>
              <a:ext cx="0" cy="372728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/>
            <p:nvPr/>
          </p:nvCxnSpPr>
          <p:spPr>
            <a:xfrm flipV="1">
              <a:off x="3408296" y="5380850"/>
              <a:ext cx="0" cy="220328"/>
            </a:xfrm>
            <a:prstGeom prst="straightConnector1">
              <a:avLst/>
            </a:prstGeom>
            <a:ln w="15875">
              <a:solidFill>
                <a:schemeClr val="tx1"/>
              </a:solidFill>
              <a:tailEnd type="arrow" w="sm" len="sm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2127539" y="3820066"/>
            <a:ext cx="8389557" cy="462767"/>
            <a:chOff x="3746447" y="2238595"/>
            <a:chExt cx="4938368" cy="281739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4846638" y="2239963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4846638" y="2239963"/>
              <a:ext cx="273996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/>
            <p:cNvCxnSpPr/>
            <p:nvPr/>
          </p:nvCxnSpPr>
          <p:spPr>
            <a:xfrm>
              <a:off x="5120634" y="2239963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Connector 24"/>
            <p:cNvCxnSpPr/>
            <p:nvPr/>
          </p:nvCxnSpPr>
          <p:spPr>
            <a:xfrm>
              <a:off x="5120632" y="2520334"/>
              <a:ext cx="274317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5394949" y="2239962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5394949" y="2239962"/>
              <a:ext cx="273996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5668945" y="2239962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5668943" y="2520333"/>
              <a:ext cx="274317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5943260" y="2239961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5943260" y="2239961"/>
              <a:ext cx="273996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6217256" y="2239961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6217254" y="2520332"/>
              <a:ext cx="274317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/>
            <p:nvPr/>
          </p:nvCxnSpPr>
          <p:spPr>
            <a:xfrm>
              <a:off x="6491571" y="2239960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6491571" y="2239960"/>
              <a:ext cx="273996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/>
            <p:nvPr/>
          </p:nvCxnSpPr>
          <p:spPr>
            <a:xfrm>
              <a:off x="6765567" y="2239960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6765565" y="2520331"/>
              <a:ext cx="274317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/>
            <p:nvPr/>
          </p:nvCxnSpPr>
          <p:spPr>
            <a:xfrm>
              <a:off x="7039882" y="2239959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>
            <a:xfrm>
              <a:off x="7039882" y="2239959"/>
              <a:ext cx="273996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>
            <a:xfrm>
              <a:off x="7313878" y="2239959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>
            <a:xfrm>
              <a:off x="7313876" y="2520330"/>
              <a:ext cx="274317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>
            <a:xfrm>
              <a:off x="7588193" y="2239958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>
            <a:xfrm>
              <a:off x="7588193" y="2239958"/>
              <a:ext cx="273996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>
            <a:xfrm>
              <a:off x="7862189" y="2239958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7862187" y="2520329"/>
              <a:ext cx="274317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8136504" y="2239957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>
              <a:off x="8136504" y="2239957"/>
              <a:ext cx="273996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8410500" y="2239957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8410498" y="2520328"/>
              <a:ext cx="274317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>
            <a:xfrm>
              <a:off x="4297683" y="2239626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>
            <a:xfrm>
              <a:off x="4297683" y="2239626"/>
              <a:ext cx="273996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>
            <a:xfrm>
              <a:off x="4571679" y="2239626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>
            <a:xfrm>
              <a:off x="4571677" y="2519997"/>
              <a:ext cx="274317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>
            <a:xfrm>
              <a:off x="3746447" y="2238595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/>
            <p:nvPr/>
          </p:nvCxnSpPr>
          <p:spPr>
            <a:xfrm>
              <a:off x="3746447" y="2238595"/>
              <a:ext cx="273996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>
              <a:off x="4020443" y="2238595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7" name="Straight Connector 56"/>
            <p:cNvCxnSpPr/>
            <p:nvPr/>
          </p:nvCxnSpPr>
          <p:spPr>
            <a:xfrm>
              <a:off x="4020441" y="2518966"/>
              <a:ext cx="274317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8" name="Group 57"/>
          <p:cNvGrpSpPr/>
          <p:nvPr/>
        </p:nvGrpSpPr>
        <p:grpSpPr>
          <a:xfrm>
            <a:off x="2127538" y="3106975"/>
            <a:ext cx="4122436" cy="465556"/>
            <a:chOff x="3746447" y="2238595"/>
            <a:chExt cx="4803692" cy="283437"/>
          </a:xfrm>
        </p:grpSpPr>
        <p:cxnSp>
          <p:nvCxnSpPr>
            <p:cNvPr id="59" name="Straight Connector 58"/>
            <p:cNvCxnSpPr/>
            <p:nvPr/>
          </p:nvCxnSpPr>
          <p:spPr>
            <a:xfrm>
              <a:off x="4388467" y="2239963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>
              <a:off x="4388467" y="2239963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Straight Connector 60"/>
            <p:cNvCxnSpPr/>
            <p:nvPr/>
          </p:nvCxnSpPr>
          <p:spPr>
            <a:xfrm>
              <a:off x="4548358" y="2239963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61"/>
            <p:cNvCxnSpPr/>
            <p:nvPr/>
          </p:nvCxnSpPr>
          <p:spPr>
            <a:xfrm>
              <a:off x="4548357" y="2520334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/>
            <p:nvPr/>
          </p:nvCxnSpPr>
          <p:spPr>
            <a:xfrm>
              <a:off x="4708435" y="2239962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/>
            <p:nvPr/>
          </p:nvCxnSpPr>
          <p:spPr>
            <a:xfrm>
              <a:off x="4708435" y="2239962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>
              <a:off x="4868326" y="2239962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/>
            <p:nvPr/>
          </p:nvCxnSpPr>
          <p:spPr>
            <a:xfrm>
              <a:off x="4868325" y="2520333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Connector 66"/>
            <p:cNvCxnSpPr/>
            <p:nvPr/>
          </p:nvCxnSpPr>
          <p:spPr>
            <a:xfrm>
              <a:off x="5028404" y="2239961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Straight Connector 67"/>
            <p:cNvCxnSpPr/>
            <p:nvPr/>
          </p:nvCxnSpPr>
          <p:spPr>
            <a:xfrm>
              <a:off x="5028404" y="2239961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Connector 68"/>
            <p:cNvCxnSpPr/>
            <p:nvPr/>
          </p:nvCxnSpPr>
          <p:spPr>
            <a:xfrm>
              <a:off x="5188295" y="2239961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0" name="Straight Connector 69"/>
            <p:cNvCxnSpPr/>
            <p:nvPr/>
          </p:nvCxnSpPr>
          <p:spPr>
            <a:xfrm>
              <a:off x="5188294" y="2520332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Straight Connector 70"/>
            <p:cNvCxnSpPr/>
            <p:nvPr/>
          </p:nvCxnSpPr>
          <p:spPr>
            <a:xfrm>
              <a:off x="5348372" y="2239960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5348372" y="2239960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Straight Connector 72"/>
            <p:cNvCxnSpPr/>
            <p:nvPr/>
          </p:nvCxnSpPr>
          <p:spPr>
            <a:xfrm>
              <a:off x="5508263" y="2239960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Straight Connector 73"/>
            <p:cNvCxnSpPr/>
            <p:nvPr/>
          </p:nvCxnSpPr>
          <p:spPr>
            <a:xfrm>
              <a:off x="5508262" y="2520331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Straight Connector 74"/>
            <p:cNvCxnSpPr/>
            <p:nvPr/>
          </p:nvCxnSpPr>
          <p:spPr>
            <a:xfrm>
              <a:off x="5668341" y="2239959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6" name="Straight Connector 75"/>
            <p:cNvCxnSpPr/>
            <p:nvPr/>
          </p:nvCxnSpPr>
          <p:spPr>
            <a:xfrm>
              <a:off x="5668341" y="2239959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7" name="Straight Connector 76"/>
            <p:cNvCxnSpPr/>
            <p:nvPr/>
          </p:nvCxnSpPr>
          <p:spPr>
            <a:xfrm>
              <a:off x="5828232" y="2239959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Straight Connector 77"/>
            <p:cNvCxnSpPr/>
            <p:nvPr/>
          </p:nvCxnSpPr>
          <p:spPr>
            <a:xfrm>
              <a:off x="5828231" y="2520330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Straight Connector 78"/>
            <p:cNvCxnSpPr/>
            <p:nvPr/>
          </p:nvCxnSpPr>
          <p:spPr>
            <a:xfrm>
              <a:off x="5988309" y="2239958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>
              <a:off x="5988309" y="2239958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6148200" y="2239958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>
              <a:off x="6148199" y="2520329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6308278" y="2239957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>
              <a:off x="6308278" y="2239957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>
              <a:off x="6468169" y="2239957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>
              <a:off x="6468168" y="2520328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>
              <a:off x="4068122" y="2239626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Straight Connector 87"/>
            <p:cNvCxnSpPr/>
            <p:nvPr/>
          </p:nvCxnSpPr>
          <p:spPr>
            <a:xfrm>
              <a:off x="4068122" y="2239626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Straight Connector 88"/>
            <p:cNvCxnSpPr/>
            <p:nvPr/>
          </p:nvCxnSpPr>
          <p:spPr>
            <a:xfrm>
              <a:off x="4228014" y="2239626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0" name="Straight Connector 89"/>
            <p:cNvCxnSpPr/>
            <p:nvPr/>
          </p:nvCxnSpPr>
          <p:spPr>
            <a:xfrm>
              <a:off x="4228012" y="2519997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Straight Connector 90"/>
            <p:cNvCxnSpPr/>
            <p:nvPr/>
          </p:nvCxnSpPr>
          <p:spPr>
            <a:xfrm>
              <a:off x="3746447" y="2238595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3746447" y="2238595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3906338" y="2238595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3906337" y="2518966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7270266" y="2241661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7270266" y="2241661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7" name="Straight Connector 96"/>
            <p:cNvCxnSpPr/>
            <p:nvPr/>
          </p:nvCxnSpPr>
          <p:spPr>
            <a:xfrm>
              <a:off x="7430157" y="2241661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Straight Connector 97"/>
            <p:cNvCxnSpPr/>
            <p:nvPr/>
          </p:nvCxnSpPr>
          <p:spPr>
            <a:xfrm>
              <a:off x="7430156" y="2522032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>
              <a:off x="7590234" y="2241660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7590234" y="2241660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7750125" y="2241660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7750124" y="2522031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7910203" y="2241659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7910203" y="2241659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5" name="Straight Connector 104"/>
            <p:cNvCxnSpPr/>
            <p:nvPr/>
          </p:nvCxnSpPr>
          <p:spPr>
            <a:xfrm>
              <a:off x="8070094" y="2241659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8070093" y="2522030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8230171" y="2241658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8230171" y="2241658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8390062" y="2241658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8390061" y="2522029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1" name="Straight Connector 110"/>
            <p:cNvCxnSpPr/>
            <p:nvPr/>
          </p:nvCxnSpPr>
          <p:spPr>
            <a:xfrm>
              <a:off x="6949921" y="2241324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>
              <a:off x="6949921" y="2241324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>
              <a:off x="7109813" y="2241324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>
              <a:off x="7109811" y="2521695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>
              <a:off x="6628246" y="2240293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>
              <a:off x="6628246" y="2240293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7" name="Straight Connector 116"/>
            <p:cNvCxnSpPr/>
            <p:nvPr/>
          </p:nvCxnSpPr>
          <p:spPr>
            <a:xfrm>
              <a:off x="6788137" y="2240293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Straight Connector 117"/>
            <p:cNvCxnSpPr/>
            <p:nvPr/>
          </p:nvCxnSpPr>
          <p:spPr>
            <a:xfrm>
              <a:off x="6788136" y="2520664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19" name="Rectangle 118"/>
          <p:cNvSpPr/>
          <p:nvPr/>
        </p:nvSpPr>
        <p:spPr>
          <a:xfrm>
            <a:off x="2254865" y="5212455"/>
            <a:ext cx="1175200" cy="52567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20" name="Rectangle 119"/>
          <p:cNvSpPr/>
          <p:nvPr/>
        </p:nvSpPr>
        <p:spPr>
          <a:xfrm>
            <a:off x="3430065" y="5739697"/>
            <a:ext cx="200594" cy="7509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21" name="Rectangle 120"/>
          <p:cNvSpPr/>
          <p:nvPr/>
        </p:nvSpPr>
        <p:spPr>
          <a:xfrm>
            <a:off x="2254865" y="5738134"/>
            <a:ext cx="1175200" cy="7509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22" name="Rectangle 121"/>
          <p:cNvSpPr/>
          <p:nvPr/>
        </p:nvSpPr>
        <p:spPr>
          <a:xfrm>
            <a:off x="3630658" y="5738134"/>
            <a:ext cx="1175200" cy="7509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23" name="Rectangle 122"/>
          <p:cNvSpPr/>
          <p:nvPr/>
        </p:nvSpPr>
        <p:spPr>
          <a:xfrm>
            <a:off x="3632444" y="5212455"/>
            <a:ext cx="1175200" cy="52567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24" name="Rectangle 123"/>
          <p:cNvSpPr/>
          <p:nvPr/>
        </p:nvSpPr>
        <p:spPr>
          <a:xfrm>
            <a:off x="4805859" y="5738134"/>
            <a:ext cx="200594" cy="7509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25" name="Rectangle 124"/>
          <p:cNvSpPr/>
          <p:nvPr/>
        </p:nvSpPr>
        <p:spPr>
          <a:xfrm>
            <a:off x="8933241" y="5733443"/>
            <a:ext cx="200594" cy="7509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26" name="Rectangle 125"/>
          <p:cNvSpPr/>
          <p:nvPr/>
        </p:nvSpPr>
        <p:spPr>
          <a:xfrm>
            <a:off x="10303724" y="5739697"/>
            <a:ext cx="200594" cy="7509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27" name="Rectangle 126"/>
          <p:cNvSpPr/>
          <p:nvPr/>
        </p:nvSpPr>
        <p:spPr>
          <a:xfrm>
            <a:off x="5006453" y="5738134"/>
            <a:ext cx="1175200" cy="75097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28" name="Rectangle 127"/>
          <p:cNvSpPr/>
          <p:nvPr/>
        </p:nvSpPr>
        <p:spPr>
          <a:xfrm>
            <a:off x="7754473" y="5738134"/>
            <a:ext cx="1178767" cy="750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29" name="Rectangle 128"/>
          <p:cNvSpPr/>
          <p:nvPr/>
        </p:nvSpPr>
        <p:spPr>
          <a:xfrm>
            <a:off x="9133837" y="5738134"/>
            <a:ext cx="1169847" cy="75095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30" name="Rectangle 129"/>
          <p:cNvSpPr/>
          <p:nvPr/>
        </p:nvSpPr>
        <p:spPr>
          <a:xfrm>
            <a:off x="5006453" y="5212455"/>
            <a:ext cx="1175200" cy="52567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31" name="Rectangle 130"/>
          <p:cNvSpPr/>
          <p:nvPr/>
        </p:nvSpPr>
        <p:spPr>
          <a:xfrm>
            <a:off x="7754472" y="5212455"/>
            <a:ext cx="1175200" cy="52567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132" name="Rectangle 131"/>
          <p:cNvSpPr/>
          <p:nvPr/>
        </p:nvSpPr>
        <p:spPr>
          <a:xfrm>
            <a:off x="9128482" y="5212455"/>
            <a:ext cx="1175200" cy="525678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grpSp>
        <p:nvGrpSpPr>
          <p:cNvPr id="133" name="Group 132"/>
          <p:cNvGrpSpPr/>
          <p:nvPr/>
        </p:nvGrpSpPr>
        <p:grpSpPr>
          <a:xfrm>
            <a:off x="6249974" y="3108940"/>
            <a:ext cx="4259654" cy="465556"/>
            <a:chOff x="3746447" y="2238595"/>
            <a:chExt cx="4963584" cy="283437"/>
          </a:xfrm>
        </p:grpSpPr>
        <p:cxnSp>
          <p:nvCxnSpPr>
            <p:cNvPr id="134" name="Straight Connector 133"/>
            <p:cNvCxnSpPr/>
            <p:nvPr/>
          </p:nvCxnSpPr>
          <p:spPr>
            <a:xfrm>
              <a:off x="4388467" y="2239963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5" name="Straight Connector 134"/>
            <p:cNvCxnSpPr/>
            <p:nvPr/>
          </p:nvCxnSpPr>
          <p:spPr>
            <a:xfrm>
              <a:off x="4388467" y="2239963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6" name="Straight Connector 135"/>
            <p:cNvCxnSpPr/>
            <p:nvPr/>
          </p:nvCxnSpPr>
          <p:spPr>
            <a:xfrm>
              <a:off x="4548358" y="2239963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7" name="Straight Connector 136"/>
            <p:cNvCxnSpPr/>
            <p:nvPr/>
          </p:nvCxnSpPr>
          <p:spPr>
            <a:xfrm>
              <a:off x="4548357" y="2520334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8" name="Straight Connector 137"/>
            <p:cNvCxnSpPr/>
            <p:nvPr/>
          </p:nvCxnSpPr>
          <p:spPr>
            <a:xfrm>
              <a:off x="4708435" y="2239962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9" name="Straight Connector 138"/>
            <p:cNvCxnSpPr/>
            <p:nvPr/>
          </p:nvCxnSpPr>
          <p:spPr>
            <a:xfrm>
              <a:off x="4708435" y="2239962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0" name="Straight Connector 139"/>
            <p:cNvCxnSpPr/>
            <p:nvPr/>
          </p:nvCxnSpPr>
          <p:spPr>
            <a:xfrm>
              <a:off x="4868326" y="2239962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1" name="Straight Connector 140"/>
            <p:cNvCxnSpPr/>
            <p:nvPr/>
          </p:nvCxnSpPr>
          <p:spPr>
            <a:xfrm>
              <a:off x="4868325" y="2520333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Straight Connector 141"/>
            <p:cNvCxnSpPr/>
            <p:nvPr/>
          </p:nvCxnSpPr>
          <p:spPr>
            <a:xfrm>
              <a:off x="5028404" y="2239961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" name="Straight Connector 142"/>
            <p:cNvCxnSpPr/>
            <p:nvPr/>
          </p:nvCxnSpPr>
          <p:spPr>
            <a:xfrm>
              <a:off x="5028404" y="2239961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" name="Straight Connector 143"/>
            <p:cNvCxnSpPr/>
            <p:nvPr/>
          </p:nvCxnSpPr>
          <p:spPr>
            <a:xfrm>
              <a:off x="5188295" y="2239961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5" name="Straight Connector 144"/>
            <p:cNvCxnSpPr/>
            <p:nvPr/>
          </p:nvCxnSpPr>
          <p:spPr>
            <a:xfrm>
              <a:off x="5188294" y="2520332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Straight Connector 145"/>
            <p:cNvCxnSpPr/>
            <p:nvPr/>
          </p:nvCxnSpPr>
          <p:spPr>
            <a:xfrm>
              <a:off x="5348372" y="2239960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7" name="Straight Connector 146"/>
            <p:cNvCxnSpPr/>
            <p:nvPr/>
          </p:nvCxnSpPr>
          <p:spPr>
            <a:xfrm>
              <a:off x="5348372" y="2239960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8" name="Straight Connector 147"/>
            <p:cNvCxnSpPr/>
            <p:nvPr/>
          </p:nvCxnSpPr>
          <p:spPr>
            <a:xfrm>
              <a:off x="5508263" y="2239960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9" name="Straight Connector 148"/>
            <p:cNvCxnSpPr/>
            <p:nvPr/>
          </p:nvCxnSpPr>
          <p:spPr>
            <a:xfrm>
              <a:off x="5508262" y="2520331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Straight Connector 149"/>
            <p:cNvCxnSpPr/>
            <p:nvPr/>
          </p:nvCxnSpPr>
          <p:spPr>
            <a:xfrm>
              <a:off x="5668341" y="2239959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1" name="Straight Connector 150"/>
            <p:cNvCxnSpPr/>
            <p:nvPr/>
          </p:nvCxnSpPr>
          <p:spPr>
            <a:xfrm>
              <a:off x="5668341" y="2239959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2" name="Straight Connector 151"/>
            <p:cNvCxnSpPr/>
            <p:nvPr/>
          </p:nvCxnSpPr>
          <p:spPr>
            <a:xfrm>
              <a:off x="5828232" y="2239959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3" name="Straight Connector 152"/>
            <p:cNvCxnSpPr/>
            <p:nvPr/>
          </p:nvCxnSpPr>
          <p:spPr>
            <a:xfrm>
              <a:off x="5828231" y="2520330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4" name="Straight Connector 153"/>
            <p:cNvCxnSpPr/>
            <p:nvPr/>
          </p:nvCxnSpPr>
          <p:spPr>
            <a:xfrm>
              <a:off x="5988309" y="2239958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Straight Connector 154"/>
            <p:cNvCxnSpPr/>
            <p:nvPr/>
          </p:nvCxnSpPr>
          <p:spPr>
            <a:xfrm>
              <a:off x="5988309" y="2239958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6" name="Straight Connector 155"/>
            <p:cNvCxnSpPr/>
            <p:nvPr/>
          </p:nvCxnSpPr>
          <p:spPr>
            <a:xfrm>
              <a:off x="6148200" y="2239958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7" name="Straight Connector 156"/>
            <p:cNvCxnSpPr/>
            <p:nvPr/>
          </p:nvCxnSpPr>
          <p:spPr>
            <a:xfrm>
              <a:off x="6148199" y="2520329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/>
            <p:cNvCxnSpPr/>
            <p:nvPr/>
          </p:nvCxnSpPr>
          <p:spPr>
            <a:xfrm>
              <a:off x="6308278" y="2239957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/>
            <p:cNvCxnSpPr/>
            <p:nvPr/>
          </p:nvCxnSpPr>
          <p:spPr>
            <a:xfrm>
              <a:off x="6308278" y="2239957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0" name="Straight Connector 159"/>
            <p:cNvCxnSpPr/>
            <p:nvPr/>
          </p:nvCxnSpPr>
          <p:spPr>
            <a:xfrm>
              <a:off x="6468169" y="2239957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Straight Connector 160"/>
            <p:cNvCxnSpPr/>
            <p:nvPr/>
          </p:nvCxnSpPr>
          <p:spPr>
            <a:xfrm>
              <a:off x="6468168" y="2520328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2" name="Straight Connector 161"/>
            <p:cNvCxnSpPr/>
            <p:nvPr/>
          </p:nvCxnSpPr>
          <p:spPr>
            <a:xfrm>
              <a:off x="4068122" y="2239626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3" name="Straight Connector 162"/>
            <p:cNvCxnSpPr/>
            <p:nvPr/>
          </p:nvCxnSpPr>
          <p:spPr>
            <a:xfrm>
              <a:off x="4068122" y="2239626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4" name="Straight Connector 163"/>
            <p:cNvCxnSpPr/>
            <p:nvPr/>
          </p:nvCxnSpPr>
          <p:spPr>
            <a:xfrm>
              <a:off x="4228014" y="2239626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5" name="Straight Connector 164"/>
            <p:cNvCxnSpPr/>
            <p:nvPr/>
          </p:nvCxnSpPr>
          <p:spPr>
            <a:xfrm>
              <a:off x="4228012" y="2519997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/>
            <p:nvPr/>
          </p:nvCxnSpPr>
          <p:spPr>
            <a:xfrm>
              <a:off x="3746447" y="2238595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/>
            <p:nvPr/>
          </p:nvCxnSpPr>
          <p:spPr>
            <a:xfrm>
              <a:off x="3746447" y="2238595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/>
            <p:nvPr/>
          </p:nvCxnSpPr>
          <p:spPr>
            <a:xfrm>
              <a:off x="3906338" y="2238595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9" name="Straight Connector 168"/>
            <p:cNvCxnSpPr/>
            <p:nvPr/>
          </p:nvCxnSpPr>
          <p:spPr>
            <a:xfrm>
              <a:off x="3906337" y="2518966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0" name="Straight Connector 169"/>
            <p:cNvCxnSpPr/>
            <p:nvPr/>
          </p:nvCxnSpPr>
          <p:spPr>
            <a:xfrm>
              <a:off x="7270266" y="2241661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1" name="Straight Connector 170"/>
            <p:cNvCxnSpPr/>
            <p:nvPr/>
          </p:nvCxnSpPr>
          <p:spPr>
            <a:xfrm>
              <a:off x="7270266" y="2241661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2" name="Straight Connector 171"/>
            <p:cNvCxnSpPr/>
            <p:nvPr/>
          </p:nvCxnSpPr>
          <p:spPr>
            <a:xfrm>
              <a:off x="7430157" y="2241661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3" name="Straight Connector 172"/>
            <p:cNvCxnSpPr/>
            <p:nvPr/>
          </p:nvCxnSpPr>
          <p:spPr>
            <a:xfrm>
              <a:off x="7430156" y="2522032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4" name="Straight Connector 173"/>
            <p:cNvCxnSpPr/>
            <p:nvPr/>
          </p:nvCxnSpPr>
          <p:spPr>
            <a:xfrm>
              <a:off x="7590234" y="2241660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5" name="Straight Connector 174"/>
            <p:cNvCxnSpPr/>
            <p:nvPr/>
          </p:nvCxnSpPr>
          <p:spPr>
            <a:xfrm>
              <a:off x="7590234" y="2241660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6" name="Straight Connector 175"/>
            <p:cNvCxnSpPr/>
            <p:nvPr/>
          </p:nvCxnSpPr>
          <p:spPr>
            <a:xfrm>
              <a:off x="7750125" y="2241660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7" name="Straight Connector 176"/>
            <p:cNvCxnSpPr/>
            <p:nvPr/>
          </p:nvCxnSpPr>
          <p:spPr>
            <a:xfrm>
              <a:off x="7750124" y="2522031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8" name="Straight Connector 177"/>
            <p:cNvCxnSpPr/>
            <p:nvPr/>
          </p:nvCxnSpPr>
          <p:spPr>
            <a:xfrm>
              <a:off x="7910203" y="2241659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9" name="Straight Connector 178"/>
            <p:cNvCxnSpPr/>
            <p:nvPr/>
          </p:nvCxnSpPr>
          <p:spPr>
            <a:xfrm>
              <a:off x="7910203" y="2241659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0" name="Straight Connector 179"/>
            <p:cNvCxnSpPr/>
            <p:nvPr/>
          </p:nvCxnSpPr>
          <p:spPr>
            <a:xfrm>
              <a:off x="8070094" y="2241659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1" name="Straight Connector 180"/>
            <p:cNvCxnSpPr/>
            <p:nvPr/>
          </p:nvCxnSpPr>
          <p:spPr>
            <a:xfrm>
              <a:off x="8070093" y="2522030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2" name="Straight Connector 181"/>
            <p:cNvCxnSpPr/>
            <p:nvPr/>
          </p:nvCxnSpPr>
          <p:spPr>
            <a:xfrm>
              <a:off x="8230171" y="2241658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3" name="Straight Connector 182"/>
            <p:cNvCxnSpPr/>
            <p:nvPr/>
          </p:nvCxnSpPr>
          <p:spPr>
            <a:xfrm>
              <a:off x="8230171" y="2241658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4" name="Straight Connector 183"/>
            <p:cNvCxnSpPr/>
            <p:nvPr/>
          </p:nvCxnSpPr>
          <p:spPr>
            <a:xfrm>
              <a:off x="8390062" y="2241658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5" name="Straight Connector 184"/>
            <p:cNvCxnSpPr/>
            <p:nvPr/>
          </p:nvCxnSpPr>
          <p:spPr>
            <a:xfrm>
              <a:off x="8390061" y="2522029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6" name="Straight Connector 185"/>
            <p:cNvCxnSpPr/>
            <p:nvPr/>
          </p:nvCxnSpPr>
          <p:spPr>
            <a:xfrm>
              <a:off x="8550140" y="2241657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7" name="Straight Connector 186"/>
            <p:cNvCxnSpPr/>
            <p:nvPr/>
          </p:nvCxnSpPr>
          <p:spPr>
            <a:xfrm>
              <a:off x="8550140" y="2241657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8" name="Straight Connector 187"/>
            <p:cNvCxnSpPr/>
            <p:nvPr/>
          </p:nvCxnSpPr>
          <p:spPr>
            <a:xfrm>
              <a:off x="6949921" y="2241324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9" name="Straight Connector 188"/>
            <p:cNvCxnSpPr/>
            <p:nvPr/>
          </p:nvCxnSpPr>
          <p:spPr>
            <a:xfrm>
              <a:off x="6949921" y="2241324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0" name="Straight Connector 189"/>
            <p:cNvCxnSpPr/>
            <p:nvPr/>
          </p:nvCxnSpPr>
          <p:spPr>
            <a:xfrm>
              <a:off x="7109813" y="2241324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1" name="Straight Connector 190"/>
            <p:cNvCxnSpPr/>
            <p:nvPr/>
          </p:nvCxnSpPr>
          <p:spPr>
            <a:xfrm>
              <a:off x="7109811" y="2521695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2" name="Straight Connector 191"/>
            <p:cNvCxnSpPr/>
            <p:nvPr/>
          </p:nvCxnSpPr>
          <p:spPr>
            <a:xfrm>
              <a:off x="6628246" y="2240293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3" name="Straight Connector 192"/>
            <p:cNvCxnSpPr/>
            <p:nvPr/>
          </p:nvCxnSpPr>
          <p:spPr>
            <a:xfrm>
              <a:off x="6628246" y="2240293"/>
              <a:ext cx="159891" cy="33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4" name="Straight Connector 193"/>
            <p:cNvCxnSpPr/>
            <p:nvPr/>
          </p:nvCxnSpPr>
          <p:spPr>
            <a:xfrm>
              <a:off x="6788137" y="2240293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5" name="Straight Connector 194"/>
            <p:cNvCxnSpPr/>
            <p:nvPr/>
          </p:nvCxnSpPr>
          <p:spPr>
            <a:xfrm>
              <a:off x="6788136" y="2520664"/>
              <a:ext cx="160078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6" name="Group 195"/>
          <p:cNvGrpSpPr/>
          <p:nvPr/>
        </p:nvGrpSpPr>
        <p:grpSpPr>
          <a:xfrm>
            <a:off x="2127539" y="4533156"/>
            <a:ext cx="8389557" cy="462765"/>
            <a:chOff x="3746447" y="3106873"/>
            <a:chExt cx="4938368" cy="281738"/>
          </a:xfrm>
        </p:grpSpPr>
        <p:cxnSp>
          <p:nvCxnSpPr>
            <p:cNvPr id="197" name="Straight Connector 196"/>
            <p:cNvCxnSpPr/>
            <p:nvPr/>
          </p:nvCxnSpPr>
          <p:spPr>
            <a:xfrm>
              <a:off x="4641991" y="3113964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8" name="Straight Connector 197"/>
            <p:cNvCxnSpPr/>
            <p:nvPr/>
          </p:nvCxnSpPr>
          <p:spPr>
            <a:xfrm>
              <a:off x="4636434" y="3106873"/>
              <a:ext cx="1032511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Straight Connector 198"/>
            <p:cNvCxnSpPr/>
            <p:nvPr/>
          </p:nvCxnSpPr>
          <p:spPr>
            <a:xfrm flipV="1">
              <a:off x="5740192" y="3106874"/>
              <a:ext cx="1025373" cy="709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Straight Connector 199"/>
            <p:cNvCxnSpPr/>
            <p:nvPr/>
          </p:nvCxnSpPr>
          <p:spPr>
            <a:xfrm flipV="1">
              <a:off x="6838393" y="3106874"/>
              <a:ext cx="1023796" cy="515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Straight Connector 200"/>
            <p:cNvCxnSpPr/>
            <p:nvPr/>
          </p:nvCxnSpPr>
          <p:spPr>
            <a:xfrm flipV="1">
              <a:off x="7936594" y="3106873"/>
              <a:ext cx="748221" cy="516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Straight Connector 201"/>
            <p:cNvCxnSpPr/>
            <p:nvPr/>
          </p:nvCxnSpPr>
          <p:spPr>
            <a:xfrm>
              <a:off x="4571679" y="3107904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Straight Connector 202"/>
            <p:cNvCxnSpPr/>
            <p:nvPr/>
          </p:nvCxnSpPr>
          <p:spPr>
            <a:xfrm>
              <a:off x="4571677" y="3388275"/>
              <a:ext cx="64757" cy="336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Straight Connector 203"/>
            <p:cNvCxnSpPr/>
            <p:nvPr/>
          </p:nvCxnSpPr>
          <p:spPr>
            <a:xfrm>
              <a:off x="3746447" y="3106873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Straight Connector 204"/>
            <p:cNvCxnSpPr/>
            <p:nvPr/>
          </p:nvCxnSpPr>
          <p:spPr>
            <a:xfrm>
              <a:off x="3746447" y="3106873"/>
              <a:ext cx="825232" cy="0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6" name="Straight Connector 205"/>
            <p:cNvCxnSpPr/>
            <p:nvPr/>
          </p:nvCxnSpPr>
          <p:spPr>
            <a:xfrm>
              <a:off x="5740192" y="3113964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7" name="Straight Connector 206"/>
            <p:cNvCxnSpPr/>
            <p:nvPr/>
          </p:nvCxnSpPr>
          <p:spPr>
            <a:xfrm>
              <a:off x="5669880" y="3107904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8" name="Straight Connector 207"/>
            <p:cNvCxnSpPr/>
            <p:nvPr/>
          </p:nvCxnSpPr>
          <p:spPr>
            <a:xfrm>
              <a:off x="5669878" y="3388275"/>
              <a:ext cx="64757" cy="336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9" name="Straight Connector 208"/>
            <p:cNvCxnSpPr/>
            <p:nvPr/>
          </p:nvCxnSpPr>
          <p:spPr>
            <a:xfrm>
              <a:off x="6838393" y="3113964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0" name="Straight Connector 209"/>
            <p:cNvCxnSpPr/>
            <p:nvPr/>
          </p:nvCxnSpPr>
          <p:spPr>
            <a:xfrm>
              <a:off x="6768081" y="3107904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1" name="Straight Connector 210"/>
            <p:cNvCxnSpPr/>
            <p:nvPr/>
          </p:nvCxnSpPr>
          <p:spPr>
            <a:xfrm>
              <a:off x="6768079" y="3388275"/>
              <a:ext cx="64757" cy="336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2" name="Straight Connector 211"/>
            <p:cNvCxnSpPr/>
            <p:nvPr/>
          </p:nvCxnSpPr>
          <p:spPr>
            <a:xfrm>
              <a:off x="7936594" y="3113964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3" name="Straight Connector 212"/>
            <p:cNvCxnSpPr/>
            <p:nvPr/>
          </p:nvCxnSpPr>
          <p:spPr>
            <a:xfrm>
              <a:off x="7866282" y="3107904"/>
              <a:ext cx="0" cy="274647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4" name="Straight Connector 213"/>
            <p:cNvCxnSpPr/>
            <p:nvPr/>
          </p:nvCxnSpPr>
          <p:spPr>
            <a:xfrm>
              <a:off x="7866280" y="3388275"/>
              <a:ext cx="64757" cy="336"/>
            </a:xfrm>
            <a:prstGeom prst="line">
              <a:avLst/>
            </a:prstGeom>
            <a:ln w="28575" cap="rnd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15" name="Straight Connector 214"/>
          <p:cNvCxnSpPr/>
          <p:nvPr/>
        </p:nvCxnSpPr>
        <p:spPr>
          <a:xfrm flipH="1">
            <a:off x="3529481" y="5663037"/>
            <a:ext cx="880" cy="300387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6" name="Straight Connector 215"/>
          <p:cNvCxnSpPr/>
          <p:nvPr/>
        </p:nvCxnSpPr>
        <p:spPr>
          <a:xfrm flipH="1">
            <a:off x="4905276" y="5664601"/>
            <a:ext cx="880" cy="300387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7" name="Straight Connector 216"/>
          <p:cNvCxnSpPr/>
          <p:nvPr/>
        </p:nvCxnSpPr>
        <p:spPr>
          <a:xfrm flipH="1">
            <a:off x="8035642" y="5663035"/>
            <a:ext cx="880" cy="300387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8" name="Straight Connector 217"/>
          <p:cNvCxnSpPr/>
          <p:nvPr/>
        </p:nvCxnSpPr>
        <p:spPr>
          <a:xfrm flipH="1">
            <a:off x="9032661" y="5669292"/>
            <a:ext cx="880" cy="300387"/>
          </a:xfrm>
          <a:prstGeom prst="line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9" name="TextBox 218"/>
          <p:cNvSpPr txBox="1"/>
          <p:nvPr/>
        </p:nvSpPr>
        <p:spPr>
          <a:xfrm>
            <a:off x="1972850" y="5963423"/>
            <a:ext cx="30938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t=0</a:t>
            </a:r>
          </a:p>
        </p:txBody>
      </p:sp>
      <p:sp>
        <p:nvSpPr>
          <p:cNvPr id="220" name="TextBox 219"/>
          <p:cNvSpPr txBox="1"/>
          <p:nvPr/>
        </p:nvSpPr>
        <p:spPr>
          <a:xfrm>
            <a:off x="3316282" y="5963424"/>
            <a:ext cx="42640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t=20</a:t>
            </a:r>
          </a:p>
        </p:txBody>
      </p:sp>
      <p:sp>
        <p:nvSpPr>
          <p:cNvPr id="221" name="TextBox 220"/>
          <p:cNvSpPr txBox="1"/>
          <p:nvPr/>
        </p:nvSpPr>
        <p:spPr>
          <a:xfrm>
            <a:off x="4692957" y="5969679"/>
            <a:ext cx="426400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t=40</a:t>
            </a:r>
          </a:p>
        </p:txBody>
      </p:sp>
      <p:sp>
        <p:nvSpPr>
          <p:cNvPr id="222" name="TextBox 221"/>
          <p:cNvSpPr txBox="1"/>
          <p:nvPr/>
        </p:nvSpPr>
        <p:spPr>
          <a:xfrm>
            <a:off x="7938661" y="5963423"/>
            <a:ext cx="19396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t1</a:t>
            </a:r>
          </a:p>
        </p:txBody>
      </p:sp>
      <p:sp>
        <p:nvSpPr>
          <p:cNvPr id="223" name="TextBox 222"/>
          <p:cNvSpPr txBox="1"/>
          <p:nvPr/>
        </p:nvSpPr>
        <p:spPr>
          <a:xfrm>
            <a:off x="8952440" y="5963423"/>
            <a:ext cx="193964" cy="27699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ctr"/>
            <a:r>
              <a:rPr lang="en-US" dirty="0"/>
              <a:t>t2</a:t>
            </a:r>
          </a:p>
        </p:txBody>
      </p:sp>
      <p:sp>
        <p:nvSpPr>
          <p:cNvPr id="224" name="TextBox 223"/>
          <p:cNvSpPr txBox="1"/>
          <p:nvPr/>
        </p:nvSpPr>
        <p:spPr>
          <a:xfrm>
            <a:off x="3317551" y="2094694"/>
            <a:ext cx="40673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SMPTE Epoch – Jan. 1, 1970, 00:00:00 TAI</a:t>
            </a:r>
          </a:p>
        </p:txBody>
      </p:sp>
      <p:cxnSp>
        <p:nvCxnSpPr>
          <p:cNvPr id="225" name="Straight Arrow Connector 224"/>
          <p:cNvCxnSpPr>
            <a:stCxn id="224" idx="1"/>
          </p:cNvCxnSpPr>
          <p:nvPr/>
        </p:nvCxnSpPr>
        <p:spPr>
          <a:xfrm flipH="1">
            <a:off x="2333443" y="2279360"/>
            <a:ext cx="984108" cy="529994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6" name="TextBox 225"/>
          <p:cNvSpPr txBox="1"/>
          <p:nvPr/>
        </p:nvSpPr>
        <p:spPr>
          <a:xfrm rot="16200000">
            <a:off x="495342" y="3724704"/>
            <a:ext cx="21274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Other signals</a:t>
            </a:r>
          </a:p>
          <a:p>
            <a:pPr algn="ctr"/>
            <a:r>
              <a:rPr lang="en-US" dirty="0"/>
              <a:t>tied to SMPTE Epoch</a:t>
            </a:r>
          </a:p>
        </p:txBody>
      </p:sp>
      <p:sp>
        <p:nvSpPr>
          <p:cNvPr id="227" name="Left Brace 226"/>
          <p:cNvSpPr/>
          <p:nvPr/>
        </p:nvSpPr>
        <p:spPr>
          <a:xfrm>
            <a:off x="1821257" y="3106976"/>
            <a:ext cx="236898" cy="1888945"/>
          </a:xfrm>
          <a:prstGeom prst="leftBrace">
            <a:avLst>
              <a:gd name="adj1" fmla="val 73571"/>
              <a:gd name="adj2" fmla="val 50207"/>
            </a:avLst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sz="1600"/>
          </a:p>
        </p:txBody>
      </p:sp>
      <p:sp>
        <p:nvSpPr>
          <p:cNvPr id="228" name="TextBox 227"/>
          <p:cNvSpPr txBox="1"/>
          <p:nvPr/>
        </p:nvSpPr>
        <p:spPr>
          <a:xfrm>
            <a:off x="1370626" y="5244479"/>
            <a:ext cx="7072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50 Hz</a:t>
            </a:r>
          </a:p>
          <a:p>
            <a:pPr algn="ctr"/>
            <a:r>
              <a:rPr lang="en-US" dirty="0"/>
              <a:t>video</a:t>
            </a:r>
          </a:p>
        </p:txBody>
      </p:sp>
      <p:sp>
        <p:nvSpPr>
          <p:cNvPr id="229" name="TextBox 228"/>
          <p:cNvSpPr txBox="1"/>
          <p:nvPr/>
        </p:nvSpPr>
        <p:spPr>
          <a:xfrm>
            <a:off x="6248953" y="5971246"/>
            <a:ext cx="1234056" cy="276999"/>
          </a:xfrm>
          <a:prstGeom prst="rect">
            <a:avLst/>
          </a:prstGeom>
          <a:noFill/>
        </p:spPr>
        <p:txBody>
          <a:bodyPr wrap="none" lIns="18288" tIns="0" rIns="18288" bIns="0" rtlCol="0">
            <a:spAutoFit/>
          </a:bodyPr>
          <a:lstStyle/>
          <a:p>
            <a:pPr algn="ctr"/>
            <a:r>
              <a:rPr lang="en-US" dirty="0"/>
              <a:t>Current time</a:t>
            </a:r>
          </a:p>
        </p:txBody>
      </p:sp>
      <p:cxnSp>
        <p:nvCxnSpPr>
          <p:cNvPr id="230" name="Straight Arrow Connector 229"/>
          <p:cNvCxnSpPr>
            <a:stCxn id="229" idx="3"/>
            <a:endCxn id="222" idx="1"/>
          </p:cNvCxnSpPr>
          <p:nvPr/>
        </p:nvCxnSpPr>
        <p:spPr>
          <a:xfrm flipV="1">
            <a:off x="7483009" y="6101923"/>
            <a:ext cx="455652" cy="7823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1" name="TextBox 230"/>
          <p:cNvSpPr txBox="1"/>
          <p:nvPr/>
        </p:nvSpPr>
        <p:spPr>
          <a:xfrm>
            <a:off x="9197096" y="5902202"/>
            <a:ext cx="1526700" cy="498598"/>
          </a:xfrm>
          <a:prstGeom prst="rect">
            <a:avLst/>
          </a:prstGeom>
          <a:noFill/>
        </p:spPr>
        <p:txBody>
          <a:bodyPr wrap="none" lIns="18288" tIns="0" rIns="18288" bIns="0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en-US" dirty="0"/>
              <a:t>Next </a:t>
            </a:r>
          </a:p>
          <a:p>
            <a:pPr algn="ctr">
              <a:lnSpc>
                <a:spcPct val="90000"/>
              </a:lnSpc>
            </a:pPr>
            <a:r>
              <a:rPr lang="en-US" dirty="0"/>
              <a:t>alignment point</a:t>
            </a:r>
          </a:p>
        </p:txBody>
      </p:sp>
      <p:cxnSp>
        <p:nvCxnSpPr>
          <p:cNvPr id="232" name="Straight Arrow Connector 231"/>
          <p:cNvCxnSpPr/>
          <p:nvPr/>
        </p:nvCxnSpPr>
        <p:spPr>
          <a:xfrm flipH="1">
            <a:off x="9181530" y="6096061"/>
            <a:ext cx="504326" cy="2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14752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ST 2110-20 RTP Timestamps and Sequence Numbers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034" y="1693561"/>
            <a:ext cx="10969943" cy="2836341"/>
          </a:xfrm>
        </p:spPr>
        <p:txBody>
          <a:bodyPr/>
          <a:lstStyle/>
          <a:p>
            <a:r>
              <a:rPr lang="en-US" dirty="0"/>
              <a:t>All packets from one video frame will have the same RTP timestamp</a:t>
            </a:r>
          </a:p>
          <a:p>
            <a:pPr lvl="1"/>
            <a:r>
              <a:rPr lang="en-US" dirty="0"/>
              <a:t>However, RTP Sequence number is always incremented by one for each packet</a:t>
            </a:r>
          </a:p>
          <a:p>
            <a:pPr lvl="1"/>
            <a:r>
              <a:rPr lang="en-US" dirty="0"/>
              <a:t>For interlaced video, the packets for each field will have the same timestamp</a:t>
            </a:r>
          </a:p>
          <a:p>
            <a:r>
              <a:rPr lang="en-US" dirty="0"/>
              <a:t>Timestamp will jump for each frame of video</a:t>
            </a:r>
          </a:p>
          <a:p>
            <a:pPr lvl="1"/>
            <a:r>
              <a:rPr lang="en-US" dirty="0"/>
              <a:t>By a count equal to the clock rate (90 kHz) divided by the video frame/field rate</a:t>
            </a:r>
          </a:p>
        </p:txBody>
      </p:sp>
      <p:sp>
        <p:nvSpPr>
          <p:cNvPr id="4" name="Rectangle 3"/>
          <p:cNvSpPr/>
          <p:nvPr/>
        </p:nvSpPr>
        <p:spPr>
          <a:xfrm>
            <a:off x="501927" y="4907280"/>
            <a:ext cx="1463040" cy="82296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TS = 20000</a:t>
            </a:r>
          </a:p>
          <a:p>
            <a:pPr algn="ctr"/>
            <a:r>
              <a:rPr lang="en-US" b="1" dirty="0"/>
              <a:t>Seq. = 7999</a:t>
            </a:r>
          </a:p>
        </p:txBody>
      </p:sp>
      <p:sp>
        <p:nvSpPr>
          <p:cNvPr id="6" name="Rectangle 5"/>
          <p:cNvSpPr/>
          <p:nvPr/>
        </p:nvSpPr>
        <p:spPr>
          <a:xfrm>
            <a:off x="2183738" y="4907280"/>
            <a:ext cx="1463040" cy="82296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TS = 21800</a:t>
            </a:r>
          </a:p>
          <a:p>
            <a:pPr algn="ctr"/>
            <a:r>
              <a:rPr lang="en-US" b="1" dirty="0"/>
              <a:t>Seq. = 8000</a:t>
            </a:r>
          </a:p>
        </p:txBody>
      </p:sp>
      <p:sp>
        <p:nvSpPr>
          <p:cNvPr id="7" name="Rectangle 6"/>
          <p:cNvSpPr/>
          <p:nvPr/>
        </p:nvSpPr>
        <p:spPr>
          <a:xfrm>
            <a:off x="3865549" y="4907280"/>
            <a:ext cx="1463040" cy="82296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TS = 21800</a:t>
            </a:r>
          </a:p>
          <a:p>
            <a:pPr algn="ctr"/>
            <a:r>
              <a:rPr lang="en-US" b="1" dirty="0"/>
              <a:t>Seq. = 8001</a:t>
            </a:r>
          </a:p>
        </p:txBody>
      </p:sp>
      <p:sp>
        <p:nvSpPr>
          <p:cNvPr id="9" name="Rectangle 8"/>
          <p:cNvSpPr/>
          <p:nvPr/>
        </p:nvSpPr>
        <p:spPr>
          <a:xfrm>
            <a:off x="8437548" y="4907280"/>
            <a:ext cx="1463040" cy="82296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TS = 21800</a:t>
            </a:r>
          </a:p>
          <a:p>
            <a:pPr algn="ctr"/>
            <a:r>
              <a:rPr lang="en-US" b="1" dirty="0"/>
              <a:t>Seq. = 11999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119360" y="4907280"/>
            <a:ext cx="1463040" cy="822960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TS = 23600</a:t>
            </a:r>
          </a:p>
          <a:p>
            <a:pPr algn="ctr"/>
            <a:r>
              <a:rPr lang="en-US" b="1" dirty="0"/>
              <a:t>Seq. = 12000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547360" y="4907280"/>
            <a:ext cx="1463040" cy="82296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TS = 21800</a:t>
            </a:r>
          </a:p>
          <a:p>
            <a:pPr algn="ctr"/>
            <a:r>
              <a:rPr lang="en-US" b="1" dirty="0"/>
              <a:t>Seq. = 8002</a:t>
            </a:r>
          </a:p>
        </p:txBody>
      </p:sp>
      <p:sp>
        <p:nvSpPr>
          <p:cNvPr id="12" name="Oval 11"/>
          <p:cNvSpPr/>
          <p:nvPr/>
        </p:nvSpPr>
        <p:spPr>
          <a:xfrm>
            <a:off x="7252887" y="5242560"/>
            <a:ext cx="152400" cy="1524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7647774" y="5242560"/>
            <a:ext cx="152400" cy="1524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8042661" y="5242560"/>
            <a:ext cx="152400" cy="152400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74353" y="4191000"/>
            <a:ext cx="0" cy="1981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10009974" y="4191000"/>
            <a:ext cx="0" cy="1981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744339" y="4343400"/>
            <a:ext cx="9891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Frame 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431388" y="4344318"/>
            <a:ext cx="1221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Frame N+1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226113" y="4345236"/>
            <a:ext cx="12215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/>
              <a:t>Frame N+2</a:t>
            </a:r>
          </a:p>
        </p:txBody>
      </p:sp>
      <p:cxnSp>
        <p:nvCxnSpPr>
          <p:cNvPr id="22" name="Straight Arrow Connector 21"/>
          <p:cNvCxnSpPr>
            <a:stCxn id="19" idx="1"/>
          </p:cNvCxnSpPr>
          <p:nvPr/>
        </p:nvCxnSpPr>
        <p:spPr>
          <a:xfrm flipH="1">
            <a:off x="2183739" y="4528984"/>
            <a:ext cx="3247648" cy="91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9" idx="3"/>
          </p:cNvCxnSpPr>
          <p:nvPr/>
        </p:nvCxnSpPr>
        <p:spPr>
          <a:xfrm flipV="1">
            <a:off x="6652940" y="4528066"/>
            <a:ext cx="3176860" cy="91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8895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8" grpId="0"/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500 Mbps Signal on a 10 </a:t>
            </a:r>
            <a:r>
              <a:rPr lang="en-US" dirty="0" err="1"/>
              <a:t>Gbps</a:t>
            </a:r>
            <a:r>
              <a:rPr lang="en-US" dirty="0"/>
              <a:t> Link</a:t>
            </a: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44411647"/>
              </p:ext>
            </p:extLst>
          </p:nvPr>
        </p:nvGraphicFramePr>
        <p:xfrm>
          <a:off x="1600200" y="2275305"/>
          <a:ext cx="8382001" cy="390048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523626" y="1498064"/>
            <a:ext cx="210288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/>
              <a:t>10 </a:t>
            </a:r>
            <a:r>
              <a:rPr lang="en-US" sz="2000" dirty="0" err="1"/>
              <a:t>kbit</a:t>
            </a:r>
            <a:r>
              <a:rPr lang="en-US" sz="2000" dirty="0"/>
              <a:t> packets for</a:t>
            </a:r>
          </a:p>
          <a:p>
            <a:pPr algn="ctr"/>
            <a:r>
              <a:rPr lang="en-US" sz="2000" dirty="0"/>
              <a:t>1 microsecond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3246120" y="2046704"/>
            <a:ext cx="457200" cy="304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410200" y="2046704"/>
            <a:ext cx="457200" cy="3048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86526" y="4165064"/>
            <a:ext cx="1902511" cy="70788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pPr algn="ctr"/>
            <a:r>
              <a:rPr lang="en-US" sz="2000" dirty="0"/>
              <a:t>19 microsecond gap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8389036" y="4349730"/>
            <a:ext cx="381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6103036" y="4349730"/>
            <a:ext cx="381000" cy="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33907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/>
              <a:t>Two 2.5 </a:t>
            </a:r>
            <a:r>
              <a:rPr lang="en-US" sz="3600" dirty="0" err="1"/>
              <a:t>Gbit</a:t>
            </a:r>
            <a:r>
              <a:rPr lang="en-US" sz="3600" dirty="0"/>
              <a:t>/s Signals on Two 10 Gbps Links</a:t>
            </a:r>
          </a:p>
        </p:txBody>
      </p:sp>
      <p:graphicFrame>
        <p:nvGraphicFramePr>
          <p:cNvPr id="10" name="Chart 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0589042"/>
              </p:ext>
            </p:extLst>
          </p:nvPr>
        </p:nvGraphicFramePr>
        <p:xfrm>
          <a:off x="995364" y="1219200"/>
          <a:ext cx="102012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2" name="Chart 11"/>
          <p:cNvGraphicFramePr>
            <a:graphicFrameLocks/>
          </p:cNvGraphicFramePr>
          <p:nvPr/>
        </p:nvGraphicFramePr>
        <p:xfrm>
          <a:off x="995364" y="3962400"/>
          <a:ext cx="10201275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3497976" y="3752421"/>
            <a:ext cx="206462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Switch buffers will overflow if </a:t>
            </a:r>
            <a:r>
              <a:rPr lang="en-US" sz="2000" dirty="0" err="1"/>
              <a:t>muxed</a:t>
            </a:r>
            <a:endParaRPr lang="en-US" sz="2000" dirty="0"/>
          </a:p>
          <a:p>
            <a:pPr algn="ctr"/>
            <a:r>
              <a:rPr lang="en-US" sz="2000" dirty="0"/>
              <a:t>onto a single link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 flipV="1">
            <a:off x="3048000" y="3276600"/>
            <a:ext cx="533400" cy="609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>
            <a:off x="3048000" y="4419600"/>
            <a:ext cx="533400" cy="609600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7850155" y="1473554"/>
            <a:ext cx="258673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Two signals will collide </a:t>
            </a:r>
          </a:p>
          <a:p>
            <a:r>
              <a:rPr lang="en-US" sz="2000" dirty="0"/>
              <a:t>if both are burst-mode</a:t>
            </a:r>
          </a:p>
        </p:txBody>
      </p:sp>
    </p:spTree>
    <p:extLst>
      <p:ext uri="{BB962C8B-B14F-4D97-AF65-F5344CB8AC3E}">
        <p14:creationId xmlns:p14="http://schemas.microsoft.com/office/powerpoint/2010/main" val="1367712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2" grpId="0">
        <p:bldAsOne/>
      </p:bldGraphic>
      <p:bldP spid="14" grpId="0"/>
      <p:bldP spid="17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 N, NL and W Packet Pacing</a:t>
            </a:r>
          </a:p>
        </p:txBody>
      </p:sp>
      <p:sp>
        <p:nvSpPr>
          <p:cNvPr id="4" name="Rectangle 3"/>
          <p:cNvSpPr/>
          <p:nvPr/>
        </p:nvSpPr>
        <p:spPr>
          <a:xfrm>
            <a:off x="1395225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700024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004823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309622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14421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919220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224019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3528818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3833617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138416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443215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748014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052813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5357612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5662411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967210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6272009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6576808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6881607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7186406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7491205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7796004" y="15559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6" name="Straight Connector 25"/>
          <p:cNvCxnSpPr/>
          <p:nvPr/>
        </p:nvCxnSpPr>
        <p:spPr>
          <a:xfrm>
            <a:off x="1395224" y="2470392"/>
            <a:ext cx="6781800" cy="0"/>
          </a:xfrm>
          <a:prstGeom prst="line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1433326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738125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2042924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2347723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2652522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2957321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3262120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3566919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3871718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4176517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/>
          <p:nvPr/>
        </p:nvCxnSpPr>
        <p:spPr>
          <a:xfrm>
            <a:off x="4481316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/>
          <p:nvPr/>
        </p:nvCxnSpPr>
        <p:spPr>
          <a:xfrm>
            <a:off x="4786115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/>
          <p:nvPr/>
        </p:nvCxnSpPr>
        <p:spPr>
          <a:xfrm>
            <a:off x="5090914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/>
          <p:nvPr/>
        </p:nvCxnSpPr>
        <p:spPr>
          <a:xfrm>
            <a:off x="5395713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/>
          <p:nvPr/>
        </p:nvCxnSpPr>
        <p:spPr>
          <a:xfrm>
            <a:off x="5700512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/>
          <p:nvPr/>
        </p:nvCxnSpPr>
        <p:spPr>
          <a:xfrm>
            <a:off x="6005311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6310110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614909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6919708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/>
          <p:cNvCxnSpPr/>
          <p:nvPr/>
        </p:nvCxnSpPr>
        <p:spPr>
          <a:xfrm>
            <a:off x="7224507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>
            <a:off x="7529306" y="22417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Rectangle 47"/>
          <p:cNvSpPr/>
          <p:nvPr/>
        </p:nvSpPr>
        <p:spPr>
          <a:xfrm>
            <a:off x="7186396" y="33847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/>
          <p:cNvSpPr/>
          <p:nvPr/>
        </p:nvSpPr>
        <p:spPr>
          <a:xfrm>
            <a:off x="7491195" y="33847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/>
          <p:cNvSpPr/>
          <p:nvPr/>
        </p:nvSpPr>
        <p:spPr>
          <a:xfrm>
            <a:off x="7795994" y="33847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Connector 50"/>
          <p:cNvCxnSpPr/>
          <p:nvPr/>
        </p:nvCxnSpPr>
        <p:spPr>
          <a:xfrm>
            <a:off x="1395214" y="4299192"/>
            <a:ext cx="6781800" cy="0"/>
          </a:xfrm>
          <a:prstGeom prst="line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 51"/>
          <p:cNvSpPr/>
          <p:nvPr/>
        </p:nvSpPr>
        <p:spPr>
          <a:xfrm>
            <a:off x="1395215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1664524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/>
          <p:cNvSpPr/>
          <p:nvPr/>
        </p:nvSpPr>
        <p:spPr>
          <a:xfrm>
            <a:off x="1933833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2203143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/>
          <p:cNvSpPr/>
          <p:nvPr/>
        </p:nvSpPr>
        <p:spPr>
          <a:xfrm>
            <a:off x="2472452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2741761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3011071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/>
          <p:cNvSpPr/>
          <p:nvPr/>
        </p:nvSpPr>
        <p:spPr>
          <a:xfrm>
            <a:off x="3280380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/>
          <p:cNvSpPr/>
          <p:nvPr/>
        </p:nvSpPr>
        <p:spPr>
          <a:xfrm>
            <a:off x="3549689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/>
          <p:cNvSpPr/>
          <p:nvPr/>
        </p:nvSpPr>
        <p:spPr>
          <a:xfrm>
            <a:off x="3818999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Rectangle 61"/>
          <p:cNvSpPr/>
          <p:nvPr/>
        </p:nvSpPr>
        <p:spPr>
          <a:xfrm>
            <a:off x="4088308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/>
          <p:cNvSpPr/>
          <p:nvPr/>
        </p:nvSpPr>
        <p:spPr>
          <a:xfrm>
            <a:off x="4357617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Rectangle 63"/>
          <p:cNvSpPr/>
          <p:nvPr/>
        </p:nvSpPr>
        <p:spPr>
          <a:xfrm>
            <a:off x="4626926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Rectangle 64"/>
          <p:cNvSpPr/>
          <p:nvPr/>
        </p:nvSpPr>
        <p:spPr>
          <a:xfrm>
            <a:off x="4896235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Rectangle 65"/>
          <p:cNvSpPr/>
          <p:nvPr/>
        </p:nvSpPr>
        <p:spPr>
          <a:xfrm>
            <a:off x="5165544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/>
          <p:cNvSpPr/>
          <p:nvPr/>
        </p:nvSpPr>
        <p:spPr>
          <a:xfrm>
            <a:off x="5434854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/>
          <p:cNvSpPr/>
          <p:nvPr/>
        </p:nvSpPr>
        <p:spPr>
          <a:xfrm>
            <a:off x="5704163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ectangle 68"/>
          <p:cNvSpPr/>
          <p:nvPr/>
        </p:nvSpPr>
        <p:spPr>
          <a:xfrm>
            <a:off x="5973472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6242782" y="3384792"/>
            <a:ext cx="73152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1" name="Straight Connector 70"/>
          <p:cNvCxnSpPr/>
          <p:nvPr/>
        </p:nvCxnSpPr>
        <p:spPr>
          <a:xfrm>
            <a:off x="1428881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/>
          <p:cNvCxnSpPr/>
          <p:nvPr/>
        </p:nvCxnSpPr>
        <p:spPr>
          <a:xfrm>
            <a:off x="1698190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/>
          <p:cNvCxnSpPr/>
          <p:nvPr/>
        </p:nvCxnSpPr>
        <p:spPr>
          <a:xfrm>
            <a:off x="1967499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73"/>
          <p:cNvCxnSpPr/>
          <p:nvPr/>
        </p:nvCxnSpPr>
        <p:spPr>
          <a:xfrm>
            <a:off x="2236808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Connector 74"/>
          <p:cNvCxnSpPr/>
          <p:nvPr/>
        </p:nvCxnSpPr>
        <p:spPr>
          <a:xfrm>
            <a:off x="2506118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/>
          <p:cNvCxnSpPr/>
          <p:nvPr/>
        </p:nvCxnSpPr>
        <p:spPr>
          <a:xfrm>
            <a:off x="2775427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/>
          <p:cNvCxnSpPr/>
          <p:nvPr/>
        </p:nvCxnSpPr>
        <p:spPr>
          <a:xfrm>
            <a:off x="3044736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/>
          <p:cNvCxnSpPr/>
          <p:nvPr/>
        </p:nvCxnSpPr>
        <p:spPr>
          <a:xfrm>
            <a:off x="3314045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78"/>
          <p:cNvCxnSpPr/>
          <p:nvPr/>
        </p:nvCxnSpPr>
        <p:spPr>
          <a:xfrm>
            <a:off x="3583354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/>
          <p:cNvCxnSpPr/>
          <p:nvPr/>
        </p:nvCxnSpPr>
        <p:spPr>
          <a:xfrm>
            <a:off x="3852664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>
            <a:off x="4121972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Connector 81"/>
          <p:cNvCxnSpPr/>
          <p:nvPr/>
        </p:nvCxnSpPr>
        <p:spPr>
          <a:xfrm>
            <a:off x="4391280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Connector 82"/>
          <p:cNvCxnSpPr/>
          <p:nvPr/>
        </p:nvCxnSpPr>
        <p:spPr>
          <a:xfrm>
            <a:off x="4660588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/>
          <p:cNvCxnSpPr/>
          <p:nvPr/>
        </p:nvCxnSpPr>
        <p:spPr>
          <a:xfrm>
            <a:off x="4929897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/>
          <p:nvPr/>
        </p:nvCxnSpPr>
        <p:spPr>
          <a:xfrm>
            <a:off x="5199207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Connector 85"/>
          <p:cNvCxnSpPr/>
          <p:nvPr/>
        </p:nvCxnSpPr>
        <p:spPr>
          <a:xfrm>
            <a:off x="5468518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>
            <a:off x="5737828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/>
          <p:cNvCxnSpPr/>
          <p:nvPr/>
        </p:nvCxnSpPr>
        <p:spPr>
          <a:xfrm>
            <a:off x="6007133" y="3994392"/>
            <a:ext cx="26930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/>
          <p:cNvCxnSpPr/>
          <p:nvPr/>
        </p:nvCxnSpPr>
        <p:spPr>
          <a:xfrm flipV="1">
            <a:off x="6919688" y="4042018"/>
            <a:ext cx="304819" cy="66674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/>
          <p:nvPr/>
        </p:nvCxnSpPr>
        <p:spPr>
          <a:xfrm flipV="1">
            <a:off x="7224507" y="3994393"/>
            <a:ext cx="304789" cy="47625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Connector 90"/>
          <p:cNvCxnSpPr/>
          <p:nvPr/>
        </p:nvCxnSpPr>
        <p:spPr>
          <a:xfrm>
            <a:off x="7529296" y="39943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Rectangle 91"/>
          <p:cNvSpPr/>
          <p:nvPr/>
        </p:nvSpPr>
        <p:spPr>
          <a:xfrm>
            <a:off x="1395205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3" name="Rectangle 92"/>
          <p:cNvSpPr/>
          <p:nvPr/>
        </p:nvSpPr>
        <p:spPr>
          <a:xfrm>
            <a:off x="1623804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4" name="Rectangle 93"/>
          <p:cNvSpPr/>
          <p:nvPr/>
        </p:nvSpPr>
        <p:spPr>
          <a:xfrm>
            <a:off x="1852403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5" name="Rectangle 94"/>
          <p:cNvSpPr/>
          <p:nvPr/>
        </p:nvSpPr>
        <p:spPr>
          <a:xfrm>
            <a:off x="2085573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6" name="Rectangle 95"/>
          <p:cNvSpPr/>
          <p:nvPr/>
        </p:nvSpPr>
        <p:spPr>
          <a:xfrm>
            <a:off x="2309622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7" name="Rectangle 96"/>
          <p:cNvSpPr/>
          <p:nvPr/>
        </p:nvSpPr>
        <p:spPr>
          <a:xfrm>
            <a:off x="2538221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8" name="Rectangle 97"/>
          <p:cNvSpPr/>
          <p:nvPr/>
        </p:nvSpPr>
        <p:spPr>
          <a:xfrm>
            <a:off x="2766800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9" name="Rectangle 98"/>
          <p:cNvSpPr/>
          <p:nvPr/>
        </p:nvSpPr>
        <p:spPr>
          <a:xfrm>
            <a:off x="2995420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0" name="Rectangle 99"/>
          <p:cNvSpPr/>
          <p:nvPr/>
        </p:nvSpPr>
        <p:spPr>
          <a:xfrm>
            <a:off x="3376418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3757417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4138396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Rectangle 102"/>
          <p:cNvSpPr/>
          <p:nvPr/>
        </p:nvSpPr>
        <p:spPr>
          <a:xfrm>
            <a:off x="4519415" y="5207496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4" name="Rectangle 103"/>
          <p:cNvSpPr/>
          <p:nvPr/>
        </p:nvSpPr>
        <p:spPr>
          <a:xfrm>
            <a:off x="4894680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5281412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Rectangle 105"/>
          <p:cNvSpPr/>
          <p:nvPr/>
        </p:nvSpPr>
        <p:spPr>
          <a:xfrm>
            <a:off x="5662391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7" name="Rectangle 106"/>
          <p:cNvSpPr/>
          <p:nvPr/>
        </p:nvSpPr>
        <p:spPr>
          <a:xfrm>
            <a:off x="5967190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ectangle 107"/>
          <p:cNvSpPr/>
          <p:nvPr/>
        </p:nvSpPr>
        <p:spPr>
          <a:xfrm>
            <a:off x="6271989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/>
          <p:cNvSpPr/>
          <p:nvPr/>
        </p:nvSpPr>
        <p:spPr>
          <a:xfrm>
            <a:off x="6576788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Rectangle 109"/>
          <p:cNvSpPr/>
          <p:nvPr/>
        </p:nvSpPr>
        <p:spPr>
          <a:xfrm>
            <a:off x="6881587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Rectangle 110"/>
          <p:cNvSpPr/>
          <p:nvPr/>
        </p:nvSpPr>
        <p:spPr>
          <a:xfrm>
            <a:off x="7186386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Rectangle 111"/>
          <p:cNvSpPr/>
          <p:nvPr/>
        </p:nvSpPr>
        <p:spPr>
          <a:xfrm>
            <a:off x="7491185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Rectangle 112"/>
          <p:cNvSpPr/>
          <p:nvPr/>
        </p:nvSpPr>
        <p:spPr>
          <a:xfrm>
            <a:off x="7795984" y="5213592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4" name="Straight Connector 113"/>
          <p:cNvCxnSpPr/>
          <p:nvPr/>
        </p:nvCxnSpPr>
        <p:spPr>
          <a:xfrm>
            <a:off x="1395204" y="6127992"/>
            <a:ext cx="6781800" cy="0"/>
          </a:xfrm>
          <a:prstGeom prst="line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Connector 114"/>
          <p:cNvCxnSpPr/>
          <p:nvPr/>
        </p:nvCxnSpPr>
        <p:spPr>
          <a:xfrm>
            <a:off x="1433324" y="5720798"/>
            <a:ext cx="223838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/>
          <p:cNvCxnSpPr/>
          <p:nvPr/>
        </p:nvCxnSpPr>
        <p:spPr>
          <a:xfrm>
            <a:off x="1659523" y="5720798"/>
            <a:ext cx="233383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/>
          <p:cNvCxnSpPr/>
          <p:nvPr/>
        </p:nvCxnSpPr>
        <p:spPr>
          <a:xfrm>
            <a:off x="3038287" y="5723181"/>
            <a:ext cx="378618" cy="71437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17"/>
          <p:cNvCxnSpPr/>
          <p:nvPr/>
        </p:nvCxnSpPr>
        <p:spPr>
          <a:xfrm>
            <a:off x="3416905" y="5796998"/>
            <a:ext cx="378612" cy="102394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/>
          <p:nvPr/>
        </p:nvCxnSpPr>
        <p:spPr>
          <a:xfrm>
            <a:off x="3793116" y="5899392"/>
            <a:ext cx="383380" cy="7620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/>
          <p:cNvCxnSpPr/>
          <p:nvPr/>
        </p:nvCxnSpPr>
        <p:spPr>
          <a:xfrm>
            <a:off x="4176517" y="5975592"/>
            <a:ext cx="3809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>
            <a:off x="4557516" y="5975592"/>
            <a:ext cx="372381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/>
          <p:nvPr/>
        </p:nvCxnSpPr>
        <p:spPr>
          <a:xfrm>
            <a:off x="4938514" y="5975592"/>
            <a:ext cx="3809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Straight Connector 122"/>
          <p:cNvCxnSpPr/>
          <p:nvPr/>
        </p:nvCxnSpPr>
        <p:spPr>
          <a:xfrm>
            <a:off x="5319513" y="5975592"/>
            <a:ext cx="384651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flipV="1">
            <a:off x="5704164" y="5956542"/>
            <a:ext cx="301161" cy="1905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flipV="1">
            <a:off x="6007705" y="5899393"/>
            <a:ext cx="302384" cy="54769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/>
          <p:cNvCxnSpPr/>
          <p:nvPr/>
        </p:nvCxnSpPr>
        <p:spPr>
          <a:xfrm>
            <a:off x="6310090" y="58993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/>
          <p:cNvCxnSpPr/>
          <p:nvPr/>
        </p:nvCxnSpPr>
        <p:spPr>
          <a:xfrm>
            <a:off x="6614889" y="58993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/>
          <p:cNvCxnSpPr/>
          <p:nvPr/>
        </p:nvCxnSpPr>
        <p:spPr>
          <a:xfrm>
            <a:off x="6919688" y="58993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/>
          <p:cNvCxnSpPr/>
          <p:nvPr/>
        </p:nvCxnSpPr>
        <p:spPr>
          <a:xfrm>
            <a:off x="7224487" y="58993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/>
          <p:cNvCxnSpPr/>
          <p:nvPr/>
        </p:nvCxnSpPr>
        <p:spPr>
          <a:xfrm>
            <a:off x="7529286" y="5899392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>
            <a:off x="6614909" y="4070592"/>
            <a:ext cx="296659" cy="3810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Straight Connector 131"/>
          <p:cNvCxnSpPr/>
          <p:nvPr/>
        </p:nvCxnSpPr>
        <p:spPr>
          <a:xfrm>
            <a:off x="6279358" y="3994392"/>
            <a:ext cx="335550" cy="7620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Straight Connector 132"/>
          <p:cNvCxnSpPr/>
          <p:nvPr/>
        </p:nvCxnSpPr>
        <p:spPr>
          <a:xfrm>
            <a:off x="1890504" y="5720798"/>
            <a:ext cx="233383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Straight Connector 133"/>
          <p:cNvCxnSpPr/>
          <p:nvPr/>
        </p:nvCxnSpPr>
        <p:spPr>
          <a:xfrm>
            <a:off x="2121485" y="5720798"/>
            <a:ext cx="233383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Straight Connector 134"/>
          <p:cNvCxnSpPr/>
          <p:nvPr/>
        </p:nvCxnSpPr>
        <p:spPr>
          <a:xfrm>
            <a:off x="2352466" y="5720798"/>
            <a:ext cx="233383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2583447" y="5720798"/>
            <a:ext cx="233383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/>
          <p:nvPr/>
        </p:nvCxnSpPr>
        <p:spPr>
          <a:xfrm>
            <a:off x="2807305" y="5718418"/>
            <a:ext cx="228600" cy="4763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Straight Arrow Connector 137"/>
          <p:cNvCxnSpPr/>
          <p:nvPr/>
        </p:nvCxnSpPr>
        <p:spPr>
          <a:xfrm>
            <a:off x="6348210" y="3613392"/>
            <a:ext cx="838177" cy="0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9" name="TextBox 138"/>
          <p:cNvSpPr txBox="1"/>
          <p:nvPr/>
        </p:nvSpPr>
        <p:spPr>
          <a:xfrm>
            <a:off x="6472192" y="3352316"/>
            <a:ext cx="60311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VANC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7875468" y="1563321"/>
            <a:ext cx="85792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Type NL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7875468" y="3384792"/>
            <a:ext cx="77136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Type N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7875468" y="5206263"/>
            <a:ext cx="8226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Type W</a:t>
            </a:r>
          </a:p>
        </p:txBody>
      </p:sp>
      <p:sp>
        <p:nvSpPr>
          <p:cNvPr id="143" name="Rectangle 142"/>
          <p:cNvSpPr/>
          <p:nvPr/>
        </p:nvSpPr>
        <p:spPr>
          <a:xfrm>
            <a:off x="10210800" y="2201428"/>
            <a:ext cx="76200" cy="91440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44" name="Straight Connector 143"/>
          <p:cNvCxnSpPr/>
          <p:nvPr/>
        </p:nvCxnSpPr>
        <p:spPr>
          <a:xfrm>
            <a:off x="9951298" y="3115828"/>
            <a:ext cx="640522" cy="0"/>
          </a:xfrm>
          <a:prstGeom prst="line">
            <a:avLst/>
          </a:prstGeom>
          <a:ln w="28575"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Straight Connector 144"/>
          <p:cNvCxnSpPr/>
          <p:nvPr/>
        </p:nvCxnSpPr>
        <p:spPr>
          <a:xfrm>
            <a:off x="10256098" y="2811028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Connector 145"/>
          <p:cNvCxnSpPr/>
          <p:nvPr/>
        </p:nvCxnSpPr>
        <p:spPr>
          <a:xfrm>
            <a:off x="9951299" y="2811028"/>
            <a:ext cx="304799" cy="0"/>
          </a:xfrm>
          <a:prstGeom prst="line">
            <a:avLst/>
          </a:prstGeom>
          <a:ln w="28575" cap="rnd">
            <a:solidFill>
              <a:schemeClr val="accent2">
                <a:lumMod val="75000"/>
              </a:schemeClr>
            </a:solidFill>
            <a:headEnd type="oval" w="sm" len="sm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Straight Connector 146"/>
          <p:cNvCxnSpPr/>
          <p:nvPr/>
        </p:nvCxnSpPr>
        <p:spPr>
          <a:xfrm>
            <a:off x="1141490" y="2241792"/>
            <a:ext cx="25371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Straight Arrow Connector 147"/>
          <p:cNvCxnSpPr/>
          <p:nvPr/>
        </p:nvCxnSpPr>
        <p:spPr>
          <a:xfrm>
            <a:off x="1217689" y="2122360"/>
            <a:ext cx="0" cy="119433"/>
          </a:xfrm>
          <a:prstGeom prst="straightConnector1">
            <a:avLst/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Arrow Connector 148"/>
          <p:cNvCxnSpPr/>
          <p:nvPr/>
        </p:nvCxnSpPr>
        <p:spPr>
          <a:xfrm flipV="1">
            <a:off x="1217689" y="2241793"/>
            <a:ext cx="0" cy="119433"/>
          </a:xfrm>
          <a:prstGeom prst="straightConnector1">
            <a:avLst/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/>
          <p:cNvCxnSpPr/>
          <p:nvPr/>
        </p:nvCxnSpPr>
        <p:spPr>
          <a:xfrm>
            <a:off x="1141511" y="3994392"/>
            <a:ext cx="25371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1" name="Straight Arrow Connector 150"/>
          <p:cNvCxnSpPr/>
          <p:nvPr/>
        </p:nvCxnSpPr>
        <p:spPr>
          <a:xfrm>
            <a:off x="1217710" y="3874960"/>
            <a:ext cx="0" cy="119433"/>
          </a:xfrm>
          <a:prstGeom prst="straightConnector1">
            <a:avLst/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2" name="Straight Arrow Connector 151"/>
          <p:cNvCxnSpPr/>
          <p:nvPr/>
        </p:nvCxnSpPr>
        <p:spPr>
          <a:xfrm flipV="1">
            <a:off x="1217689" y="4092207"/>
            <a:ext cx="0" cy="119433"/>
          </a:xfrm>
          <a:prstGeom prst="straightConnector1">
            <a:avLst/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Connector 152"/>
          <p:cNvCxnSpPr/>
          <p:nvPr/>
        </p:nvCxnSpPr>
        <p:spPr>
          <a:xfrm>
            <a:off x="1141489" y="4092206"/>
            <a:ext cx="25371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4" name="Straight Connector 153"/>
          <p:cNvCxnSpPr/>
          <p:nvPr/>
        </p:nvCxnSpPr>
        <p:spPr>
          <a:xfrm>
            <a:off x="1141488" y="5723180"/>
            <a:ext cx="25371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5" name="Straight Arrow Connector 154"/>
          <p:cNvCxnSpPr/>
          <p:nvPr/>
        </p:nvCxnSpPr>
        <p:spPr>
          <a:xfrm>
            <a:off x="1217687" y="5603748"/>
            <a:ext cx="0" cy="119433"/>
          </a:xfrm>
          <a:prstGeom prst="straightConnector1">
            <a:avLst/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6" name="Straight Arrow Connector 155"/>
          <p:cNvCxnSpPr/>
          <p:nvPr/>
        </p:nvCxnSpPr>
        <p:spPr>
          <a:xfrm flipV="1">
            <a:off x="1217711" y="5976511"/>
            <a:ext cx="0" cy="119433"/>
          </a:xfrm>
          <a:prstGeom prst="straightConnector1">
            <a:avLst/>
          </a:prstGeom>
          <a:ln w="19050">
            <a:solidFill>
              <a:schemeClr val="tx1"/>
            </a:solidFill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Straight Connector 156"/>
          <p:cNvCxnSpPr/>
          <p:nvPr/>
        </p:nvCxnSpPr>
        <p:spPr>
          <a:xfrm>
            <a:off x="1141511" y="5976510"/>
            <a:ext cx="253715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TextBox 157"/>
          <p:cNvSpPr txBox="1"/>
          <p:nvPr/>
        </p:nvSpPr>
        <p:spPr>
          <a:xfrm rot="16200000">
            <a:off x="937379" y="1677782"/>
            <a:ext cx="560666" cy="33611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Bit Rate</a:t>
            </a:r>
          </a:p>
          <a:p>
            <a:pPr>
              <a:lnSpc>
                <a:spcPct val="80000"/>
              </a:lnSpc>
            </a:pPr>
            <a:r>
              <a:rPr lang="en-US" sz="1200" dirty="0"/>
              <a:t>Variation</a:t>
            </a:r>
          </a:p>
        </p:txBody>
      </p:sp>
      <p:sp>
        <p:nvSpPr>
          <p:cNvPr id="159" name="TextBox 158"/>
          <p:cNvSpPr txBox="1"/>
          <p:nvPr/>
        </p:nvSpPr>
        <p:spPr>
          <a:xfrm rot="16200000">
            <a:off x="937353" y="3414846"/>
            <a:ext cx="560666" cy="33611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Bit Rate</a:t>
            </a:r>
          </a:p>
          <a:p>
            <a:pPr>
              <a:lnSpc>
                <a:spcPct val="80000"/>
              </a:lnSpc>
            </a:pPr>
            <a:r>
              <a:rPr lang="en-US" sz="1200" dirty="0"/>
              <a:t>Variation</a:t>
            </a:r>
          </a:p>
        </p:txBody>
      </p:sp>
      <p:sp>
        <p:nvSpPr>
          <p:cNvPr id="160" name="TextBox 159"/>
          <p:cNvSpPr txBox="1"/>
          <p:nvPr/>
        </p:nvSpPr>
        <p:spPr>
          <a:xfrm rot="16200000">
            <a:off x="937327" y="5151910"/>
            <a:ext cx="560666" cy="336118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Bit Rate</a:t>
            </a:r>
          </a:p>
          <a:p>
            <a:pPr>
              <a:lnSpc>
                <a:spcPct val="80000"/>
              </a:lnSpc>
            </a:pPr>
            <a:r>
              <a:rPr lang="en-US" sz="1200" dirty="0"/>
              <a:t>Variation</a:t>
            </a:r>
          </a:p>
        </p:txBody>
      </p:sp>
      <p:sp>
        <p:nvSpPr>
          <p:cNvPr id="161" name="TextBox 160"/>
          <p:cNvSpPr txBox="1"/>
          <p:nvPr/>
        </p:nvSpPr>
        <p:spPr>
          <a:xfrm>
            <a:off x="10309216" y="2171441"/>
            <a:ext cx="409279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1200" dirty="0"/>
              <a:t>Packet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9118294" y="2626362"/>
            <a:ext cx="1006814" cy="369332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r"/>
            <a:r>
              <a:rPr lang="en-US" sz="1200" dirty="0"/>
              <a:t>Moving Average</a:t>
            </a:r>
          </a:p>
          <a:p>
            <a:pPr algn="r"/>
            <a:r>
              <a:rPr lang="en-US" sz="1200" dirty="0"/>
              <a:t> Bit Rate</a:t>
            </a:r>
          </a:p>
        </p:txBody>
      </p:sp>
    </p:spTree>
    <p:extLst>
      <p:ext uri="{BB962C8B-B14F-4D97-AF65-F5344CB8AC3E}">
        <p14:creationId xmlns:p14="http://schemas.microsoft.com/office/powerpoint/2010/main" val="2226097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48" grpId="0" animBg="1"/>
      <p:bldP spid="49" grpId="0" animBg="1"/>
      <p:bldP spid="50" grpId="0" animBg="1"/>
      <p:bldP spid="52" grpId="0" animBg="1"/>
      <p:bldP spid="53" grpId="0" animBg="1"/>
      <p:bldP spid="54" grpId="0" animBg="1"/>
      <p:bldP spid="55" grpId="0" animBg="1"/>
      <p:bldP spid="56" grpId="0" animBg="1"/>
      <p:bldP spid="57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92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0" grpId="0" animBg="1"/>
      <p:bldP spid="101" grpId="0" animBg="1"/>
      <p:bldP spid="102" grpId="0" animBg="1"/>
      <p:bldP spid="103" grpId="0" animBg="1"/>
      <p:bldP spid="104" grpId="0" animBg="1"/>
      <p:bldP spid="105" grpId="0" animBg="1"/>
      <p:bldP spid="106" grpId="0" animBg="1"/>
      <p:bldP spid="107" grpId="0" animBg="1"/>
      <p:bldP spid="108" grpId="0" animBg="1"/>
      <p:bldP spid="109" grpId="0" animBg="1"/>
      <p:bldP spid="110" grpId="0" animBg="1"/>
      <p:bldP spid="111" grpId="0" animBg="1"/>
      <p:bldP spid="112" grpId="0" animBg="1"/>
      <p:bldP spid="113" grpId="0" animBg="1"/>
      <p:bldP spid="139" grpId="0"/>
      <p:bldP spid="140" grpId="0"/>
      <p:bldP spid="141" grpId="0"/>
      <p:bldP spid="142" grpId="0"/>
      <p:bldP spid="143" grpId="0" animBg="1"/>
      <p:bldP spid="158" grpId="0"/>
      <p:bldP spid="159" grpId="0"/>
      <p:bldP spid="160" grpId="0"/>
      <p:bldP spid="161" grpId="0"/>
      <p:bldP spid="16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 2022-7 Hitless Protection Switching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Send identical signal on two separate paths</a:t>
            </a:r>
          </a:p>
          <a:p>
            <a:pPr lvl="1"/>
            <a:r>
              <a:rPr lang="en-US" dirty="0"/>
              <a:t>Identical RTP packet timestamps, RTP sequence numbers</a:t>
            </a:r>
          </a:p>
          <a:p>
            <a:pPr lvl="1"/>
            <a:r>
              <a:rPr lang="en-US" dirty="0"/>
              <a:t>Receiver aligns packets using buffer</a:t>
            </a:r>
          </a:p>
          <a:p>
            <a:pPr lvl="1"/>
            <a:r>
              <a:rPr lang="en-US" dirty="0"/>
              <a:t>Transit time equal to delay of longest path</a:t>
            </a:r>
          </a:p>
          <a:p>
            <a:r>
              <a:rPr lang="en-US" dirty="0"/>
              <a:t>SMPTE ST 2022-7 Standard</a:t>
            </a:r>
          </a:p>
          <a:p>
            <a:pPr lvl="1"/>
            <a:r>
              <a:rPr lang="en-US" dirty="0"/>
              <a:t>“Seamless Protection Switching of RTP Datagrams”</a:t>
            </a:r>
          </a:p>
          <a:p>
            <a:pPr lvl="1"/>
            <a:r>
              <a:rPr lang="en-US" dirty="0"/>
              <a:t>Published in 2019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245913" y="4887686"/>
            <a:ext cx="966399" cy="12540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Source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9765709" y="4887686"/>
            <a:ext cx="966399" cy="125403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Destin-</a:t>
            </a:r>
          </a:p>
          <a:p>
            <a:pPr algn="ctr"/>
            <a:r>
              <a:rPr lang="en-US" b="1" dirty="0" err="1"/>
              <a:t>ation</a:t>
            </a:r>
            <a:endParaRPr lang="en-US" b="1" dirty="0"/>
          </a:p>
        </p:txBody>
      </p:sp>
      <p:sp>
        <p:nvSpPr>
          <p:cNvPr id="6" name="Cloud 5"/>
          <p:cNvSpPr/>
          <p:nvPr/>
        </p:nvSpPr>
        <p:spPr>
          <a:xfrm>
            <a:off x="6740267" y="4482737"/>
            <a:ext cx="1488778" cy="822960"/>
          </a:xfrm>
          <a:prstGeom prst="cloud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Path A</a:t>
            </a:r>
          </a:p>
        </p:txBody>
      </p:sp>
      <p:sp>
        <p:nvSpPr>
          <p:cNvPr id="7" name="Cloud 6"/>
          <p:cNvSpPr/>
          <p:nvPr/>
        </p:nvSpPr>
        <p:spPr>
          <a:xfrm>
            <a:off x="6740267" y="5730240"/>
            <a:ext cx="1488778" cy="82296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Path B</a:t>
            </a:r>
          </a:p>
        </p:txBody>
      </p:sp>
      <p:cxnSp>
        <p:nvCxnSpPr>
          <p:cNvPr id="9" name="Straight Arrow Connector 8"/>
          <p:cNvCxnSpPr>
            <a:endCxn id="6" idx="2"/>
          </p:cNvCxnSpPr>
          <p:nvPr/>
        </p:nvCxnSpPr>
        <p:spPr>
          <a:xfrm flipV="1">
            <a:off x="5212311" y="4894217"/>
            <a:ext cx="1532574" cy="4114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6" idx="0"/>
          </p:cNvCxnSpPr>
          <p:nvPr/>
        </p:nvCxnSpPr>
        <p:spPr>
          <a:xfrm>
            <a:off x="8227805" y="4894217"/>
            <a:ext cx="1537903" cy="41148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endCxn id="7" idx="2"/>
          </p:cNvCxnSpPr>
          <p:nvPr/>
        </p:nvCxnSpPr>
        <p:spPr>
          <a:xfrm>
            <a:off x="5212311" y="5730243"/>
            <a:ext cx="1532574" cy="411479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7" idx="0"/>
          </p:cNvCxnSpPr>
          <p:nvPr/>
        </p:nvCxnSpPr>
        <p:spPr>
          <a:xfrm flipV="1">
            <a:off x="8227805" y="5841277"/>
            <a:ext cx="1537903" cy="300445"/>
          </a:xfrm>
          <a:prstGeom prst="straightConnector1">
            <a:avLst/>
          </a:prstGeom>
          <a:ln w="2857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6809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bldLvl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Requirements for IP Video Systems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475651"/>
              </p:ext>
            </p:extLst>
          </p:nvPr>
        </p:nvGraphicFramePr>
        <p:xfrm>
          <a:off x="611187" y="1852127"/>
          <a:ext cx="10969626" cy="221042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17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89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0833">
                <a:tc>
                  <a:txBody>
                    <a:bodyPr/>
                    <a:lstStyle/>
                    <a:p>
                      <a:r>
                        <a:rPr lang="en-US" dirty="0"/>
                        <a:t>Function</a:t>
                      </a: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</a:t>
                      </a: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Standards</a:t>
                      </a: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5193">
                <a:tc>
                  <a:txBody>
                    <a:bodyPr/>
                    <a:lstStyle/>
                    <a:p>
                      <a:r>
                        <a:rPr lang="en-US" dirty="0"/>
                        <a:t>Encapsulation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Put media data into IP packets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Video</a:t>
                      </a:r>
                      <a:r>
                        <a:rPr lang="en-US" baseline="0" dirty="0"/>
                        <a:t>: ST 2110-20</a:t>
                      </a:r>
                    </a:p>
                    <a:p>
                      <a:r>
                        <a:rPr lang="en-US" baseline="0" dirty="0"/>
                        <a:t>Audio: ST 2110-30 &amp; AES67</a:t>
                      </a:r>
                    </a:p>
                    <a:p>
                      <a:r>
                        <a:rPr lang="en-US" baseline="0" dirty="0"/>
                        <a:t>Ancillary Data: ST 2110-40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51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Synchronization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Align media streams to a common clock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IEEE 1588</a:t>
                      </a:r>
                      <a:r>
                        <a:rPr lang="en-US" baseline="0" dirty="0"/>
                        <a:t> PTP – Precision Time Protocol</a:t>
                      </a:r>
                      <a:endParaRPr lang="en-US" dirty="0"/>
                    </a:p>
                    <a:p>
                      <a:r>
                        <a:rPr lang="en-US" dirty="0"/>
                        <a:t>ST 2059 and ST 2110-10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66404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SDP Example for 1080i 29.97Hz Video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611028" y="1295922"/>
            <a:ext cx="10969943" cy="5717720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v=0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o=</a:t>
            </a: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wes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203763372 89 IN IP4 10.201.33.19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s=Example of a 1080i29.97 video signal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t=0 0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m=video 31008 RTP/AVP 101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c=IN IP4 232.201.33.11/32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a=source-filter: </a:t>
            </a: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incl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 IN IP4 232.201.33.11 10.201.33.19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a=rtpmap:101 raw/90000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a=fmtp:101 sampling=YCbCr-4:2:2; width=1920; height=1080; interlace; </a:t>
            </a: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exactframerate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=30000/1001; depth=10; TCS=SDR; colorimetry=BT709; PM=2110GPM; SSN=ST2110-20:2017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a=</a:t>
            </a: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ts-refclk:ptp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=IEEE1588-2008:39-A7-94-FF-FE-07-CB-D0:42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en-US" sz="2000" b="1" dirty="0">
                <a:latin typeface="Courier New" pitchFamily="49" charset="0"/>
                <a:cs typeface="Courier New" pitchFamily="49" charset="0"/>
              </a:rPr>
              <a:t>a=</a:t>
            </a:r>
            <a:r>
              <a:rPr lang="en-US" sz="2000" b="1" dirty="0" err="1">
                <a:latin typeface="Courier New" pitchFamily="49" charset="0"/>
                <a:cs typeface="Courier New" pitchFamily="49" charset="0"/>
              </a:rPr>
              <a:t>mediaclk:direct</a:t>
            </a:r>
            <a:r>
              <a:rPr lang="en-US" sz="2000" b="1" dirty="0">
                <a:latin typeface="Courier New" pitchFamily="49" charset="0"/>
                <a:cs typeface="Courier New" pitchFamily="49" charset="0"/>
              </a:rPr>
              <a:t>=0</a:t>
            </a:r>
          </a:p>
        </p:txBody>
      </p:sp>
    </p:spTree>
    <p:extLst>
      <p:ext uri="{BB962C8B-B14F-4D97-AF65-F5344CB8AC3E}">
        <p14:creationId xmlns:p14="http://schemas.microsoft.com/office/powerpoint/2010/main" val="222039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Multicast Stream Dynamics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1322" y="4046537"/>
            <a:ext cx="7000875" cy="2498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458788" y="1532846"/>
            <a:ext cx="10514012" cy="185737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08407E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rgbClr val="08407E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8407E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8407E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rgbClr val="08407E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dirty="0"/>
              <a:t>Source offers stream via multicast addresses listed in SDP</a:t>
            </a:r>
          </a:p>
          <a:p>
            <a:pPr lvl="1"/>
            <a:r>
              <a:rPr lang="en-US" sz="2400" dirty="0"/>
              <a:t>Destination devices get SDP via NMOS or other means</a:t>
            </a:r>
          </a:p>
          <a:p>
            <a:r>
              <a:rPr lang="en-US" sz="2800" dirty="0"/>
              <a:t>Receivers generate requests to join multicasts using IGMPv3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</a:p>
          <a:p>
            <a:r>
              <a:rPr lang="en-US" sz="2800" dirty="0"/>
              <a:t>Network determines best way to deliver streams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7273359" y="4533899"/>
            <a:ext cx="1096963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6"/>
          <p:cNvSpPr/>
          <p:nvPr/>
        </p:nvSpPr>
        <p:spPr>
          <a:xfrm>
            <a:off x="2842647" y="4497387"/>
            <a:ext cx="4491037" cy="684213"/>
          </a:xfrm>
          <a:custGeom>
            <a:avLst/>
            <a:gdLst>
              <a:gd name="connsiteX0" fmla="*/ 0 w 8063346"/>
              <a:gd name="connsiteY0" fmla="*/ 3890356 h 3986757"/>
              <a:gd name="connsiteX1" fmla="*/ 1413164 w 8063346"/>
              <a:gd name="connsiteY1" fmla="*/ 3940232 h 3986757"/>
              <a:gd name="connsiteX2" fmla="*/ 2693324 w 8063346"/>
              <a:gd name="connsiteY2" fmla="*/ 3308465 h 3986757"/>
              <a:gd name="connsiteX3" fmla="*/ 5037513 w 8063346"/>
              <a:gd name="connsiteY3" fmla="*/ 3258589 h 3986757"/>
              <a:gd name="connsiteX4" fmla="*/ 5037513 w 8063346"/>
              <a:gd name="connsiteY4" fmla="*/ 3258589 h 3986757"/>
              <a:gd name="connsiteX5" fmla="*/ 8063346 w 8063346"/>
              <a:gd name="connsiteY5" fmla="*/ 0 h 3986757"/>
              <a:gd name="connsiteX6" fmla="*/ 8063346 w 8063346"/>
              <a:gd name="connsiteY6" fmla="*/ 0 h 3986757"/>
              <a:gd name="connsiteX7" fmla="*/ 8063346 w 8063346"/>
              <a:gd name="connsiteY7" fmla="*/ 0 h 3986757"/>
              <a:gd name="connsiteX0" fmla="*/ 0 w 8063346"/>
              <a:gd name="connsiteY0" fmla="*/ 3890356 h 3986757"/>
              <a:gd name="connsiteX1" fmla="*/ 1413164 w 8063346"/>
              <a:gd name="connsiteY1" fmla="*/ 3940232 h 3986757"/>
              <a:gd name="connsiteX2" fmla="*/ 2693324 w 8063346"/>
              <a:gd name="connsiteY2" fmla="*/ 3308465 h 3986757"/>
              <a:gd name="connsiteX3" fmla="*/ 5037513 w 8063346"/>
              <a:gd name="connsiteY3" fmla="*/ 3258589 h 3986757"/>
              <a:gd name="connsiteX4" fmla="*/ 5037513 w 8063346"/>
              <a:gd name="connsiteY4" fmla="*/ 3258589 h 3986757"/>
              <a:gd name="connsiteX5" fmla="*/ 8063346 w 8063346"/>
              <a:gd name="connsiteY5" fmla="*/ 0 h 3986757"/>
              <a:gd name="connsiteX6" fmla="*/ 8063346 w 8063346"/>
              <a:gd name="connsiteY6" fmla="*/ 0 h 3986757"/>
              <a:gd name="connsiteX0" fmla="*/ 0 w 8063346"/>
              <a:gd name="connsiteY0" fmla="*/ 3890356 h 3986757"/>
              <a:gd name="connsiteX1" fmla="*/ 1413164 w 8063346"/>
              <a:gd name="connsiteY1" fmla="*/ 3940232 h 3986757"/>
              <a:gd name="connsiteX2" fmla="*/ 2693324 w 8063346"/>
              <a:gd name="connsiteY2" fmla="*/ 3308465 h 3986757"/>
              <a:gd name="connsiteX3" fmla="*/ 5037513 w 8063346"/>
              <a:gd name="connsiteY3" fmla="*/ 3258589 h 3986757"/>
              <a:gd name="connsiteX4" fmla="*/ 5037513 w 8063346"/>
              <a:gd name="connsiteY4" fmla="*/ 3258589 h 3986757"/>
              <a:gd name="connsiteX5" fmla="*/ 8063346 w 8063346"/>
              <a:gd name="connsiteY5" fmla="*/ 0 h 3986757"/>
              <a:gd name="connsiteX6" fmla="*/ 8063346 w 8063346"/>
              <a:gd name="connsiteY6" fmla="*/ 0 h 3986757"/>
              <a:gd name="connsiteX0" fmla="*/ 0 w 8063346"/>
              <a:gd name="connsiteY0" fmla="*/ 3890356 h 3986757"/>
              <a:gd name="connsiteX1" fmla="*/ 1413164 w 8063346"/>
              <a:gd name="connsiteY1" fmla="*/ 3940232 h 3986757"/>
              <a:gd name="connsiteX2" fmla="*/ 2693324 w 8063346"/>
              <a:gd name="connsiteY2" fmla="*/ 3308465 h 3986757"/>
              <a:gd name="connsiteX3" fmla="*/ 5037513 w 8063346"/>
              <a:gd name="connsiteY3" fmla="*/ 3258589 h 3986757"/>
              <a:gd name="connsiteX4" fmla="*/ 5037513 w 8063346"/>
              <a:gd name="connsiteY4" fmla="*/ 3258589 h 3986757"/>
              <a:gd name="connsiteX5" fmla="*/ 8063346 w 8063346"/>
              <a:gd name="connsiteY5" fmla="*/ 0 h 3986757"/>
              <a:gd name="connsiteX0" fmla="*/ 0 w 7531332"/>
              <a:gd name="connsiteY0" fmla="*/ 4123113 h 4219514"/>
              <a:gd name="connsiteX1" fmla="*/ 1413164 w 7531332"/>
              <a:gd name="connsiteY1" fmla="*/ 4172989 h 4219514"/>
              <a:gd name="connsiteX2" fmla="*/ 2693324 w 7531332"/>
              <a:gd name="connsiteY2" fmla="*/ 3541222 h 4219514"/>
              <a:gd name="connsiteX3" fmla="*/ 5037513 w 7531332"/>
              <a:gd name="connsiteY3" fmla="*/ 3491346 h 4219514"/>
              <a:gd name="connsiteX4" fmla="*/ 5037513 w 7531332"/>
              <a:gd name="connsiteY4" fmla="*/ 3491346 h 4219514"/>
              <a:gd name="connsiteX5" fmla="*/ 7531332 w 7531332"/>
              <a:gd name="connsiteY5" fmla="*/ 0 h 4219514"/>
              <a:gd name="connsiteX0" fmla="*/ 0 w 7531332"/>
              <a:gd name="connsiteY0" fmla="*/ 4123113 h 4219514"/>
              <a:gd name="connsiteX1" fmla="*/ 1413164 w 7531332"/>
              <a:gd name="connsiteY1" fmla="*/ 4172989 h 4219514"/>
              <a:gd name="connsiteX2" fmla="*/ 2693324 w 7531332"/>
              <a:gd name="connsiteY2" fmla="*/ 3541222 h 4219514"/>
              <a:gd name="connsiteX3" fmla="*/ 5037513 w 7531332"/>
              <a:gd name="connsiteY3" fmla="*/ 3491346 h 4219514"/>
              <a:gd name="connsiteX4" fmla="*/ 5037513 w 7531332"/>
              <a:gd name="connsiteY4" fmla="*/ 3491346 h 4219514"/>
              <a:gd name="connsiteX5" fmla="*/ 7531332 w 7531332"/>
              <a:gd name="connsiteY5" fmla="*/ 0 h 4219514"/>
              <a:gd name="connsiteX0" fmla="*/ 0 w 5037513"/>
              <a:gd name="connsiteY0" fmla="*/ 649584 h 745985"/>
              <a:gd name="connsiteX1" fmla="*/ 1413164 w 5037513"/>
              <a:gd name="connsiteY1" fmla="*/ 699460 h 745985"/>
              <a:gd name="connsiteX2" fmla="*/ 2693324 w 5037513"/>
              <a:gd name="connsiteY2" fmla="*/ 67693 h 745985"/>
              <a:gd name="connsiteX3" fmla="*/ 5037513 w 5037513"/>
              <a:gd name="connsiteY3" fmla="*/ 17817 h 745985"/>
              <a:gd name="connsiteX4" fmla="*/ 5037513 w 5037513"/>
              <a:gd name="connsiteY4" fmla="*/ 17817 h 745985"/>
              <a:gd name="connsiteX0" fmla="*/ 0 w 5037513"/>
              <a:gd name="connsiteY0" fmla="*/ 649584 h 745985"/>
              <a:gd name="connsiteX1" fmla="*/ 1413164 w 5037513"/>
              <a:gd name="connsiteY1" fmla="*/ 699460 h 745985"/>
              <a:gd name="connsiteX2" fmla="*/ 2693324 w 5037513"/>
              <a:gd name="connsiteY2" fmla="*/ 67693 h 745985"/>
              <a:gd name="connsiteX3" fmla="*/ 5037513 w 5037513"/>
              <a:gd name="connsiteY3" fmla="*/ 17817 h 745985"/>
              <a:gd name="connsiteX4" fmla="*/ 4406075 w 5037513"/>
              <a:gd name="connsiteY4" fmla="*/ 51058 h 745985"/>
              <a:gd name="connsiteX0" fmla="*/ 0 w 5037513"/>
              <a:gd name="connsiteY0" fmla="*/ 649584 h 745985"/>
              <a:gd name="connsiteX1" fmla="*/ 1413164 w 5037513"/>
              <a:gd name="connsiteY1" fmla="*/ 699460 h 745985"/>
              <a:gd name="connsiteX2" fmla="*/ 2693324 w 5037513"/>
              <a:gd name="connsiteY2" fmla="*/ 67693 h 745985"/>
              <a:gd name="connsiteX3" fmla="*/ 5037513 w 5037513"/>
              <a:gd name="connsiteY3" fmla="*/ 17817 h 745985"/>
              <a:gd name="connsiteX4" fmla="*/ 4489538 w 5037513"/>
              <a:gd name="connsiteY4" fmla="*/ 400118 h 745985"/>
              <a:gd name="connsiteX0" fmla="*/ 0 w 5037513"/>
              <a:gd name="connsiteY0" fmla="*/ 649584 h 745985"/>
              <a:gd name="connsiteX1" fmla="*/ 1413164 w 5037513"/>
              <a:gd name="connsiteY1" fmla="*/ 699460 h 745985"/>
              <a:gd name="connsiteX2" fmla="*/ 2693324 w 5037513"/>
              <a:gd name="connsiteY2" fmla="*/ 67693 h 745985"/>
              <a:gd name="connsiteX3" fmla="*/ 5037513 w 5037513"/>
              <a:gd name="connsiteY3" fmla="*/ 17817 h 745985"/>
              <a:gd name="connsiteX0" fmla="*/ 0 w 4372820"/>
              <a:gd name="connsiteY0" fmla="*/ 628694 h 725095"/>
              <a:gd name="connsiteX1" fmla="*/ 1413164 w 4372820"/>
              <a:gd name="connsiteY1" fmla="*/ 678570 h 725095"/>
              <a:gd name="connsiteX2" fmla="*/ 2693324 w 4372820"/>
              <a:gd name="connsiteY2" fmla="*/ 46803 h 725095"/>
              <a:gd name="connsiteX3" fmla="*/ 4372820 w 4372820"/>
              <a:gd name="connsiteY3" fmla="*/ 46790 h 725095"/>
              <a:gd name="connsiteX0" fmla="*/ 0 w 4490918"/>
              <a:gd name="connsiteY0" fmla="*/ 636280 h 732681"/>
              <a:gd name="connsiteX1" fmla="*/ 1413164 w 4490918"/>
              <a:gd name="connsiteY1" fmla="*/ 686156 h 732681"/>
              <a:gd name="connsiteX2" fmla="*/ 2693324 w 4490918"/>
              <a:gd name="connsiteY2" fmla="*/ 54389 h 732681"/>
              <a:gd name="connsiteX3" fmla="*/ 4490918 w 4490918"/>
              <a:gd name="connsiteY3" fmla="*/ 33589 h 732681"/>
              <a:gd name="connsiteX0" fmla="*/ 0 w 4490918"/>
              <a:gd name="connsiteY0" fmla="*/ 630727 h 681886"/>
              <a:gd name="connsiteX1" fmla="*/ 1447908 w 4490918"/>
              <a:gd name="connsiteY1" fmla="*/ 604289 h 681886"/>
              <a:gd name="connsiteX2" fmla="*/ 2693324 w 4490918"/>
              <a:gd name="connsiteY2" fmla="*/ 48836 h 681886"/>
              <a:gd name="connsiteX3" fmla="*/ 4490918 w 4490918"/>
              <a:gd name="connsiteY3" fmla="*/ 28036 h 681886"/>
              <a:gd name="connsiteX0" fmla="*/ 0 w 4490918"/>
              <a:gd name="connsiteY0" fmla="*/ 633739 h 706678"/>
              <a:gd name="connsiteX1" fmla="*/ 1496511 w 4490918"/>
              <a:gd name="connsiteY1" fmla="*/ 648744 h 706678"/>
              <a:gd name="connsiteX2" fmla="*/ 2693324 w 4490918"/>
              <a:gd name="connsiteY2" fmla="*/ 51848 h 706678"/>
              <a:gd name="connsiteX3" fmla="*/ 4490918 w 4490918"/>
              <a:gd name="connsiteY3" fmla="*/ 31048 h 706678"/>
              <a:gd name="connsiteX0" fmla="*/ 0 w 4490918"/>
              <a:gd name="connsiteY0" fmla="*/ 631213 h 685383"/>
              <a:gd name="connsiteX1" fmla="*/ 1517406 w 4490918"/>
              <a:gd name="connsiteY1" fmla="*/ 611466 h 685383"/>
              <a:gd name="connsiteX2" fmla="*/ 2693324 w 4490918"/>
              <a:gd name="connsiteY2" fmla="*/ 49322 h 685383"/>
              <a:gd name="connsiteX3" fmla="*/ 4490918 w 4490918"/>
              <a:gd name="connsiteY3" fmla="*/ 28522 h 685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490918" h="685383">
                <a:moveTo>
                  <a:pt x="0" y="631213"/>
                </a:moveTo>
                <a:cubicBezTo>
                  <a:pt x="482138" y="704642"/>
                  <a:pt x="1068519" y="708448"/>
                  <a:pt x="1517406" y="611466"/>
                </a:cubicBezTo>
                <a:cubicBezTo>
                  <a:pt x="1966293" y="514484"/>
                  <a:pt x="2197739" y="146479"/>
                  <a:pt x="2693324" y="49322"/>
                </a:cubicBezTo>
                <a:cubicBezTo>
                  <a:pt x="3188909" y="-47835"/>
                  <a:pt x="4490918" y="28522"/>
                  <a:pt x="4490918" y="28522"/>
                </a:cubicBezTo>
              </a:path>
            </a:pathLst>
          </a:custGeom>
          <a:noFill/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7733734" y="5448299"/>
            <a:ext cx="1096963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Freeform 8"/>
          <p:cNvSpPr/>
          <p:nvPr/>
        </p:nvSpPr>
        <p:spPr>
          <a:xfrm>
            <a:off x="5493771" y="4545011"/>
            <a:ext cx="2286000" cy="946150"/>
          </a:xfrm>
          <a:custGeom>
            <a:avLst/>
            <a:gdLst>
              <a:gd name="connsiteX0" fmla="*/ 0 w 8063346"/>
              <a:gd name="connsiteY0" fmla="*/ 3890356 h 3986757"/>
              <a:gd name="connsiteX1" fmla="*/ 1413164 w 8063346"/>
              <a:gd name="connsiteY1" fmla="*/ 3940232 h 3986757"/>
              <a:gd name="connsiteX2" fmla="*/ 2693324 w 8063346"/>
              <a:gd name="connsiteY2" fmla="*/ 3308465 h 3986757"/>
              <a:gd name="connsiteX3" fmla="*/ 5037513 w 8063346"/>
              <a:gd name="connsiteY3" fmla="*/ 3258589 h 3986757"/>
              <a:gd name="connsiteX4" fmla="*/ 5037513 w 8063346"/>
              <a:gd name="connsiteY4" fmla="*/ 3258589 h 3986757"/>
              <a:gd name="connsiteX5" fmla="*/ 8063346 w 8063346"/>
              <a:gd name="connsiteY5" fmla="*/ 0 h 3986757"/>
              <a:gd name="connsiteX6" fmla="*/ 8063346 w 8063346"/>
              <a:gd name="connsiteY6" fmla="*/ 0 h 3986757"/>
              <a:gd name="connsiteX7" fmla="*/ 8063346 w 8063346"/>
              <a:gd name="connsiteY7" fmla="*/ 0 h 3986757"/>
              <a:gd name="connsiteX0" fmla="*/ 0 w 8063346"/>
              <a:gd name="connsiteY0" fmla="*/ 3890356 h 3986757"/>
              <a:gd name="connsiteX1" fmla="*/ 1413164 w 8063346"/>
              <a:gd name="connsiteY1" fmla="*/ 3940232 h 3986757"/>
              <a:gd name="connsiteX2" fmla="*/ 2693324 w 8063346"/>
              <a:gd name="connsiteY2" fmla="*/ 3308465 h 3986757"/>
              <a:gd name="connsiteX3" fmla="*/ 5037513 w 8063346"/>
              <a:gd name="connsiteY3" fmla="*/ 3258589 h 3986757"/>
              <a:gd name="connsiteX4" fmla="*/ 5037513 w 8063346"/>
              <a:gd name="connsiteY4" fmla="*/ 3258589 h 3986757"/>
              <a:gd name="connsiteX5" fmla="*/ 8063346 w 8063346"/>
              <a:gd name="connsiteY5" fmla="*/ 0 h 3986757"/>
              <a:gd name="connsiteX6" fmla="*/ 8063346 w 8063346"/>
              <a:gd name="connsiteY6" fmla="*/ 0 h 3986757"/>
              <a:gd name="connsiteX0" fmla="*/ 0 w 8063346"/>
              <a:gd name="connsiteY0" fmla="*/ 3890356 h 3986757"/>
              <a:gd name="connsiteX1" fmla="*/ 1413164 w 8063346"/>
              <a:gd name="connsiteY1" fmla="*/ 3940232 h 3986757"/>
              <a:gd name="connsiteX2" fmla="*/ 2693324 w 8063346"/>
              <a:gd name="connsiteY2" fmla="*/ 3308465 h 3986757"/>
              <a:gd name="connsiteX3" fmla="*/ 5037513 w 8063346"/>
              <a:gd name="connsiteY3" fmla="*/ 3258589 h 3986757"/>
              <a:gd name="connsiteX4" fmla="*/ 5037513 w 8063346"/>
              <a:gd name="connsiteY4" fmla="*/ 3258589 h 3986757"/>
              <a:gd name="connsiteX5" fmla="*/ 8063346 w 8063346"/>
              <a:gd name="connsiteY5" fmla="*/ 0 h 3986757"/>
              <a:gd name="connsiteX6" fmla="*/ 8063346 w 8063346"/>
              <a:gd name="connsiteY6" fmla="*/ 0 h 3986757"/>
              <a:gd name="connsiteX0" fmla="*/ 0 w 8063346"/>
              <a:gd name="connsiteY0" fmla="*/ 3890356 h 3986757"/>
              <a:gd name="connsiteX1" fmla="*/ 1413164 w 8063346"/>
              <a:gd name="connsiteY1" fmla="*/ 3940232 h 3986757"/>
              <a:gd name="connsiteX2" fmla="*/ 2693324 w 8063346"/>
              <a:gd name="connsiteY2" fmla="*/ 3308465 h 3986757"/>
              <a:gd name="connsiteX3" fmla="*/ 5037513 w 8063346"/>
              <a:gd name="connsiteY3" fmla="*/ 3258589 h 3986757"/>
              <a:gd name="connsiteX4" fmla="*/ 5037513 w 8063346"/>
              <a:gd name="connsiteY4" fmla="*/ 3258589 h 3986757"/>
              <a:gd name="connsiteX5" fmla="*/ 8063346 w 8063346"/>
              <a:gd name="connsiteY5" fmla="*/ 0 h 3986757"/>
              <a:gd name="connsiteX0" fmla="*/ 0 w 7531332"/>
              <a:gd name="connsiteY0" fmla="*/ 4123113 h 4219514"/>
              <a:gd name="connsiteX1" fmla="*/ 1413164 w 7531332"/>
              <a:gd name="connsiteY1" fmla="*/ 4172989 h 4219514"/>
              <a:gd name="connsiteX2" fmla="*/ 2693324 w 7531332"/>
              <a:gd name="connsiteY2" fmla="*/ 3541222 h 4219514"/>
              <a:gd name="connsiteX3" fmla="*/ 5037513 w 7531332"/>
              <a:gd name="connsiteY3" fmla="*/ 3491346 h 4219514"/>
              <a:gd name="connsiteX4" fmla="*/ 5037513 w 7531332"/>
              <a:gd name="connsiteY4" fmla="*/ 3491346 h 4219514"/>
              <a:gd name="connsiteX5" fmla="*/ 7531332 w 7531332"/>
              <a:gd name="connsiteY5" fmla="*/ 0 h 4219514"/>
              <a:gd name="connsiteX0" fmla="*/ 0 w 7531332"/>
              <a:gd name="connsiteY0" fmla="*/ 4123113 h 4219514"/>
              <a:gd name="connsiteX1" fmla="*/ 1413164 w 7531332"/>
              <a:gd name="connsiteY1" fmla="*/ 4172989 h 4219514"/>
              <a:gd name="connsiteX2" fmla="*/ 2693324 w 7531332"/>
              <a:gd name="connsiteY2" fmla="*/ 3541222 h 4219514"/>
              <a:gd name="connsiteX3" fmla="*/ 5037513 w 7531332"/>
              <a:gd name="connsiteY3" fmla="*/ 3491346 h 4219514"/>
              <a:gd name="connsiteX4" fmla="*/ 5037513 w 7531332"/>
              <a:gd name="connsiteY4" fmla="*/ 3491346 h 4219514"/>
              <a:gd name="connsiteX5" fmla="*/ 7531332 w 7531332"/>
              <a:gd name="connsiteY5" fmla="*/ 0 h 4219514"/>
              <a:gd name="connsiteX0" fmla="*/ 0 w 5037513"/>
              <a:gd name="connsiteY0" fmla="*/ 649584 h 745985"/>
              <a:gd name="connsiteX1" fmla="*/ 1413164 w 5037513"/>
              <a:gd name="connsiteY1" fmla="*/ 699460 h 745985"/>
              <a:gd name="connsiteX2" fmla="*/ 2693324 w 5037513"/>
              <a:gd name="connsiteY2" fmla="*/ 67693 h 745985"/>
              <a:gd name="connsiteX3" fmla="*/ 5037513 w 5037513"/>
              <a:gd name="connsiteY3" fmla="*/ 17817 h 745985"/>
              <a:gd name="connsiteX4" fmla="*/ 5037513 w 5037513"/>
              <a:gd name="connsiteY4" fmla="*/ 17817 h 745985"/>
              <a:gd name="connsiteX0" fmla="*/ 0 w 3624349"/>
              <a:gd name="connsiteY0" fmla="*/ 699460 h 699460"/>
              <a:gd name="connsiteX1" fmla="*/ 1280160 w 3624349"/>
              <a:gd name="connsiteY1" fmla="*/ 67693 h 699460"/>
              <a:gd name="connsiteX2" fmla="*/ 3624349 w 3624349"/>
              <a:gd name="connsiteY2" fmla="*/ 17817 h 699460"/>
              <a:gd name="connsiteX3" fmla="*/ 3624349 w 3624349"/>
              <a:gd name="connsiteY3" fmla="*/ 17817 h 699460"/>
              <a:gd name="connsiteX0" fmla="*/ 0 w 2793014"/>
              <a:gd name="connsiteY0" fmla="*/ 10727 h 622152"/>
              <a:gd name="connsiteX1" fmla="*/ 448825 w 2793014"/>
              <a:gd name="connsiteY1" fmla="*/ 592522 h 622152"/>
              <a:gd name="connsiteX2" fmla="*/ 2793014 w 2793014"/>
              <a:gd name="connsiteY2" fmla="*/ 542646 h 622152"/>
              <a:gd name="connsiteX3" fmla="*/ 2793014 w 2793014"/>
              <a:gd name="connsiteY3" fmla="*/ 542646 h 622152"/>
              <a:gd name="connsiteX0" fmla="*/ 0 w 2793014"/>
              <a:gd name="connsiteY0" fmla="*/ 10729 h 622060"/>
              <a:gd name="connsiteX1" fmla="*/ 1163806 w 2793014"/>
              <a:gd name="connsiteY1" fmla="*/ 592413 h 622060"/>
              <a:gd name="connsiteX2" fmla="*/ 2793014 w 2793014"/>
              <a:gd name="connsiteY2" fmla="*/ 542648 h 622060"/>
              <a:gd name="connsiteX3" fmla="*/ 2793014 w 2793014"/>
              <a:gd name="connsiteY3" fmla="*/ 542648 h 622060"/>
              <a:gd name="connsiteX0" fmla="*/ 0 w 2410600"/>
              <a:gd name="connsiteY0" fmla="*/ 7330 h 1010362"/>
              <a:gd name="connsiteX1" fmla="*/ 781392 w 2410600"/>
              <a:gd name="connsiteY1" fmla="*/ 954707 h 1010362"/>
              <a:gd name="connsiteX2" fmla="*/ 2410600 w 2410600"/>
              <a:gd name="connsiteY2" fmla="*/ 904942 h 1010362"/>
              <a:gd name="connsiteX3" fmla="*/ 2410600 w 2410600"/>
              <a:gd name="connsiteY3" fmla="*/ 904942 h 1010362"/>
              <a:gd name="connsiteX0" fmla="*/ 0 w 2410600"/>
              <a:gd name="connsiteY0" fmla="*/ 8149 h 939848"/>
              <a:gd name="connsiteX1" fmla="*/ 732956 w 2410600"/>
              <a:gd name="connsiteY1" fmla="*/ 858383 h 939848"/>
              <a:gd name="connsiteX2" fmla="*/ 2410600 w 2410600"/>
              <a:gd name="connsiteY2" fmla="*/ 905761 h 939848"/>
              <a:gd name="connsiteX3" fmla="*/ 2410600 w 2410600"/>
              <a:gd name="connsiteY3" fmla="*/ 905761 h 939848"/>
              <a:gd name="connsiteX0" fmla="*/ 0 w 2410600"/>
              <a:gd name="connsiteY0" fmla="*/ 8149 h 1196482"/>
              <a:gd name="connsiteX1" fmla="*/ 732956 w 2410600"/>
              <a:gd name="connsiteY1" fmla="*/ 858383 h 1196482"/>
              <a:gd name="connsiteX2" fmla="*/ 2410600 w 2410600"/>
              <a:gd name="connsiteY2" fmla="*/ 905761 h 1196482"/>
              <a:gd name="connsiteX3" fmla="*/ 2396924 w 2410600"/>
              <a:gd name="connsiteY3" fmla="*/ 1196482 h 1196482"/>
              <a:gd name="connsiteX0" fmla="*/ 0 w 2410600"/>
              <a:gd name="connsiteY0" fmla="*/ 8149 h 939848"/>
              <a:gd name="connsiteX1" fmla="*/ 732956 w 2410600"/>
              <a:gd name="connsiteY1" fmla="*/ 858383 h 939848"/>
              <a:gd name="connsiteX2" fmla="*/ 2410600 w 2410600"/>
              <a:gd name="connsiteY2" fmla="*/ 905761 h 939848"/>
              <a:gd name="connsiteX0" fmla="*/ 0 w 2286080"/>
              <a:gd name="connsiteY0" fmla="*/ 8170 h 946402"/>
              <a:gd name="connsiteX1" fmla="*/ 732956 w 2286080"/>
              <a:gd name="connsiteY1" fmla="*/ 858404 h 946402"/>
              <a:gd name="connsiteX2" fmla="*/ 2286080 w 2286080"/>
              <a:gd name="connsiteY2" fmla="*/ 919464 h 9464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286080" h="946402">
                <a:moveTo>
                  <a:pt x="0" y="8170"/>
                </a:moveTo>
                <a:cubicBezTo>
                  <a:pt x="448887" y="-88812"/>
                  <a:pt x="351943" y="706522"/>
                  <a:pt x="732956" y="858404"/>
                </a:cubicBezTo>
                <a:cubicBezTo>
                  <a:pt x="1113969" y="1010286"/>
                  <a:pt x="2286080" y="919464"/>
                  <a:pt x="2286080" y="919464"/>
                </a:cubicBezTo>
              </a:path>
            </a:pathLst>
          </a:custGeom>
          <a:noFill/>
          <a:ln w="5715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6266883" y="5722936"/>
            <a:ext cx="0" cy="560388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5993833" y="5122862"/>
            <a:ext cx="273050" cy="65246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CC90F8DA-A0AB-504D-94E6-7BE95E30376E}"/>
              </a:ext>
            </a:extLst>
          </p:cNvPr>
          <p:cNvGrpSpPr/>
          <p:nvPr/>
        </p:nvGrpSpPr>
        <p:grpSpPr>
          <a:xfrm>
            <a:off x="3088840" y="3995820"/>
            <a:ext cx="208816" cy="304800"/>
            <a:chOff x="7449904" y="5001894"/>
            <a:chExt cx="208816" cy="30480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B40E15B-E6B5-2B6E-3CA5-49D267F7FDC5}"/>
                </a:ext>
              </a:extLst>
            </p:cNvPr>
            <p:cNvSpPr/>
            <p:nvPr/>
          </p:nvSpPr>
          <p:spPr>
            <a:xfrm>
              <a:off x="7449904" y="5001894"/>
              <a:ext cx="208816" cy="3048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88B1EA7-5FDB-40BD-EF10-20BF9E9BB032}"/>
                </a:ext>
              </a:extLst>
            </p:cNvPr>
            <p:cNvCxnSpPr>
              <a:stCxn id="12" idx="0"/>
              <a:endCxn id="12" idx="0"/>
            </p:cNvCxnSpPr>
            <p:nvPr/>
          </p:nvCxnSpPr>
          <p:spPr>
            <a:xfrm>
              <a:off x="7554312" y="5001894"/>
              <a:ext cx="0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65508C5-7A5C-571E-43AD-7FEE8012D8F1}"/>
                </a:ext>
              </a:extLst>
            </p:cNvPr>
            <p:cNvCxnSpPr/>
            <p:nvPr/>
          </p:nvCxnSpPr>
          <p:spPr>
            <a:xfrm>
              <a:off x="7478472" y="5054298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BA09240-236A-16C5-A3E9-F52E4A1ED6BC}"/>
                </a:ext>
              </a:extLst>
            </p:cNvPr>
            <p:cNvCxnSpPr/>
            <p:nvPr/>
          </p:nvCxnSpPr>
          <p:spPr>
            <a:xfrm>
              <a:off x="7478472" y="5087630"/>
              <a:ext cx="104408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FB36484E-F059-72FC-ED78-3D5FB0FC9E41}"/>
                </a:ext>
              </a:extLst>
            </p:cNvPr>
            <p:cNvCxnSpPr/>
            <p:nvPr/>
          </p:nvCxnSpPr>
          <p:spPr>
            <a:xfrm>
              <a:off x="7478472" y="5154294"/>
              <a:ext cx="104408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A3E7B11B-9132-3D9A-F302-12B250EEAB60}"/>
                </a:ext>
              </a:extLst>
            </p:cNvPr>
            <p:cNvCxnSpPr/>
            <p:nvPr/>
          </p:nvCxnSpPr>
          <p:spPr>
            <a:xfrm>
              <a:off x="7478472" y="5120962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8649B8AD-EF74-754A-B12F-3D4710FD0AEB}"/>
                </a:ext>
              </a:extLst>
            </p:cNvPr>
            <p:cNvCxnSpPr/>
            <p:nvPr/>
          </p:nvCxnSpPr>
          <p:spPr>
            <a:xfrm>
              <a:off x="7478474" y="5187626"/>
              <a:ext cx="116311" cy="12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5356F6E1-3AFE-C990-D351-E09A2D5A43A1}"/>
                </a:ext>
              </a:extLst>
            </p:cNvPr>
            <p:cNvCxnSpPr/>
            <p:nvPr/>
          </p:nvCxnSpPr>
          <p:spPr>
            <a:xfrm>
              <a:off x="7478472" y="5220970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3CA5E6CD-F2C0-F2FE-7902-F5CDB680CA7C}"/>
                </a:ext>
              </a:extLst>
            </p:cNvPr>
            <p:cNvCxnSpPr/>
            <p:nvPr/>
          </p:nvCxnSpPr>
          <p:spPr>
            <a:xfrm>
              <a:off x="7478472" y="5254302"/>
              <a:ext cx="7584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80A25C6-55A4-37DA-19F2-0F878FB72019}"/>
              </a:ext>
            </a:extLst>
          </p:cNvPr>
          <p:cNvSpPr txBox="1"/>
          <p:nvPr/>
        </p:nvSpPr>
        <p:spPr>
          <a:xfrm>
            <a:off x="1945532" y="3943389"/>
            <a:ext cx="11575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/>
              <a:t>SDP File</a:t>
            </a: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977DF74-BCBE-E372-8BE2-D9EAC5AB66F3}"/>
              </a:ext>
            </a:extLst>
          </p:cNvPr>
          <p:cNvCxnSpPr/>
          <p:nvPr/>
        </p:nvCxnSpPr>
        <p:spPr>
          <a:xfrm flipV="1">
            <a:off x="2965728" y="4312721"/>
            <a:ext cx="189600" cy="36611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4" name="Group 23">
            <a:extLst>
              <a:ext uri="{FF2B5EF4-FFF2-40B4-BE49-F238E27FC236}">
                <a16:creationId xmlns:a16="http://schemas.microsoft.com/office/drawing/2014/main" id="{80B77ABF-E396-C0C0-5A58-57AA7E0868AE}"/>
              </a:ext>
            </a:extLst>
          </p:cNvPr>
          <p:cNvGrpSpPr/>
          <p:nvPr/>
        </p:nvGrpSpPr>
        <p:grpSpPr>
          <a:xfrm>
            <a:off x="8621881" y="3665536"/>
            <a:ext cx="208816" cy="304800"/>
            <a:chOff x="7449904" y="5001894"/>
            <a:chExt cx="208816" cy="304800"/>
          </a:xfrm>
        </p:grpSpPr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963D059E-970C-A6AF-1C11-6AD5BEB56907}"/>
                </a:ext>
              </a:extLst>
            </p:cNvPr>
            <p:cNvSpPr/>
            <p:nvPr/>
          </p:nvSpPr>
          <p:spPr>
            <a:xfrm>
              <a:off x="7449904" y="5001894"/>
              <a:ext cx="208816" cy="3048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670EF98-0F70-82D2-F635-10BE072C625A}"/>
                </a:ext>
              </a:extLst>
            </p:cNvPr>
            <p:cNvCxnSpPr>
              <a:stCxn id="25" idx="0"/>
              <a:endCxn id="25" idx="0"/>
            </p:cNvCxnSpPr>
            <p:nvPr/>
          </p:nvCxnSpPr>
          <p:spPr>
            <a:xfrm>
              <a:off x="7554312" y="5001894"/>
              <a:ext cx="0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B64F6EB6-45D0-C9CC-70F6-CB5A547798E5}"/>
                </a:ext>
              </a:extLst>
            </p:cNvPr>
            <p:cNvCxnSpPr/>
            <p:nvPr/>
          </p:nvCxnSpPr>
          <p:spPr>
            <a:xfrm>
              <a:off x="7478472" y="5054298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FB17753A-967C-D16F-6D62-D177C6C39C52}"/>
                </a:ext>
              </a:extLst>
            </p:cNvPr>
            <p:cNvCxnSpPr/>
            <p:nvPr/>
          </p:nvCxnSpPr>
          <p:spPr>
            <a:xfrm>
              <a:off x="7478472" y="5087630"/>
              <a:ext cx="104408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B800F3DE-6E35-4FB1-AC52-B41171649769}"/>
                </a:ext>
              </a:extLst>
            </p:cNvPr>
            <p:cNvCxnSpPr/>
            <p:nvPr/>
          </p:nvCxnSpPr>
          <p:spPr>
            <a:xfrm>
              <a:off x="7478472" y="5154294"/>
              <a:ext cx="104408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110DA622-CD80-4148-67BE-B45F2B906A34}"/>
                </a:ext>
              </a:extLst>
            </p:cNvPr>
            <p:cNvCxnSpPr/>
            <p:nvPr/>
          </p:nvCxnSpPr>
          <p:spPr>
            <a:xfrm>
              <a:off x="7478472" y="5120962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B28A5063-11C6-3590-EEB4-647A75035A14}"/>
                </a:ext>
              </a:extLst>
            </p:cNvPr>
            <p:cNvCxnSpPr/>
            <p:nvPr/>
          </p:nvCxnSpPr>
          <p:spPr>
            <a:xfrm>
              <a:off x="7478474" y="5187626"/>
              <a:ext cx="116311" cy="12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32" name="Straight Connector 31">
              <a:extLst>
                <a:ext uri="{FF2B5EF4-FFF2-40B4-BE49-F238E27FC236}">
                  <a16:creationId xmlns:a16="http://schemas.microsoft.com/office/drawing/2014/main" id="{1AC89DB3-DE43-733D-8EB8-79F67A5EA359}"/>
                </a:ext>
              </a:extLst>
            </p:cNvPr>
            <p:cNvCxnSpPr/>
            <p:nvPr/>
          </p:nvCxnSpPr>
          <p:spPr>
            <a:xfrm>
              <a:off x="7478472" y="5220970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CCD3E289-BDF0-171D-29B4-6CA35AC86F78}"/>
                </a:ext>
              </a:extLst>
            </p:cNvPr>
            <p:cNvCxnSpPr/>
            <p:nvPr/>
          </p:nvCxnSpPr>
          <p:spPr>
            <a:xfrm>
              <a:off x="7478472" y="5254302"/>
              <a:ext cx="7584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79DCD6A-5236-E7D8-4E64-0026233DBC2B}"/>
              </a:ext>
            </a:extLst>
          </p:cNvPr>
          <p:cNvGrpSpPr/>
          <p:nvPr/>
        </p:nvGrpSpPr>
        <p:grpSpPr>
          <a:xfrm>
            <a:off x="9191925" y="4687093"/>
            <a:ext cx="208816" cy="304800"/>
            <a:chOff x="7449904" y="5001894"/>
            <a:chExt cx="208816" cy="304800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18FA0F34-525A-4212-FEB3-2ED7B8843240}"/>
                </a:ext>
              </a:extLst>
            </p:cNvPr>
            <p:cNvSpPr/>
            <p:nvPr/>
          </p:nvSpPr>
          <p:spPr>
            <a:xfrm>
              <a:off x="7449904" y="5001894"/>
              <a:ext cx="208816" cy="3048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83239D33-A17F-F692-DAD5-B34DB6F6AB67}"/>
                </a:ext>
              </a:extLst>
            </p:cNvPr>
            <p:cNvCxnSpPr>
              <a:stCxn id="35" idx="0"/>
              <a:endCxn id="35" idx="0"/>
            </p:cNvCxnSpPr>
            <p:nvPr/>
          </p:nvCxnSpPr>
          <p:spPr>
            <a:xfrm>
              <a:off x="7554312" y="5001894"/>
              <a:ext cx="0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D92B6017-15F8-0064-D621-62814AE892D6}"/>
                </a:ext>
              </a:extLst>
            </p:cNvPr>
            <p:cNvCxnSpPr/>
            <p:nvPr/>
          </p:nvCxnSpPr>
          <p:spPr>
            <a:xfrm>
              <a:off x="7478472" y="5054298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350D077F-0D95-7B02-1A91-9A0B13938F66}"/>
                </a:ext>
              </a:extLst>
            </p:cNvPr>
            <p:cNvCxnSpPr/>
            <p:nvPr/>
          </p:nvCxnSpPr>
          <p:spPr>
            <a:xfrm>
              <a:off x="7478472" y="5087630"/>
              <a:ext cx="104408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561F31C7-B591-A3BA-0DD6-ECF629B06C3C}"/>
                </a:ext>
              </a:extLst>
            </p:cNvPr>
            <p:cNvCxnSpPr/>
            <p:nvPr/>
          </p:nvCxnSpPr>
          <p:spPr>
            <a:xfrm>
              <a:off x="7478472" y="5154294"/>
              <a:ext cx="104408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DA66F1B-4C20-53A9-21BA-EC02C2885157}"/>
                </a:ext>
              </a:extLst>
            </p:cNvPr>
            <p:cNvCxnSpPr/>
            <p:nvPr/>
          </p:nvCxnSpPr>
          <p:spPr>
            <a:xfrm>
              <a:off x="7478472" y="5120962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39BE6F44-D86E-5755-A44B-8BFC8C7C42B7}"/>
                </a:ext>
              </a:extLst>
            </p:cNvPr>
            <p:cNvCxnSpPr/>
            <p:nvPr/>
          </p:nvCxnSpPr>
          <p:spPr>
            <a:xfrm>
              <a:off x="7478474" y="5187626"/>
              <a:ext cx="116311" cy="12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EF0EAE09-DDB1-0BE8-CA1A-9549CAA93FF4}"/>
                </a:ext>
              </a:extLst>
            </p:cNvPr>
            <p:cNvCxnSpPr/>
            <p:nvPr/>
          </p:nvCxnSpPr>
          <p:spPr>
            <a:xfrm>
              <a:off x="7478472" y="5220970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8D644129-E345-98C7-7976-FED853BC4548}"/>
                </a:ext>
              </a:extLst>
            </p:cNvPr>
            <p:cNvCxnSpPr/>
            <p:nvPr/>
          </p:nvCxnSpPr>
          <p:spPr>
            <a:xfrm>
              <a:off x="7478472" y="5254302"/>
              <a:ext cx="7584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6169D5A-5CA5-FB1A-A2A5-161639A663BF}"/>
              </a:ext>
            </a:extLst>
          </p:cNvPr>
          <p:cNvGrpSpPr/>
          <p:nvPr/>
        </p:nvGrpSpPr>
        <p:grpSpPr>
          <a:xfrm>
            <a:off x="7333684" y="6351511"/>
            <a:ext cx="208816" cy="304800"/>
            <a:chOff x="7449904" y="5001894"/>
            <a:chExt cx="208816" cy="304800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30CB7323-7CC2-326E-AF9A-7A4431D7CBAC}"/>
                </a:ext>
              </a:extLst>
            </p:cNvPr>
            <p:cNvSpPr/>
            <p:nvPr/>
          </p:nvSpPr>
          <p:spPr>
            <a:xfrm>
              <a:off x="7449904" y="5001894"/>
              <a:ext cx="208816" cy="304800"/>
            </a:xfrm>
            <a:prstGeom prst="rect">
              <a:avLst/>
            </a:prstGeom>
            <a:solidFill>
              <a:sysClr val="window" lastClr="FFFFFF"/>
            </a:solidFill>
            <a:ln w="25400" cap="flat" cmpd="sng" algn="ctr">
              <a:solidFill>
                <a:sysClr val="windowText" lastClr="000000"/>
              </a:solidFill>
              <a:prstDash val="solid"/>
            </a:ln>
            <a:effectLst/>
          </p:spPr>
          <p:txBody>
            <a:bodyPr rtlCol="0" anchor="ctr"/>
            <a:lstStyle/>
            <a:p>
              <a:pPr algn="ctr">
                <a:defRPr/>
              </a:pPr>
              <a:endParaRPr lang="en-US" sz="1400" kern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F365CF5-E1B6-94B7-2B3B-0DCF722A9C2B}"/>
                </a:ext>
              </a:extLst>
            </p:cNvPr>
            <p:cNvCxnSpPr>
              <a:stCxn id="45" idx="0"/>
              <a:endCxn id="45" idx="0"/>
            </p:cNvCxnSpPr>
            <p:nvPr/>
          </p:nvCxnSpPr>
          <p:spPr>
            <a:xfrm>
              <a:off x="7554312" y="5001894"/>
              <a:ext cx="0" cy="0"/>
            </a:xfrm>
            <a:prstGeom prst="line">
              <a:avLst/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517536AE-9DA6-EC9E-28CB-7B0EFF957F53}"/>
                </a:ext>
              </a:extLst>
            </p:cNvPr>
            <p:cNvCxnSpPr/>
            <p:nvPr/>
          </p:nvCxnSpPr>
          <p:spPr>
            <a:xfrm>
              <a:off x="7478472" y="5054298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61B2A3DD-C413-43D7-3863-FC93FEE7A7A3}"/>
                </a:ext>
              </a:extLst>
            </p:cNvPr>
            <p:cNvCxnSpPr/>
            <p:nvPr/>
          </p:nvCxnSpPr>
          <p:spPr>
            <a:xfrm>
              <a:off x="7478472" y="5087630"/>
              <a:ext cx="104408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552C48F3-891F-6C25-9F78-08A54F9AFDBE}"/>
                </a:ext>
              </a:extLst>
            </p:cNvPr>
            <p:cNvCxnSpPr/>
            <p:nvPr/>
          </p:nvCxnSpPr>
          <p:spPr>
            <a:xfrm>
              <a:off x="7478472" y="5154294"/>
              <a:ext cx="104408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2DB98F73-1624-8600-0B59-8BDDE3A790B3}"/>
                </a:ext>
              </a:extLst>
            </p:cNvPr>
            <p:cNvCxnSpPr/>
            <p:nvPr/>
          </p:nvCxnSpPr>
          <p:spPr>
            <a:xfrm>
              <a:off x="7478472" y="5120962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F88BC471-69C7-4BF2-6F24-3FD2DD69CE69}"/>
                </a:ext>
              </a:extLst>
            </p:cNvPr>
            <p:cNvCxnSpPr/>
            <p:nvPr/>
          </p:nvCxnSpPr>
          <p:spPr>
            <a:xfrm>
              <a:off x="7478474" y="5187626"/>
              <a:ext cx="116311" cy="12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CB807B9A-AABC-59D7-A575-B14032C19F53}"/>
                </a:ext>
              </a:extLst>
            </p:cNvPr>
            <p:cNvCxnSpPr/>
            <p:nvPr/>
          </p:nvCxnSpPr>
          <p:spPr>
            <a:xfrm>
              <a:off x="7478472" y="5220970"/>
              <a:ext cx="15236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45AB78A0-B6B5-58CD-BA2B-220B02220A7B}"/>
                </a:ext>
              </a:extLst>
            </p:cNvPr>
            <p:cNvCxnSpPr/>
            <p:nvPr/>
          </p:nvCxnSpPr>
          <p:spPr>
            <a:xfrm>
              <a:off x="7478472" y="5254302"/>
              <a:ext cx="75840" cy="0"/>
            </a:xfrm>
            <a:prstGeom prst="line">
              <a:avLst/>
            </a:prstGeom>
            <a:noFill/>
            <a:ln w="12700" cap="flat" cmpd="sng" algn="ctr">
              <a:solidFill>
                <a:sysClr val="windowText" lastClr="000000"/>
              </a:solidFill>
              <a:prstDash val="solid"/>
            </a:ln>
            <a:effectLst/>
          </p:spPr>
        </p:cxnSp>
      </p:grp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CFA0F260-8F51-F831-308F-BA2E390A8179}"/>
              </a:ext>
            </a:extLst>
          </p:cNvPr>
          <p:cNvCxnSpPr>
            <a:cxnSpLocks/>
          </p:cNvCxnSpPr>
          <p:nvPr/>
        </p:nvCxnSpPr>
        <p:spPr>
          <a:xfrm flipH="1">
            <a:off x="8496184" y="4046537"/>
            <a:ext cx="154267" cy="10435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EB64ED57-6E25-9808-9445-3CE5A6952624}"/>
              </a:ext>
            </a:extLst>
          </p:cNvPr>
          <p:cNvCxnSpPr>
            <a:cxnSpLocks/>
          </p:cNvCxnSpPr>
          <p:nvPr/>
        </p:nvCxnSpPr>
        <p:spPr>
          <a:xfrm flipH="1">
            <a:off x="9037658" y="5042862"/>
            <a:ext cx="154267" cy="104358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5E1ED329-B7D0-785A-AE25-1D35B7D08F6C}"/>
              </a:ext>
            </a:extLst>
          </p:cNvPr>
          <p:cNvCxnSpPr>
            <a:cxnSpLocks/>
          </p:cNvCxnSpPr>
          <p:nvPr/>
        </p:nvCxnSpPr>
        <p:spPr>
          <a:xfrm flipH="1" flipV="1">
            <a:off x="6457958" y="6106973"/>
            <a:ext cx="762646" cy="36341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1713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p" bldLvl="2"/>
      <p:bldP spid="21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ProAV Format Comparison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8755786"/>
              </p:ext>
            </p:extLst>
          </p:nvPr>
        </p:nvGraphicFramePr>
        <p:xfrm>
          <a:off x="609601" y="1395716"/>
          <a:ext cx="10820401" cy="47244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616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646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46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66467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6467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Capability/Feature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IPMX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ST 2110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SDVoE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HDBaseT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Uncompressed 4K60p Video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Visually Lossless Compression 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Network-based Precision Clock (PTP)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Optional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Required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Open Standard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In process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HDCP Support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ST 2110 Compatibility 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 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IR Control Link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PoE (Power over Ethernet)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Possible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1061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effectLst/>
                        </a:rPr>
                        <a:t>PoH</a:t>
                      </a:r>
                      <a:r>
                        <a:rPr lang="en-US" sz="1800" dirty="0">
                          <a:effectLst/>
                        </a:rPr>
                        <a:t> (Power over </a:t>
                      </a:r>
                      <a:r>
                        <a:rPr lang="en-US" sz="1800" dirty="0" err="1">
                          <a:effectLst/>
                        </a:rPr>
                        <a:t>HDBaseT</a:t>
                      </a:r>
                      <a:r>
                        <a:rPr lang="en-US" sz="1800" dirty="0">
                          <a:effectLst/>
                        </a:rPr>
                        <a:t>) (100W)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Yes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61821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Data Channel*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Not Required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Not Required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Up to 1 Gbit/s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Up to 100 Mbit/s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3310359" y="6196316"/>
            <a:ext cx="8119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*IPMX and ST 2110 work over standard IP/Ethernet infrastructure.  As such, other IP and Ethernet data flows can easily be transported over the same networks.</a:t>
            </a:r>
          </a:p>
        </p:txBody>
      </p:sp>
    </p:spTree>
    <p:extLst>
      <p:ext uri="{BB962C8B-B14F-4D97-AF65-F5344CB8AC3E}">
        <p14:creationId xmlns:p14="http://schemas.microsoft.com/office/powerpoint/2010/main" val="999033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So, Why </a:t>
            </a:r>
            <a:r>
              <a:rPr lang="en-US" dirty="0"/>
              <a:t>ST 2110?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Futureproof</a:t>
            </a:r>
          </a:p>
          <a:p>
            <a:pPr lvl="1"/>
            <a:r>
              <a:rPr lang="en-US" dirty="0"/>
              <a:t>Can handle any video format: 8K, HDR, 3D, and beyond</a:t>
            </a:r>
          </a:p>
          <a:p>
            <a:r>
              <a:rPr lang="en-US" dirty="0"/>
              <a:t>Cloud-Friendly</a:t>
            </a:r>
          </a:p>
          <a:p>
            <a:pPr lvl="1"/>
            <a:r>
              <a:rPr lang="en-US" dirty="0"/>
              <a:t>IP signals travel easily to and from public and private clouds</a:t>
            </a:r>
          </a:p>
          <a:p>
            <a:r>
              <a:rPr lang="en-US" dirty="0"/>
              <a:t>Flexible</a:t>
            </a:r>
          </a:p>
          <a:p>
            <a:pPr lvl="1"/>
            <a:r>
              <a:rPr lang="en-US" dirty="0"/>
              <a:t>Common network backbone handles SD, HD, UHD, SDR, HDR, multiple frame rates, compressed/uncompressed, streaming, file transport and much more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646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811062-29D9-D117-146F-9E7C014E5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Emmy-award Winning Technology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5DA59FF-BB8C-A8E1-BC17-CBB2AFC0CC5A}"/>
              </a:ext>
            </a:extLst>
          </p:cNvPr>
          <p:cNvGrpSpPr/>
          <p:nvPr/>
        </p:nvGrpSpPr>
        <p:grpSpPr>
          <a:xfrm>
            <a:off x="9000690" y="1371600"/>
            <a:ext cx="3191310" cy="5486400"/>
            <a:chOff x="9000690" y="1371600"/>
            <a:chExt cx="3191310" cy="54864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259FA9F9-1821-E1CD-F33C-B320D0F29382}"/>
                </a:ext>
              </a:extLst>
            </p:cNvPr>
            <p:cNvSpPr/>
            <p:nvPr/>
          </p:nvSpPr>
          <p:spPr>
            <a:xfrm>
              <a:off x="9000690" y="1371600"/>
              <a:ext cx="3191310" cy="5486400"/>
            </a:xfrm>
            <a:prstGeom prst="rect">
              <a:avLst/>
            </a:prstGeom>
            <a:gradFill flip="none" rotWithShape="1">
              <a:gsLst>
                <a:gs pos="0">
                  <a:srgbClr val="1B3975"/>
                </a:gs>
                <a:gs pos="100000">
                  <a:srgbClr val="008F8F"/>
                </a:gs>
              </a:gsLst>
              <a:lin ang="4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5430BEA-D2BB-F73D-7D8A-74833B1FD2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5000"/>
            </a:blip>
            <a:stretch>
              <a:fillRect/>
            </a:stretch>
          </p:blipFill>
          <p:spPr>
            <a:xfrm>
              <a:off x="9397077" y="5140440"/>
              <a:ext cx="1956723" cy="1289658"/>
            </a:xfrm>
            <a:prstGeom prst="parallelogram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72785D-3B7E-3211-7FF5-B809098B9A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5000"/>
            </a:blip>
            <a:stretch>
              <a:fillRect/>
            </a:stretch>
          </p:blipFill>
          <p:spPr>
            <a:xfrm>
              <a:off x="10372291" y="3718691"/>
              <a:ext cx="1443790" cy="951589"/>
            </a:xfrm>
            <a:prstGeom prst="parallelogram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11" name="Picture 10" descr="Wes Simpson holding his Emmy Statue">
            <a:extLst>
              <a:ext uri="{FF2B5EF4-FFF2-40B4-BE49-F238E27FC236}">
                <a16:creationId xmlns:a16="http://schemas.microsoft.com/office/drawing/2014/main" id="{A1A75322-553A-06F5-966B-6A4A14199CC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336"/>
                    </a14:imgEffect>
                  </a14:imgLayer>
                </a14:imgProps>
              </a:ext>
            </a:extLst>
          </a:blip>
          <a:srcRect l="9091" t="6255" r="48052"/>
          <a:stretch/>
        </p:blipFill>
        <p:spPr>
          <a:xfrm rot="5400000">
            <a:off x="1757145" y="-385545"/>
            <a:ext cx="5486400" cy="9000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6769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7B37BA2-AFC0-648B-15E7-64F68CB1427F}"/>
              </a:ext>
            </a:extLst>
          </p:cNvPr>
          <p:cNvSpPr txBox="1"/>
          <p:nvPr/>
        </p:nvSpPr>
        <p:spPr>
          <a:xfrm>
            <a:off x="2056356" y="1089194"/>
            <a:ext cx="8079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dirty="0">
                <a:solidFill>
                  <a:schemeClr val="bg1"/>
                </a:solidFill>
                <a:latin typeface="+mj-lt"/>
              </a:rPr>
              <a:t>Any Questions?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8F2E48F-E774-4510-CFCD-2C171733C98C}"/>
              </a:ext>
            </a:extLst>
          </p:cNvPr>
          <p:cNvSpPr txBox="1"/>
          <p:nvPr/>
        </p:nvSpPr>
        <p:spPr>
          <a:xfrm>
            <a:off x="7573281" y="3131313"/>
            <a:ext cx="319107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solidFill>
                  <a:schemeClr val="bg1"/>
                </a:solidFill>
                <a:latin typeface="Arial Rounded MT Bold" panose="020F0704030504030204" pitchFamily="34" charset="0"/>
              </a:rPr>
              <a:t>Learn</a:t>
            </a:r>
            <a:r>
              <a:rPr lang="en-US" sz="4400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IP</a:t>
            </a:r>
            <a:endParaRPr lang="en-US" sz="44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r>
              <a:rPr lang="en-US" sz="44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video.com</a:t>
            </a:r>
          </a:p>
        </p:txBody>
      </p:sp>
    </p:spTree>
    <p:extLst>
      <p:ext uri="{BB962C8B-B14F-4D97-AF65-F5344CB8AC3E}">
        <p14:creationId xmlns:p14="http://schemas.microsoft.com/office/powerpoint/2010/main" val="21129746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Requirements for IP Video Systems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4470291"/>
              </p:ext>
            </p:extLst>
          </p:nvPr>
        </p:nvGraphicFramePr>
        <p:xfrm>
          <a:off x="611187" y="1852127"/>
          <a:ext cx="10969626" cy="3105619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17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89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0833">
                <a:tc>
                  <a:txBody>
                    <a:bodyPr/>
                    <a:lstStyle/>
                    <a:p>
                      <a:r>
                        <a:rPr lang="en-US" dirty="0"/>
                        <a:t>Function</a:t>
                      </a: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</a:t>
                      </a: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Standards</a:t>
                      </a: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5193">
                <a:tc>
                  <a:txBody>
                    <a:bodyPr/>
                    <a:lstStyle/>
                    <a:p>
                      <a:r>
                        <a:rPr lang="en-US" dirty="0"/>
                        <a:t>Encapsulation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Put media data into IP packets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Video</a:t>
                      </a:r>
                      <a:r>
                        <a:rPr lang="en-US" baseline="0" dirty="0"/>
                        <a:t>: ST 2110-20</a:t>
                      </a:r>
                    </a:p>
                    <a:p>
                      <a:r>
                        <a:rPr lang="en-US" baseline="0" dirty="0"/>
                        <a:t>Audio: ST 2110-30 &amp; AES67</a:t>
                      </a:r>
                    </a:p>
                    <a:p>
                      <a:r>
                        <a:rPr lang="en-US" baseline="0" dirty="0"/>
                        <a:t>Ancillary Data: ST 2110-40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51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Synchronization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Align media streams to a common clock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IEEE 1588</a:t>
                      </a:r>
                      <a:r>
                        <a:rPr lang="en-US" baseline="0" dirty="0"/>
                        <a:t> PTP – Precision Time Protocol</a:t>
                      </a:r>
                      <a:endParaRPr lang="en-US" dirty="0"/>
                    </a:p>
                    <a:p>
                      <a:r>
                        <a:rPr lang="en-US" dirty="0"/>
                        <a:t>ST 2059 and ST 2110-10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51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Switching and Routing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Move packets from one device to another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IGMPv3 Multicasting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9865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Key Requirements for IP Video Systems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611187" y="1852127"/>
          <a:ext cx="10969626" cy="4000812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8178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2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894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0833">
                <a:tc>
                  <a:txBody>
                    <a:bodyPr/>
                    <a:lstStyle/>
                    <a:p>
                      <a:r>
                        <a:rPr lang="en-US" dirty="0"/>
                        <a:t>Function</a:t>
                      </a: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Description</a:t>
                      </a: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Standards</a:t>
                      </a:r>
                    </a:p>
                  </a:txBody>
                  <a:tcPr>
                    <a:solidFill>
                      <a:schemeClr val="accent6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5193">
                <a:tc>
                  <a:txBody>
                    <a:bodyPr/>
                    <a:lstStyle/>
                    <a:p>
                      <a:r>
                        <a:rPr lang="en-US" dirty="0"/>
                        <a:t>Encapsulation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Put media data into IP packets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Video</a:t>
                      </a:r>
                      <a:r>
                        <a:rPr lang="en-US" baseline="0" dirty="0"/>
                        <a:t>: ST 2110-20</a:t>
                      </a:r>
                    </a:p>
                    <a:p>
                      <a:r>
                        <a:rPr lang="en-US" baseline="0" dirty="0"/>
                        <a:t>Audio: ST 2110-30 &amp; AES67</a:t>
                      </a:r>
                    </a:p>
                    <a:p>
                      <a:r>
                        <a:rPr lang="en-US" baseline="0" dirty="0"/>
                        <a:t>Ancillary Data: ST 2110-40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951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Synchronization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Align media streams to a common clock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IEEE 1588</a:t>
                      </a:r>
                      <a:r>
                        <a:rPr lang="en-US" baseline="0" dirty="0"/>
                        <a:t> PTP – Precision Time Protocol</a:t>
                      </a:r>
                      <a:endParaRPr lang="en-US" dirty="0"/>
                    </a:p>
                    <a:p>
                      <a:r>
                        <a:rPr lang="en-US" dirty="0"/>
                        <a:t>ST 2059 and ST 2110-10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951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Switching and Routing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Move packets from one device to another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IGMPv3 Multicasting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519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Connection Management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Route signals from sources to destinations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SDP – Session Description Protocol</a:t>
                      </a:r>
                    </a:p>
                    <a:p>
                      <a:r>
                        <a:rPr lang="en-US" dirty="0"/>
                        <a:t>NMOS IS-05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50824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Media Transport over IP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SMPTE ST 2022-6</a:t>
            </a:r>
          </a:p>
          <a:p>
            <a:r>
              <a:rPr lang="en-US" dirty="0"/>
              <a:t>SMPTE ST 2110</a:t>
            </a:r>
          </a:p>
        </p:txBody>
      </p:sp>
    </p:spTree>
    <p:extLst>
      <p:ext uri="{BB962C8B-B14F-4D97-AF65-F5344CB8AC3E}">
        <p14:creationId xmlns:p14="http://schemas.microsoft.com/office/powerpoint/2010/main" val="24860530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F811062-29D9-D117-146F-9E7C014E58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bg1"/>
                </a:solidFill>
              </a:rPr>
              <a:t>The IP Video Ecosystem</a:t>
            </a:r>
            <a:endParaRPr lang="en-US" dirty="0"/>
          </a:p>
        </p:txBody>
      </p:sp>
      <p:sp>
        <p:nvSpPr>
          <p:cNvPr id="4" name="Content Placeholder 1">
            <a:extLst>
              <a:ext uri="{FF2B5EF4-FFF2-40B4-BE49-F238E27FC236}">
                <a16:creationId xmlns:a16="http://schemas.microsoft.com/office/drawing/2014/main" id="{5758B331-2FE4-F780-F2C8-7054C7DDFDA5}"/>
              </a:ext>
            </a:extLst>
          </p:cNvPr>
          <p:cNvSpPr txBox="1">
            <a:spLocks/>
          </p:cNvSpPr>
          <p:nvPr/>
        </p:nvSpPr>
        <p:spPr>
          <a:xfrm>
            <a:off x="838200" y="1968358"/>
            <a:ext cx="785876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2C9FA0"/>
              </a:buClr>
              <a:buFont typeface="Wingdings" pitchFamily="2" charset="2"/>
              <a:buChar char="§"/>
              <a:defRPr sz="2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24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2C9FA0"/>
              </a:buClr>
              <a:buFont typeface="Wingdings" pitchFamily="2" charset="2"/>
              <a:buChar char="§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itchFamily="2" charset="2"/>
              <a:buNone/>
            </a:pPr>
            <a:r>
              <a:rPr lang="en-US" dirty="0"/>
              <a:t>Replace text box with image.</a:t>
            </a:r>
          </a:p>
          <a:p>
            <a:pPr marL="0" indent="0">
              <a:buFont typeface="Wingdings" pitchFamily="2" charset="2"/>
              <a:buNone/>
            </a:pPr>
            <a:endParaRPr lang="en-US" dirty="0"/>
          </a:p>
          <a:p>
            <a:pPr marL="0" indent="0">
              <a:buFont typeface="Wingdings" pitchFamily="2" charset="2"/>
              <a:buNone/>
            </a:pPr>
            <a:r>
              <a:rPr lang="en-US" dirty="0"/>
              <a:t>Delete side panel if image is too large to fit inside text box.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55DA59FF-BB8C-A8E1-BC17-CBB2AFC0CC5A}"/>
              </a:ext>
            </a:extLst>
          </p:cNvPr>
          <p:cNvGrpSpPr/>
          <p:nvPr/>
        </p:nvGrpSpPr>
        <p:grpSpPr>
          <a:xfrm>
            <a:off x="9000690" y="1371600"/>
            <a:ext cx="3191310" cy="5486400"/>
            <a:chOff x="9000690" y="1371600"/>
            <a:chExt cx="3191310" cy="548640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259FA9F9-1821-E1CD-F33C-B320D0F29382}"/>
                </a:ext>
              </a:extLst>
            </p:cNvPr>
            <p:cNvSpPr/>
            <p:nvPr/>
          </p:nvSpPr>
          <p:spPr>
            <a:xfrm>
              <a:off x="9000690" y="1371600"/>
              <a:ext cx="3191310" cy="5486400"/>
            </a:xfrm>
            <a:prstGeom prst="rect">
              <a:avLst/>
            </a:prstGeom>
            <a:gradFill flip="none" rotWithShape="1">
              <a:gsLst>
                <a:gs pos="0">
                  <a:srgbClr val="1B3975"/>
                </a:gs>
                <a:gs pos="100000">
                  <a:srgbClr val="008F8F"/>
                </a:gs>
              </a:gsLst>
              <a:lin ang="4200000" scaled="0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5430BEA-D2BB-F73D-7D8A-74833B1FD2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5000"/>
            </a:blip>
            <a:stretch>
              <a:fillRect/>
            </a:stretch>
          </p:blipFill>
          <p:spPr>
            <a:xfrm>
              <a:off x="9397077" y="5140440"/>
              <a:ext cx="1956723" cy="1289658"/>
            </a:xfrm>
            <a:prstGeom prst="parallelogram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7272785D-3B7E-3211-7FF5-B809098B9AC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25000"/>
            </a:blip>
            <a:stretch>
              <a:fillRect/>
            </a:stretch>
          </p:blipFill>
          <p:spPr>
            <a:xfrm>
              <a:off x="10372291" y="3718691"/>
              <a:ext cx="1443790" cy="951589"/>
            </a:xfrm>
            <a:prstGeom prst="parallelogram">
              <a:avLst/>
            </a:prstGeom>
            <a:effectLst>
              <a:outerShdw blurRad="76200" dir="18900000" sy="23000" kx="-1200000" algn="bl" rotWithShape="0">
                <a:prstClr val="black">
                  <a:alpha val="20000"/>
                </a:prstClr>
              </a:outerShdw>
            </a:effectLst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11B2E755-2F4C-B509-CBCC-23BA7AB2EC38}"/>
              </a:ext>
            </a:extLst>
          </p:cNvPr>
          <p:cNvPicPr>
            <a:picLocks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7"/>
          <a:stretch/>
        </p:blipFill>
        <p:spPr>
          <a:xfrm>
            <a:off x="55449" y="1492439"/>
            <a:ext cx="8947047" cy="5244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9921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IP Media Evolutionary Tree</a:t>
            </a:r>
          </a:p>
        </p:txBody>
      </p:sp>
      <p:sp>
        <p:nvSpPr>
          <p:cNvPr id="3" name="Rectangle 2"/>
          <p:cNvSpPr/>
          <p:nvPr/>
        </p:nvSpPr>
        <p:spPr>
          <a:xfrm>
            <a:off x="4362845" y="1190876"/>
            <a:ext cx="7621056" cy="5095120"/>
          </a:xfrm>
          <a:prstGeom prst="rect">
            <a:avLst/>
          </a:prstGeom>
          <a:solidFill>
            <a:srgbClr val="F7EA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400" dirty="0">
                <a:solidFill>
                  <a:schemeClr val="accent2">
                    <a:lumMod val="50000"/>
                  </a:schemeClr>
                </a:solidFill>
                <a:latin typeface="Arial Narrow" panose="020B0606020202030204" pitchFamily="34" charset="0"/>
              </a:rPr>
              <a:t>Uncompressed</a:t>
            </a:r>
          </a:p>
        </p:txBody>
      </p:sp>
      <p:sp>
        <p:nvSpPr>
          <p:cNvPr id="4" name="Rectangle 3"/>
          <p:cNvSpPr/>
          <p:nvPr/>
        </p:nvSpPr>
        <p:spPr>
          <a:xfrm>
            <a:off x="310899" y="1172404"/>
            <a:ext cx="3825870" cy="5095120"/>
          </a:xfrm>
          <a:prstGeom prst="rect">
            <a:avLst/>
          </a:prstGeom>
          <a:solidFill>
            <a:srgbClr val="E9F0D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 anchorCtr="0"/>
          <a:lstStyle/>
          <a:p>
            <a:pPr algn="ctr"/>
            <a:r>
              <a:rPr lang="en-US" sz="2400" dirty="0">
                <a:solidFill>
                  <a:schemeClr val="accent3">
                    <a:lumMod val="50000"/>
                  </a:schemeClr>
                </a:solidFill>
                <a:latin typeface="Arial Narrow" panose="020B0606020202030204" pitchFamily="34" charset="0"/>
              </a:rPr>
              <a:t>Compressed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85459" y="5861175"/>
            <a:ext cx="2366458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Pro-MPEG CoP3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79283" y="5008748"/>
            <a:ext cx="1657680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ST 2022-1,2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6492" y="4164255"/>
            <a:ext cx="967964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TR-01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6509" y="3011985"/>
            <a:ext cx="1840911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ST 2022-3,4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62782" y="5861175"/>
            <a:ext cx="1613688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RFC 4175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51444" y="5515966"/>
            <a:ext cx="1256882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AES 67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37355" y="4809309"/>
            <a:ext cx="1226542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TR-03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522311" y="4284735"/>
            <a:ext cx="677429" cy="307777"/>
          </a:xfrm>
          <a:prstGeom prst="rect">
            <a:avLst/>
          </a:prstGeom>
          <a:noFill/>
        </p:spPr>
        <p:txBody>
          <a:bodyPr wrap="non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TR-04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71297" y="4764947"/>
            <a:ext cx="1292213" cy="307777"/>
          </a:xfrm>
          <a:prstGeom prst="rect">
            <a:avLst/>
          </a:prstGeom>
          <a:noFill/>
        </p:spPr>
        <p:txBody>
          <a:bodyPr wrap="none" lIns="9144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ST 2022-5,6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74028" y="4576455"/>
            <a:ext cx="1050929" cy="307777"/>
          </a:xfrm>
          <a:prstGeom prst="rect">
            <a:avLst/>
          </a:prstGeom>
          <a:noFill/>
        </p:spPr>
        <p:txBody>
          <a:bodyPr wrap="non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RFC 8331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189198" y="3743504"/>
            <a:ext cx="1474700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ST 2110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41630" y="2492590"/>
            <a:ext cx="1687607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ST 2110-10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406507" y="2492591"/>
            <a:ext cx="1644121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ST 2110-20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38420" y="2492591"/>
            <a:ext cx="1608981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ST 2110-30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229618" y="2492591"/>
            <a:ext cx="1584530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ST 2110-40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944500" y="1761068"/>
            <a:ext cx="1394891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ST 2110-21</a:t>
            </a:r>
          </a:p>
        </p:txBody>
      </p:sp>
      <p:cxnSp>
        <p:nvCxnSpPr>
          <p:cNvPr id="21" name="Straight Connector 20"/>
          <p:cNvCxnSpPr>
            <a:stCxn id="5" idx="0"/>
            <a:endCxn id="6" idx="2"/>
          </p:cNvCxnSpPr>
          <p:nvPr/>
        </p:nvCxnSpPr>
        <p:spPr>
          <a:xfrm flipH="1" flipV="1">
            <a:off x="2108124" y="5316524"/>
            <a:ext cx="60565" cy="544650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>
            <a:stCxn id="6" idx="0"/>
            <a:endCxn id="8" idx="2"/>
          </p:cNvCxnSpPr>
          <p:nvPr/>
        </p:nvCxnSpPr>
        <p:spPr>
          <a:xfrm flipV="1">
            <a:off x="2108124" y="3319761"/>
            <a:ext cx="828841" cy="1688986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6" idx="0"/>
            <a:endCxn id="7" idx="2"/>
          </p:cNvCxnSpPr>
          <p:nvPr/>
        </p:nvCxnSpPr>
        <p:spPr>
          <a:xfrm flipH="1" flipV="1">
            <a:off x="1110475" y="4472031"/>
            <a:ext cx="997649" cy="536716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stCxn id="6" idx="3"/>
            <a:endCxn id="13" idx="1"/>
          </p:cNvCxnSpPr>
          <p:nvPr/>
        </p:nvCxnSpPr>
        <p:spPr>
          <a:xfrm flipV="1">
            <a:off x="2936964" y="4918836"/>
            <a:ext cx="2234333" cy="243801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12" idx="2"/>
            <a:endCxn id="13" idx="0"/>
          </p:cNvCxnSpPr>
          <p:nvPr/>
        </p:nvCxnSpPr>
        <p:spPr>
          <a:xfrm flipH="1">
            <a:off x="5817403" y="4592512"/>
            <a:ext cx="43622" cy="172435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9" idx="0"/>
            <a:endCxn id="11" idx="2"/>
          </p:cNvCxnSpPr>
          <p:nvPr/>
        </p:nvCxnSpPr>
        <p:spPr>
          <a:xfrm flipV="1">
            <a:off x="6069627" y="5117086"/>
            <a:ext cx="1981000" cy="744089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>
            <a:stCxn id="11" idx="2"/>
            <a:endCxn id="10" idx="0"/>
          </p:cNvCxnSpPr>
          <p:nvPr/>
        </p:nvCxnSpPr>
        <p:spPr>
          <a:xfrm>
            <a:off x="8050627" y="5117084"/>
            <a:ext cx="1729259" cy="398880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stCxn id="15" idx="2"/>
            <a:endCxn id="11" idx="0"/>
          </p:cNvCxnSpPr>
          <p:nvPr/>
        </p:nvCxnSpPr>
        <p:spPr>
          <a:xfrm>
            <a:off x="7926549" y="4051279"/>
            <a:ext cx="124078" cy="758028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15" idx="0"/>
            <a:endCxn id="16" idx="2"/>
          </p:cNvCxnSpPr>
          <p:nvPr/>
        </p:nvCxnSpPr>
        <p:spPr>
          <a:xfrm flipH="1" flipV="1">
            <a:off x="5485434" y="2800367"/>
            <a:ext cx="2441115" cy="943137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17" idx="2"/>
            <a:endCxn id="15" idx="0"/>
          </p:cNvCxnSpPr>
          <p:nvPr/>
        </p:nvCxnSpPr>
        <p:spPr>
          <a:xfrm>
            <a:off x="7228568" y="2800367"/>
            <a:ext cx="697981" cy="943136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stCxn id="18" idx="2"/>
            <a:endCxn id="15" idx="0"/>
          </p:cNvCxnSpPr>
          <p:nvPr/>
        </p:nvCxnSpPr>
        <p:spPr>
          <a:xfrm flipH="1">
            <a:off x="7926548" y="2800367"/>
            <a:ext cx="1716362" cy="943136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19" idx="2"/>
            <a:endCxn id="15" idx="0"/>
          </p:cNvCxnSpPr>
          <p:nvPr/>
        </p:nvCxnSpPr>
        <p:spPr>
          <a:xfrm flipH="1">
            <a:off x="7926549" y="2800366"/>
            <a:ext cx="3095335" cy="943136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>
            <a:stCxn id="17" idx="0"/>
            <a:endCxn id="20" idx="2"/>
          </p:cNvCxnSpPr>
          <p:nvPr/>
        </p:nvCxnSpPr>
        <p:spPr>
          <a:xfrm flipH="1" flipV="1">
            <a:off x="5641945" y="2068844"/>
            <a:ext cx="1586622" cy="423746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18" idx="2"/>
            <a:endCxn id="10" idx="0"/>
          </p:cNvCxnSpPr>
          <p:nvPr/>
        </p:nvCxnSpPr>
        <p:spPr>
          <a:xfrm>
            <a:off x="9642911" y="2800367"/>
            <a:ext cx="136975" cy="2715598"/>
          </a:xfrm>
          <a:prstGeom prst="line">
            <a:avLst/>
          </a:prstGeom>
          <a:ln w="28575" cap="rnd">
            <a:solidFill>
              <a:schemeClr val="tx2">
                <a:lumMod val="60000"/>
                <a:lumOff val="4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19" idx="2"/>
            <a:endCxn id="14" idx="0"/>
          </p:cNvCxnSpPr>
          <p:nvPr/>
        </p:nvCxnSpPr>
        <p:spPr>
          <a:xfrm>
            <a:off x="11021884" y="2800368"/>
            <a:ext cx="77609" cy="1776087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3439325" y="1399471"/>
            <a:ext cx="1629649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ST 2022-7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4365637" y="3011985"/>
            <a:ext cx="1200715" cy="615553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ASPEN </a:t>
            </a:r>
          </a:p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RDD 37</a:t>
            </a:r>
          </a:p>
        </p:txBody>
      </p:sp>
      <p:cxnSp>
        <p:nvCxnSpPr>
          <p:cNvPr id="38" name="Straight Connector 37"/>
          <p:cNvCxnSpPr>
            <a:stCxn id="6" idx="3"/>
            <a:endCxn id="37" idx="2"/>
          </p:cNvCxnSpPr>
          <p:nvPr/>
        </p:nvCxnSpPr>
        <p:spPr>
          <a:xfrm flipV="1">
            <a:off x="2936964" y="3627538"/>
            <a:ext cx="2029031" cy="1535099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357955" y="3765996"/>
            <a:ext cx="1117485" cy="307777"/>
          </a:xfrm>
          <a:prstGeom prst="rect">
            <a:avLst/>
          </a:prstGeom>
          <a:noFill/>
        </p:spPr>
        <p:txBody>
          <a:bodyPr wrap="none" lIns="9144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ST 2022-8</a:t>
            </a:r>
          </a:p>
        </p:txBody>
      </p:sp>
      <p:cxnSp>
        <p:nvCxnSpPr>
          <p:cNvPr id="40" name="Straight Connector 39"/>
          <p:cNvCxnSpPr>
            <a:stCxn id="39" idx="2"/>
            <a:endCxn id="12" idx="0"/>
          </p:cNvCxnSpPr>
          <p:nvPr/>
        </p:nvCxnSpPr>
        <p:spPr>
          <a:xfrm flipH="1">
            <a:off x="5861025" y="4073772"/>
            <a:ext cx="55672" cy="210962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9900775" y="1761065"/>
            <a:ext cx="1618091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ST 2110-31</a:t>
            </a:r>
          </a:p>
        </p:txBody>
      </p:sp>
      <p:cxnSp>
        <p:nvCxnSpPr>
          <p:cNvPr id="42" name="Straight Connector 41"/>
          <p:cNvCxnSpPr>
            <a:stCxn id="18" idx="0"/>
            <a:endCxn id="41" idx="2"/>
          </p:cNvCxnSpPr>
          <p:nvPr/>
        </p:nvCxnSpPr>
        <p:spPr>
          <a:xfrm flipV="1">
            <a:off x="9642910" y="2068842"/>
            <a:ext cx="1066910" cy="423749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6374174" y="1761067"/>
            <a:ext cx="1399960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RP 2110-23</a:t>
            </a:r>
          </a:p>
        </p:txBody>
      </p:sp>
      <p:cxnSp>
        <p:nvCxnSpPr>
          <p:cNvPr id="44" name="Straight Connector 43"/>
          <p:cNvCxnSpPr>
            <a:stCxn id="17" idx="0"/>
            <a:endCxn id="43" idx="2"/>
          </p:cNvCxnSpPr>
          <p:nvPr/>
        </p:nvCxnSpPr>
        <p:spPr>
          <a:xfrm flipH="1" flipV="1">
            <a:off x="7074155" y="2068844"/>
            <a:ext cx="154413" cy="423747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2741879" y="1761069"/>
            <a:ext cx="1394891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ST 2110-22</a:t>
            </a:r>
          </a:p>
        </p:txBody>
      </p:sp>
      <p:cxnSp>
        <p:nvCxnSpPr>
          <p:cNvPr id="46" name="Straight Connector 45"/>
          <p:cNvCxnSpPr>
            <a:stCxn id="17" idx="0"/>
            <a:endCxn id="45" idx="2"/>
          </p:cNvCxnSpPr>
          <p:nvPr/>
        </p:nvCxnSpPr>
        <p:spPr>
          <a:xfrm flipH="1" flipV="1">
            <a:off x="3439325" y="2068846"/>
            <a:ext cx="3789243" cy="423745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355806" y="3011985"/>
            <a:ext cx="967964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RIST</a:t>
            </a:r>
          </a:p>
        </p:txBody>
      </p:sp>
      <p:cxnSp>
        <p:nvCxnSpPr>
          <p:cNvPr id="48" name="Straight Connector 47"/>
          <p:cNvCxnSpPr>
            <a:stCxn id="6" idx="0"/>
            <a:endCxn id="47" idx="2"/>
          </p:cNvCxnSpPr>
          <p:nvPr/>
        </p:nvCxnSpPr>
        <p:spPr>
          <a:xfrm flipH="1" flipV="1">
            <a:off x="839789" y="3319761"/>
            <a:ext cx="1268335" cy="1688986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1202594" y="2521601"/>
            <a:ext cx="967964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TR-07</a:t>
            </a:r>
          </a:p>
        </p:txBody>
      </p:sp>
      <p:cxnSp>
        <p:nvCxnSpPr>
          <p:cNvPr id="50" name="Straight Connector 49"/>
          <p:cNvCxnSpPr>
            <a:stCxn id="6" idx="0"/>
            <a:endCxn id="49" idx="2"/>
          </p:cNvCxnSpPr>
          <p:nvPr/>
        </p:nvCxnSpPr>
        <p:spPr>
          <a:xfrm flipH="1" flipV="1">
            <a:off x="1686577" y="2829377"/>
            <a:ext cx="421547" cy="2179370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839788" y="1766361"/>
            <a:ext cx="967964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TR-08</a:t>
            </a:r>
          </a:p>
        </p:txBody>
      </p:sp>
      <p:cxnSp>
        <p:nvCxnSpPr>
          <p:cNvPr id="52" name="Straight Connector 51"/>
          <p:cNvCxnSpPr>
            <a:stCxn id="17" idx="0"/>
            <a:endCxn id="51" idx="2"/>
          </p:cNvCxnSpPr>
          <p:nvPr/>
        </p:nvCxnSpPr>
        <p:spPr>
          <a:xfrm flipH="1" flipV="1">
            <a:off x="1323771" y="2074138"/>
            <a:ext cx="5904797" cy="418453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52"/>
          <p:cNvSpPr txBox="1"/>
          <p:nvPr/>
        </p:nvSpPr>
        <p:spPr>
          <a:xfrm>
            <a:off x="9428149" y="1302191"/>
            <a:ext cx="748217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IPMX</a:t>
            </a:r>
          </a:p>
        </p:txBody>
      </p:sp>
      <p:cxnSp>
        <p:nvCxnSpPr>
          <p:cNvPr id="54" name="Straight Connector 53"/>
          <p:cNvCxnSpPr>
            <a:stCxn id="15" idx="0"/>
            <a:endCxn id="53" idx="2"/>
          </p:cNvCxnSpPr>
          <p:nvPr/>
        </p:nvCxnSpPr>
        <p:spPr>
          <a:xfrm flipV="1">
            <a:off x="7926549" y="1609967"/>
            <a:ext cx="1875709" cy="2133536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7741605" y="1766361"/>
            <a:ext cx="1399960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RP 2110-24</a:t>
            </a:r>
          </a:p>
        </p:txBody>
      </p:sp>
      <p:cxnSp>
        <p:nvCxnSpPr>
          <p:cNvPr id="56" name="Straight Connector 55"/>
          <p:cNvCxnSpPr>
            <a:stCxn id="17" idx="0"/>
            <a:endCxn id="55" idx="2"/>
          </p:cNvCxnSpPr>
          <p:nvPr/>
        </p:nvCxnSpPr>
        <p:spPr>
          <a:xfrm flipV="1">
            <a:off x="7228567" y="2074138"/>
            <a:ext cx="1213018" cy="418453"/>
          </a:xfrm>
          <a:prstGeom prst="line">
            <a:avLst/>
          </a:prstGeom>
          <a:ln w="28575" cap="rnd">
            <a:solidFill>
              <a:srgbClr val="08407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>
            <a:extLst>
              <a:ext uri="{FF2B5EF4-FFF2-40B4-BE49-F238E27FC236}">
                <a16:creationId xmlns:a16="http://schemas.microsoft.com/office/drawing/2014/main" id="{B8ECB9BD-2866-8C8B-4D01-D8E17704CC0C}"/>
              </a:ext>
            </a:extLst>
          </p:cNvPr>
          <p:cNvSpPr txBox="1"/>
          <p:nvPr/>
        </p:nvSpPr>
        <p:spPr>
          <a:xfrm>
            <a:off x="3012319" y="6390326"/>
            <a:ext cx="7387344" cy="307777"/>
          </a:xfrm>
          <a:prstGeom prst="rect">
            <a:avLst/>
          </a:prstGeom>
          <a:noFill/>
        </p:spPr>
        <p:txBody>
          <a:bodyPr wrap="square" lIns="45720" tIns="0" rIns="45720" bIns="0" rtlCol="0">
            <a:spAutoFit/>
          </a:bodyPr>
          <a:lstStyle/>
          <a:p>
            <a:pPr algn="ctr"/>
            <a:r>
              <a:rPr lang="en-US" sz="2000" dirty="0">
                <a:solidFill>
                  <a:srgbClr val="08407E"/>
                </a:solidFill>
                <a:latin typeface="Arial Narrow" panose="020B0606020202030204" pitchFamily="34" charset="0"/>
              </a:rPr>
              <a:t>&gt;&gt; Note that ALL these signals could co-exist on the SAME IP network &lt;&lt;</a:t>
            </a:r>
          </a:p>
        </p:txBody>
      </p:sp>
    </p:spTree>
    <p:extLst>
      <p:ext uri="{BB962C8B-B14F-4D97-AF65-F5344CB8AC3E}">
        <p14:creationId xmlns:p14="http://schemas.microsoft.com/office/powerpoint/2010/main" val="3178475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SMPTE ST 2022-6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Specifically designed for transporting SDI signals over IP</a:t>
            </a:r>
          </a:p>
          <a:p>
            <a:pPr lvl="1"/>
            <a:r>
              <a:rPr lang="en-US" dirty="0"/>
              <a:t>270 Mbit/s, 1.485 </a:t>
            </a:r>
            <a:r>
              <a:rPr lang="en-US" dirty="0" err="1"/>
              <a:t>Gbit</a:t>
            </a:r>
            <a:r>
              <a:rPr lang="en-US" dirty="0"/>
              <a:t>/s and 2.97 </a:t>
            </a:r>
            <a:r>
              <a:rPr lang="en-US" dirty="0" err="1"/>
              <a:t>Gbit</a:t>
            </a:r>
            <a:r>
              <a:rPr lang="en-US" dirty="0"/>
              <a:t>/s</a:t>
            </a:r>
          </a:p>
          <a:p>
            <a:r>
              <a:rPr lang="en-US" dirty="0"/>
              <a:t>Carries entire SDI signal intact</a:t>
            </a:r>
          </a:p>
          <a:p>
            <a:pPr lvl="1"/>
            <a:r>
              <a:rPr lang="en-US" dirty="0"/>
              <a:t>Video, embedded audio, ancillary data, HANC, VANC and all other bits</a:t>
            </a:r>
          </a:p>
          <a:p>
            <a:pPr lvl="1"/>
            <a:r>
              <a:rPr lang="en-US" dirty="0"/>
              <a:t>Permits bit-for-bit copy of signal to be transported across IP network</a:t>
            </a:r>
          </a:p>
          <a:p>
            <a:r>
              <a:rPr lang="en-US" dirty="0"/>
              <a:t>Works with ST 2022-5 Forward Error Correction</a:t>
            </a:r>
          </a:p>
          <a:p>
            <a:pPr lvl="1"/>
            <a:r>
              <a:rPr lang="en-US" dirty="0"/>
              <a:t>Row/Column FEC handles lost RTP datagrams</a:t>
            </a:r>
          </a:p>
          <a:p>
            <a:pPr lvl="1"/>
            <a:r>
              <a:rPr lang="en-US" dirty="0"/>
              <a:t>Separate UDP ports used for transmission of SDI and FEC</a:t>
            </a:r>
          </a:p>
        </p:txBody>
      </p:sp>
    </p:spTree>
    <p:extLst>
      <p:ext uri="{BB962C8B-B14F-4D97-AF65-F5344CB8AC3E}">
        <p14:creationId xmlns:p14="http://schemas.microsoft.com/office/powerpoint/2010/main" val="3970515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1457</TotalTime>
  <Words>2133</Words>
  <Application>Microsoft Office PowerPoint</Application>
  <PresentationFormat>Widescreen</PresentationFormat>
  <Paragraphs>594</Paragraphs>
  <Slides>35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3" baseType="lpstr">
      <vt:lpstr>Arial</vt:lpstr>
      <vt:lpstr>Arial Narrow</vt:lpstr>
      <vt:lpstr>Arial Rounded MT Bold</vt:lpstr>
      <vt:lpstr>Calibri</vt:lpstr>
      <vt:lpstr>Calibri Light</vt:lpstr>
      <vt:lpstr>Courier New</vt:lpstr>
      <vt:lpstr>Wingdings</vt:lpstr>
      <vt:lpstr>Office Theme</vt:lpstr>
      <vt:lpstr>PowerPoint Presentation</vt:lpstr>
      <vt:lpstr>Key Requirements for IP Video Systems</vt:lpstr>
      <vt:lpstr>Key Requirements for IP Video Systems</vt:lpstr>
      <vt:lpstr>Key Requirements for IP Video Systems</vt:lpstr>
      <vt:lpstr>Key Requirements for IP Video Systems</vt:lpstr>
      <vt:lpstr>Media Transport over IP</vt:lpstr>
      <vt:lpstr>The IP Video Ecosystem</vt:lpstr>
      <vt:lpstr>IP Media Evolutionary Tree</vt:lpstr>
      <vt:lpstr>SMPTE ST 2022-6</vt:lpstr>
      <vt:lpstr>Media Transport over IP: SMPTE ST 2022-6</vt:lpstr>
      <vt:lpstr>SMPTE ST 2110</vt:lpstr>
      <vt:lpstr>Media Transport over IP: SMPTE ST 2110 </vt:lpstr>
      <vt:lpstr>ST 2022-6 / ST 2110  Audio Processing Packet Flow</vt:lpstr>
      <vt:lpstr>SMPTE ST 2110 – Released Standards</vt:lpstr>
      <vt:lpstr>ST 2110-20 Video Encapsulation</vt:lpstr>
      <vt:lpstr>ST 2110-20 Pixel Groups</vt:lpstr>
      <vt:lpstr>ST 2110-20 Sample Row Data</vt:lpstr>
      <vt:lpstr>Lossless Compression</vt:lpstr>
      <vt:lpstr>Compressed Video Signal Rates</vt:lpstr>
      <vt:lpstr>ST 2110-30 Audio Encapsulation</vt:lpstr>
      <vt:lpstr>2110-40 Ancillary Data</vt:lpstr>
      <vt:lpstr>IP Transport</vt:lpstr>
      <vt:lpstr>RTP Packet Features</vt:lpstr>
      <vt:lpstr>All Signals in Phase at SMPTE Epoch</vt:lpstr>
      <vt:lpstr>ST 2110-20 RTP Timestamps and Sequence Numbers</vt:lpstr>
      <vt:lpstr>500 Mbps Signal on a 10 Gbps Link</vt:lpstr>
      <vt:lpstr>Two 2.5 Gbit/s Signals on Two 10 Gbps Links</vt:lpstr>
      <vt:lpstr>Type N, NL and W Packet Pacing</vt:lpstr>
      <vt:lpstr>ST 2022-7 Hitless Protection Switching</vt:lpstr>
      <vt:lpstr>SDP Example for 1080i 29.97Hz Video</vt:lpstr>
      <vt:lpstr>Multicast Stream Dynamics</vt:lpstr>
      <vt:lpstr>ProAV Format Comparison</vt:lpstr>
      <vt:lpstr>So, Why ST 2110?</vt:lpstr>
      <vt:lpstr>Emmy-award Winning Technology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Laila Bishay</dc:creator>
  <cp:lastModifiedBy>wes.simpson@gmail.com</cp:lastModifiedBy>
  <cp:revision>24</cp:revision>
  <dcterms:created xsi:type="dcterms:W3CDTF">2022-07-25T14:48:25Z</dcterms:created>
  <dcterms:modified xsi:type="dcterms:W3CDTF">2022-09-11T07:42:33Z</dcterms:modified>
</cp:coreProperties>
</file>