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74" r:id="rId2"/>
    <p:sldMasterId id="2147483686" r:id="rId3"/>
  </p:sldMasterIdLst>
  <p:notesMasterIdLst>
    <p:notesMasterId r:id="rId28"/>
  </p:notesMasterIdLst>
  <p:sldIdLst>
    <p:sldId id="256" r:id="rId4"/>
    <p:sldId id="1274" r:id="rId5"/>
    <p:sldId id="258" r:id="rId6"/>
    <p:sldId id="1282" r:id="rId7"/>
    <p:sldId id="259" r:id="rId8"/>
    <p:sldId id="260" r:id="rId9"/>
    <p:sldId id="261" r:id="rId10"/>
    <p:sldId id="1283" r:id="rId11"/>
    <p:sldId id="1284" r:id="rId12"/>
    <p:sldId id="1304" r:id="rId13"/>
    <p:sldId id="1308" r:id="rId14"/>
    <p:sldId id="1309" r:id="rId15"/>
    <p:sldId id="1312" r:id="rId16"/>
    <p:sldId id="263" r:id="rId17"/>
    <p:sldId id="1318" r:id="rId18"/>
    <p:sldId id="264" r:id="rId19"/>
    <p:sldId id="265" r:id="rId20"/>
    <p:sldId id="266" r:id="rId21"/>
    <p:sldId id="267" r:id="rId22"/>
    <p:sldId id="268" r:id="rId23"/>
    <p:sldId id="269" r:id="rId24"/>
    <p:sldId id="270" r:id="rId25"/>
    <p:sldId id="271" r:id="rId26"/>
    <p:sldId id="272" r:id="rId27"/>
  </p:sldIdLst>
  <p:sldSz cx="12192000" cy="6858000"/>
  <p:notesSz cx="6858000" cy="9144000"/>
  <p:embeddedFontLst>
    <p:embeddedFont>
      <p:font typeface="Avenir" panose="02000503020000020003" pitchFamily="2" charset="0"/>
      <p:regular r:id="rId29"/>
      <p:italic r:id="rId30"/>
    </p:embeddedFont>
    <p:embeddedFont>
      <p:font typeface="Avenir Black" panose="02000503020000020003" pitchFamily="2" charset="0"/>
      <p:bold r:id="rId31"/>
      <p:italic r:id="rId32"/>
      <p:boldItalic r:id="rId33"/>
    </p:embeddedFont>
    <p:embeddedFont>
      <p:font typeface="Avenir Book" panose="02000503020000020003" pitchFamily="2" charset="0"/>
      <p:regular r:id="rId34"/>
      <p:italic r:id="rId35"/>
    </p:embeddedFont>
    <p:embeddedFont>
      <p:font typeface="Avenir Medium" panose="02000503020000020003" pitchFamily="2" charset="0"/>
      <p:regular r:id="rId36"/>
      <p:italic r:id="rId37"/>
    </p:embeddedFont>
    <p:embeddedFont>
      <p:font typeface="Bebas Neue" panose="020B0606020202050201" pitchFamily="34" charset="77"/>
      <p:regular r:id="rId38"/>
    </p:embeddedFont>
    <p:embeddedFont>
      <p:font typeface="Bellandha Signature" pitchFamily="2" charset="0"/>
      <p:regular r:id="rId39"/>
    </p:embeddedFont>
    <p:embeddedFont>
      <p:font typeface="Calibri" panose="020F0502020204030204" pitchFamily="34" charset="0"/>
      <p:regular r:id="rId40"/>
      <p:bold r:id="rId41"/>
      <p:italic r:id="rId42"/>
      <p:boldItalic r:id="rId43"/>
    </p:embeddedFont>
    <p:embeddedFont>
      <p:font typeface="Calibri Light" panose="020F0302020204030204" pitchFamily="34" charset="0"/>
      <p:regular r:id="rId44"/>
      <p:italic r:id="rId45"/>
    </p:embeddedFont>
    <p:embeddedFont>
      <p:font typeface="Cambria Math" panose="02040503050406030204" pitchFamily="18" charset="0"/>
      <p:regular r:id="rId46"/>
    </p:embeddedFont>
    <p:embeddedFont>
      <p:font typeface="Century Gothic" panose="020B0502020202020204" pitchFamily="34" charset="0"/>
      <p:regular r:id="rId47"/>
      <p:bold r:id="rId48"/>
      <p:italic r:id="rId49"/>
      <p:boldItalic r:id="rId50"/>
    </p:embeddedFont>
    <p:embeddedFont>
      <p:font typeface="Consolas" panose="020B0609020204030204" pitchFamily="49" charset="0"/>
      <p:regular r:id="rId51"/>
      <p:bold r:id="rId52"/>
      <p:italic r:id="rId53"/>
      <p:boldItalic r:id="rId54"/>
    </p:embeddedFont>
    <p:embeddedFont>
      <p:font typeface="Helvetica Neue" panose="02000503000000020004" pitchFamily="2" charset="0"/>
      <p:regular r:id="rId55"/>
      <p:bold r:id="rId56"/>
      <p:italic r:id="rId57"/>
      <p:boldItalic r:id="rId58"/>
    </p:embeddedFont>
    <p:embeddedFont>
      <p:font typeface="Kollektif" panose="020B0604020101010102" pitchFamily="34" charset="77"/>
      <p:regular r:id="rId59"/>
      <p:bold r:id="rId60"/>
      <p:italic r:id="rId61"/>
      <p:boldItalic r:id="rId62"/>
    </p:embeddedFont>
    <p:embeddedFont>
      <p:font typeface="Montserrat" pitchFamily="2" charset="77"/>
      <p:regular r:id="rId63"/>
      <p:bold r:id="rId64"/>
      <p:italic r:id="rId65"/>
      <p:boldItalic r:id="rId66"/>
    </p:embeddedFont>
    <p:embeddedFont>
      <p:font typeface="Playlist-Script" pitchFamily="2" charset="0"/>
      <p:regular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8" roundtripDataSignature="AMtx7mjd6miTf1GPMevLTFV3kDXaH+joS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25"/>
    <p:restoredTop sz="94685"/>
  </p:normalViewPr>
  <p:slideViewPr>
    <p:cSldViewPr snapToGrid="0">
      <p:cViewPr varScale="1">
        <p:scale>
          <a:sx n="121" d="100"/>
          <a:sy n="121" d="100"/>
        </p:scale>
        <p:origin x="7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font" Target="fonts/font14.fntdata"/><Relationship Id="rId47" Type="http://schemas.openxmlformats.org/officeDocument/2006/relationships/font" Target="fonts/font19.fntdata"/><Relationship Id="rId63" Type="http://schemas.openxmlformats.org/officeDocument/2006/relationships/font" Target="fonts/font35.fntdata"/><Relationship Id="rId68" Type="http://customschemas.google.com/relationships/presentationmetadata" Target="metadata"/><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1.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font" Target="fonts/font25.fntdata"/><Relationship Id="rId58" Type="http://schemas.openxmlformats.org/officeDocument/2006/relationships/font" Target="fonts/font30.fntdata"/><Relationship Id="rId66" Type="http://schemas.openxmlformats.org/officeDocument/2006/relationships/font" Target="fonts/font38.fntdata"/><Relationship Id="rId5" Type="http://schemas.openxmlformats.org/officeDocument/2006/relationships/slide" Target="slides/slide2.xml"/><Relationship Id="rId61" Type="http://schemas.openxmlformats.org/officeDocument/2006/relationships/font" Target="fonts/font33.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schemas.openxmlformats.org/officeDocument/2006/relationships/font" Target="fonts/font28.fntdata"/><Relationship Id="rId64" Type="http://schemas.openxmlformats.org/officeDocument/2006/relationships/font" Target="fonts/font36.fntdata"/><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font" Target="fonts/font23.fntdata"/><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59" Type="http://schemas.openxmlformats.org/officeDocument/2006/relationships/font" Target="fonts/font31.fntdata"/><Relationship Id="rId67" Type="http://schemas.openxmlformats.org/officeDocument/2006/relationships/font" Target="fonts/font39.fntdata"/><Relationship Id="rId20" Type="http://schemas.openxmlformats.org/officeDocument/2006/relationships/slide" Target="slides/slide17.xml"/><Relationship Id="rId41" Type="http://schemas.openxmlformats.org/officeDocument/2006/relationships/font" Target="fonts/font13.fntdata"/><Relationship Id="rId54" Type="http://schemas.openxmlformats.org/officeDocument/2006/relationships/font" Target="fonts/font26.fntdata"/><Relationship Id="rId62" Type="http://schemas.openxmlformats.org/officeDocument/2006/relationships/font" Target="fonts/font34.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57" Type="http://schemas.openxmlformats.org/officeDocument/2006/relationships/font" Target="fonts/font29.fntdata"/><Relationship Id="rId10" Type="http://schemas.openxmlformats.org/officeDocument/2006/relationships/slide" Target="slides/slide7.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font" Target="fonts/font24.fntdata"/><Relationship Id="rId60" Type="http://schemas.openxmlformats.org/officeDocument/2006/relationships/font" Target="fonts/font32.fntdata"/><Relationship Id="rId65" Type="http://schemas.openxmlformats.org/officeDocument/2006/relationships/font" Target="fonts/font37.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font" Target="fonts/font11.fntdata"/><Relationship Id="rId34" Type="http://schemas.openxmlformats.org/officeDocument/2006/relationships/font" Target="fonts/font6.fntdata"/><Relationship Id="rId50" Type="http://schemas.openxmlformats.org/officeDocument/2006/relationships/font" Target="fonts/font22.fntdata"/><Relationship Id="rId55" Type="http://schemas.openxmlformats.org/officeDocument/2006/relationships/font" Target="fonts/font2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52904b5914_1_9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52904b5914_1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228600" indent="-228600">
              <a:buAutoNum type="arabicPeriod"/>
              <a:defRPr/>
            </a:pPr>
            <a:r>
              <a:rPr lang="en-CH" dirty="0"/>
              <a:t>Packets arrive at the receiver</a:t>
            </a:r>
          </a:p>
          <a:p>
            <a:pPr marL="228600" indent="-228600">
              <a:buAutoNum type="arabicPeriod"/>
              <a:defRPr/>
            </a:pPr>
            <a:r>
              <a:rPr lang="en-CH" dirty="0"/>
              <a:t>Are stored in the receiver’s buffer</a:t>
            </a:r>
          </a:p>
          <a:p>
            <a:pPr marL="228600" indent="-228600">
              <a:buAutoNum type="arabicPeriod"/>
              <a:defRPr/>
            </a:pPr>
            <a:r>
              <a:rPr lang="en-CH" dirty="0"/>
              <a:t>Are consumed from this buffer at the pace of the packet read schedule</a:t>
            </a:r>
          </a:p>
          <a:p>
            <a:pPr marL="228600" indent="-228600">
              <a:buAutoNum type="arabicPeriod"/>
              <a:defRPr/>
            </a:pPr>
            <a:endParaRPr lang="en-CH" dirty="0"/>
          </a:p>
          <a:p>
            <a:pPr marL="228600" indent="-228600">
              <a:buAutoNum type="arabicPeriod"/>
              <a:defRPr/>
            </a:pPr>
            <a:endParaRPr lang="en-CH"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8A7C6-3334-354C-91FB-6FF6FF9B96D9}"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7011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Margin is the difference between the arrival time of the first packet and the time of the first VRX Offset buffer read as set by TR</a:t>
            </a:r>
            <a:r>
              <a:rPr lang="en-US" sz="1200" kern="1200" baseline="-25000" dirty="0">
                <a:solidFill>
                  <a:schemeClr val="tx1"/>
                </a:solidFill>
                <a:effectLst/>
                <a:latin typeface="+mn-lt"/>
                <a:ea typeface="+mn-ea"/>
                <a:cs typeface="+mn-cs"/>
              </a:rPr>
              <a:t>OFFSET</a:t>
            </a:r>
            <a:r>
              <a:rPr lang="en-US" sz="1200" kern="1200" dirty="0">
                <a:solidFill>
                  <a:schemeClr val="tx1"/>
                </a:solidFill>
                <a:effectLst/>
                <a:latin typeface="+mn-lt"/>
                <a:ea typeface="+mn-ea"/>
                <a:cs typeface="+mn-cs"/>
              </a:rPr>
              <a:t>, averaged over a 1 second rolling window.  In effect, this is the time for the buffer model to pre-fill before it starts reading.</a:t>
            </a:r>
            <a:endParaRPr lang="en-CH" sz="1200" kern="1200" dirty="0">
              <a:solidFill>
                <a:schemeClr val="tx1"/>
              </a:solidFill>
              <a:effectLst/>
              <a:latin typeface="+mn-lt"/>
              <a:ea typeface="+mn-ea"/>
              <a:cs typeface="+mn-cs"/>
            </a:endParaRPr>
          </a:p>
          <a:p>
            <a:pPr marL="228600" indent="-228600">
              <a:buAutoNum type="arabicPeriod"/>
              <a:defRPr/>
            </a:pPr>
            <a:endParaRPr lang="en-CH" dirty="0"/>
          </a:p>
          <a:p>
            <a:pPr marL="228600" indent="-228600">
              <a:buAutoNum type="arabicPeriod"/>
              <a:defRPr/>
            </a:pPr>
            <a:endParaRPr lang="en-CH"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kern="1200" dirty="0" err="1">
                <a:solidFill>
                  <a:schemeClr val="tx1"/>
                </a:solidFill>
                <a:effectLst/>
                <a:latin typeface="+mn-lt"/>
                <a:ea typeface="+mn-ea"/>
                <a:cs typeface="+mn-cs"/>
              </a:rPr>
              <a:t>TRoffset</a:t>
            </a:r>
            <a:r>
              <a:rPr lang="en-GB" sz="1200" kern="1200" dirty="0">
                <a:solidFill>
                  <a:schemeClr val="tx1"/>
                </a:solidFill>
                <a:effectLst/>
                <a:latin typeface="+mn-lt"/>
                <a:ea typeface="+mn-ea"/>
                <a:cs typeface="+mn-cs"/>
              </a:rPr>
              <a:t> is the difference between the most recent integer multiple of 𝑇frame and 𝑇</a:t>
            </a:r>
            <a:r>
              <a:rPr lang="en-GB" sz="1200" kern="1200" dirty="0" err="1">
                <a:solidFill>
                  <a:schemeClr val="tx1"/>
                </a:solidFill>
                <a:effectLst/>
                <a:latin typeface="+mn-lt"/>
                <a:ea typeface="+mn-ea"/>
                <a:cs typeface="+mn-cs"/>
              </a:rPr>
              <a:t>vd</a:t>
            </a:r>
            <a:r>
              <a:rPr lang="en-GB" sz="1200" kern="1200" dirty="0">
                <a:solidFill>
                  <a:schemeClr val="tx1"/>
                </a:solidFill>
                <a:effectLst/>
                <a:latin typeface="+mn-lt"/>
                <a:ea typeface="+mn-ea"/>
                <a:cs typeface="+mn-cs"/>
              </a:rPr>
              <a:t>. 𝑇</a:t>
            </a:r>
            <a:r>
              <a:rPr lang="en-GB" sz="1200" kern="1200" dirty="0" err="1">
                <a:solidFill>
                  <a:schemeClr val="tx1"/>
                </a:solidFill>
                <a:effectLst/>
                <a:latin typeface="+mn-lt"/>
                <a:ea typeface="+mn-ea"/>
                <a:cs typeface="+mn-cs"/>
              </a:rPr>
              <a:t>vd</a:t>
            </a:r>
            <a:r>
              <a:rPr lang="en-GB" sz="1200" kern="1200" dirty="0">
                <a:solidFill>
                  <a:schemeClr val="tx1"/>
                </a:solidFill>
                <a:effectLst/>
                <a:latin typeface="+mn-lt"/>
                <a:ea typeface="+mn-ea"/>
                <a:cs typeface="+mn-cs"/>
              </a:rPr>
              <a:t> shall be a positive number or zero, such that 𝑇</a:t>
            </a:r>
            <a:r>
              <a:rPr lang="en-GB" sz="1200" kern="1200" dirty="0" err="1">
                <a:solidFill>
                  <a:schemeClr val="tx1"/>
                </a:solidFill>
                <a:effectLst/>
                <a:latin typeface="+mn-lt"/>
                <a:ea typeface="+mn-ea"/>
                <a:cs typeface="+mn-cs"/>
              </a:rPr>
              <a:t>vd</a:t>
            </a:r>
            <a:r>
              <a:rPr lang="en-GB" sz="1200" kern="1200" dirty="0">
                <a:solidFill>
                  <a:schemeClr val="tx1"/>
                </a:solidFill>
                <a:effectLst/>
                <a:latin typeface="+mn-lt"/>
                <a:ea typeface="+mn-ea"/>
                <a:cs typeface="+mn-cs"/>
              </a:rPr>
              <a:t> =(𝑁 × 𝑇𝐹)+𝑇</a:t>
            </a:r>
            <a:r>
              <a:rPr lang="en-GB" sz="1200" kern="1200" dirty="0" err="1">
                <a:solidFill>
                  <a:schemeClr val="tx1"/>
                </a:solidFill>
                <a:effectLst/>
                <a:latin typeface="+mn-lt"/>
                <a:ea typeface="+mn-ea"/>
                <a:cs typeface="+mn-cs"/>
              </a:rPr>
              <a:t>ro</a:t>
            </a:r>
            <a:r>
              <a:rPr lang="en-GB" sz="1200" kern="1200" dirty="0">
                <a:solidFill>
                  <a:schemeClr val="tx1"/>
                </a:solidFill>
                <a:effectLst/>
                <a:latin typeface="+mn-lt"/>
                <a:ea typeface="+mn-ea"/>
                <a:cs typeface="+mn-cs"/>
              </a:rPr>
              <a:t> for each frame </a:t>
            </a:r>
          </a:p>
          <a:p>
            <a:pPr marL="228600" indent="-228600">
              <a:buAutoNum type="arabicPeriod"/>
              <a:defRPr/>
            </a:pPr>
            <a:endParaRPr lang="en-CH"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8A7C6-3334-354C-91FB-6FF6FF9B96D9}"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1661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1392350fb1a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1392350fb1a_2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470508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1392350fb1a_2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1392350fb1a_2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H" dirty="0"/>
              <a:t>As discussed, we can graph the FPT or first packet time.</a:t>
            </a:r>
          </a:p>
          <a:p>
            <a:r>
              <a:rPr lang="en-CH" dirty="0"/>
              <a:t>Show a histogram of the VRX buffer.</a:t>
            </a:r>
          </a:p>
          <a:p>
            <a:r>
              <a:rPr lang="en-CH" dirty="0"/>
              <a:t>The third graph we did not touch upon in the presentation.</a:t>
            </a:r>
          </a:p>
          <a:p>
            <a:endParaRPr lang="en-CH" dirty="0"/>
          </a:p>
          <a:p>
            <a:r>
              <a:rPr lang="en-CH" dirty="0"/>
              <a:t>Even from day one, we thought it was very important to Look at the Time represented by the RTP timestamp and compare this to TPA0, the first packet of the frame.</a:t>
            </a:r>
          </a:p>
          <a:p>
            <a:endParaRPr lang="en-CH" dirty="0"/>
          </a:p>
          <a:p>
            <a:r>
              <a:rPr lang="en-CH" dirty="0"/>
              <a:t>It could give you an indication about the latency of the system or the method that was used to create the timestamp. (at scen time, at egress, and so forth ...)</a:t>
            </a:r>
          </a:p>
          <a:p>
            <a:endParaRPr lang="en-CH" dirty="0"/>
          </a:p>
          <a:p>
            <a:r>
              <a:rPr lang="en-CH" dirty="0"/>
              <a:t>Now you might think, It sound familiar. But it does not look familiar.</a:t>
            </a:r>
          </a:p>
          <a:p>
            <a:endParaRPr lang="en-CH" dirty="0"/>
          </a:p>
          <a:p>
            <a:r>
              <a:rPr lang="en-CH" dirty="0"/>
              <a:t>And right you are!!</a:t>
            </a:r>
          </a:p>
          <a:p>
            <a:endParaRPr lang="en-CH" dirty="0"/>
          </a:p>
          <a:p>
            <a:r>
              <a:rPr lang="en-CH" dirty="0"/>
              <a:t>I'm very proud today to announce EBU-LIST 2.0.0 </a:t>
            </a:r>
          </a:p>
          <a:p>
            <a:r>
              <a:rPr lang="en-CH" dirty="0"/>
              <a:t>We did rebuild the inerface from the ground up, so many more people would be able to use this simple tool as a deep  </a:t>
            </a:r>
          </a:p>
        </p:txBody>
      </p:sp>
      <p:sp>
        <p:nvSpPr>
          <p:cNvPr id="4" name="Slide Number Placeholder 3"/>
          <p:cNvSpPr>
            <a:spLocks noGrp="1"/>
          </p:cNvSpPr>
          <p:nvPr>
            <p:ph type="sldNum" sz="quarter" idx="5"/>
          </p:nvPr>
        </p:nvSpPr>
        <p:spPr/>
        <p:txBody>
          <a:bodyPr/>
          <a:lstStyle/>
          <a:p>
            <a:fld id="{1AD8A7C6-3334-354C-91FB-6FF6FF9B96D9}" type="slidenum">
              <a:rPr lang="en-CH" smtClean="0"/>
              <a:t>15</a:t>
            </a:fld>
            <a:endParaRPr lang="en-CH"/>
          </a:p>
        </p:txBody>
      </p:sp>
    </p:spTree>
    <p:extLst>
      <p:ext uri="{BB962C8B-B14F-4D97-AF65-F5344CB8AC3E}">
        <p14:creationId xmlns:p14="http://schemas.microsoft.com/office/powerpoint/2010/main" val="3545125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1392350fb1a_2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1392350fb1a_2_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392350fb1a_2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1392350fb1a_2_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1392350fb1a_2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g1392350fb1a_2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392350fb1a_2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g1392350fb1a_2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1392350fb1a_2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1392350fb1a_2_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CH" dirty="0"/>
              <a:t>WV </a:t>
            </a:r>
            <a:endParaRPr lang="en-US"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8A7C6-3334-354C-91FB-6FF6FF9B96D9}"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5323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1392350fb1a_2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g1392350fb1a_2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392350fb1a_2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1392350fb1a_2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392350fb1a_2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1392350fb1a_2_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52904b5914_1_10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g152904b5914_1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52904b5914_1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152904b5914_1_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1392350fb1a_1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g1392350fb1a_1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392350fb1a_1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1392350fb1a_1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sz="2800">
                <a:solidFill>
                  <a:schemeClr val="dk1"/>
                </a:solidFill>
                <a:latin typeface="Calibri"/>
                <a:ea typeface="Calibri"/>
                <a:cs typeface="Calibri"/>
                <a:sym typeface="Calibri"/>
              </a:rPr>
              <a:t>JT-NM Tested</a:t>
            </a:r>
            <a:endParaRPr sz="2800">
              <a:solidFill>
                <a:schemeClr val="dk1"/>
              </a:solidFill>
              <a:latin typeface="Calibri"/>
              <a:ea typeface="Calibri"/>
              <a:cs typeface="Calibri"/>
              <a:sym typeface="Calibri"/>
            </a:endParaRPr>
          </a:p>
          <a:p>
            <a:pPr marL="457200" lvl="0" indent="-342900" algn="l" rtl="0">
              <a:lnSpc>
                <a:spcPct val="90000"/>
              </a:lnSpc>
              <a:spcBef>
                <a:spcPts val="1000"/>
              </a:spcBef>
              <a:spcAft>
                <a:spcPts val="0"/>
              </a:spcAft>
              <a:buClr>
                <a:schemeClr val="dk1"/>
              </a:buClr>
              <a:buSzPts val="1800"/>
              <a:buChar char="•"/>
            </a:pPr>
            <a:r>
              <a:rPr lang="en-US" sz="2800">
                <a:solidFill>
                  <a:schemeClr val="dk1"/>
                </a:solidFill>
                <a:latin typeface="Calibri"/>
                <a:ea typeface="Calibri"/>
                <a:cs typeface="Calibri"/>
                <a:sym typeface="Calibri"/>
              </a:rPr>
              <a:t>When measuring: formulas and nomenclature</a:t>
            </a:r>
            <a:endParaRPr sz="2800">
              <a:solidFill>
                <a:schemeClr val="dk1"/>
              </a:solidFill>
              <a:latin typeface="Calibri"/>
              <a:ea typeface="Calibri"/>
              <a:cs typeface="Calibri"/>
              <a:sym typeface="Calibri"/>
            </a:endParaRPr>
          </a:p>
          <a:p>
            <a:pPr marL="457200" lvl="0" indent="-342900" algn="l" rtl="0">
              <a:lnSpc>
                <a:spcPct val="90000"/>
              </a:lnSpc>
              <a:spcBef>
                <a:spcPts val="0"/>
              </a:spcBef>
              <a:spcAft>
                <a:spcPts val="0"/>
              </a:spcAft>
              <a:buClr>
                <a:schemeClr val="dk1"/>
              </a:buClr>
              <a:buSzPts val="1800"/>
              <a:buChar char="•"/>
            </a:pPr>
            <a:r>
              <a:rPr lang="en-US" sz="2800">
                <a:solidFill>
                  <a:schemeClr val="dk1"/>
                </a:solidFill>
                <a:latin typeface="Calibri"/>
                <a:ea typeface="Calibri"/>
                <a:cs typeface="Calibri"/>
                <a:sym typeface="Calibri"/>
              </a:rPr>
              <a:t>When creating the test document what tests are applicable?</a:t>
            </a:r>
            <a:endParaRPr sz="2800">
              <a:solidFill>
                <a:schemeClr val="dk1"/>
              </a:solidFill>
              <a:latin typeface="Calibri"/>
              <a:ea typeface="Calibri"/>
              <a:cs typeface="Calibri"/>
              <a:sym typeface="Calibri"/>
            </a:endParaRPr>
          </a:p>
          <a:p>
            <a:pPr marL="914400" lvl="1" indent="-342900" algn="l" rtl="0">
              <a:lnSpc>
                <a:spcPct val="90000"/>
              </a:lnSpc>
              <a:spcBef>
                <a:spcPts val="0"/>
              </a:spcBef>
              <a:spcAft>
                <a:spcPts val="0"/>
              </a:spcAft>
              <a:buClr>
                <a:schemeClr val="dk1"/>
              </a:buClr>
              <a:buSzPts val="1800"/>
              <a:buChar char="•"/>
            </a:pPr>
            <a:r>
              <a:rPr lang="en-US" sz="2400">
                <a:solidFill>
                  <a:schemeClr val="dk1"/>
                </a:solidFill>
                <a:latin typeface="Calibri"/>
                <a:ea typeface="Calibri"/>
                <a:cs typeface="Calibri"/>
                <a:sym typeface="Calibri"/>
              </a:rPr>
              <a:t>and to make clear if something is mandatory in the standard (Shall Should and May)</a:t>
            </a:r>
            <a:endParaRPr sz="24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US" sz="2800">
                <a:solidFill>
                  <a:schemeClr val="dk1"/>
                </a:solidFill>
                <a:latin typeface="Calibri"/>
                <a:ea typeface="Calibri"/>
                <a:cs typeface="Calibri"/>
                <a:sym typeface="Calibri"/>
              </a:rPr>
              <a:t>2 problems, therefore the solution is two folded:</a:t>
            </a:r>
            <a:endParaRPr sz="2800">
              <a:solidFill>
                <a:schemeClr val="dk1"/>
              </a:solidFill>
              <a:latin typeface="Calibri"/>
              <a:ea typeface="Calibri"/>
              <a:cs typeface="Calibri"/>
              <a:sym typeface="Calibri"/>
            </a:endParaRPr>
          </a:p>
          <a:p>
            <a:pPr marL="457200" lvl="0" indent="-342900" algn="l" rtl="0">
              <a:lnSpc>
                <a:spcPct val="90000"/>
              </a:lnSpc>
              <a:spcBef>
                <a:spcPts val="1000"/>
              </a:spcBef>
              <a:spcAft>
                <a:spcPts val="0"/>
              </a:spcAft>
              <a:buClr>
                <a:schemeClr val="dk1"/>
              </a:buClr>
              <a:buSzPts val="1800"/>
              <a:buChar char="•"/>
            </a:pPr>
            <a:r>
              <a:rPr lang="en-US" sz="2800">
                <a:solidFill>
                  <a:schemeClr val="dk1"/>
                </a:solidFill>
                <a:latin typeface="Calibri"/>
                <a:ea typeface="Calibri"/>
                <a:cs typeface="Calibri"/>
                <a:sym typeface="Calibri"/>
              </a:rPr>
              <a:t>SMPTE RP 2110-25</a:t>
            </a:r>
            <a:endParaRPr sz="2800">
              <a:solidFill>
                <a:schemeClr val="dk1"/>
              </a:solidFill>
              <a:latin typeface="Calibri"/>
              <a:ea typeface="Calibri"/>
              <a:cs typeface="Calibri"/>
              <a:sym typeface="Calibri"/>
            </a:endParaRPr>
          </a:p>
          <a:p>
            <a:pPr marL="457200" lvl="0" indent="-342900" algn="l" rtl="0">
              <a:lnSpc>
                <a:spcPct val="90000"/>
              </a:lnSpc>
              <a:spcBef>
                <a:spcPts val="0"/>
              </a:spcBef>
              <a:spcAft>
                <a:spcPts val="0"/>
              </a:spcAft>
              <a:buClr>
                <a:schemeClr val="dk1"/>
              </a:buClr>
              <a:buSzPts val="1800"/>
              <a:buChar char="•"/>
            </a:pPr>
            <a:r>
              <a:rPr lang="en-US" sz="2800">
                <a:solidFill>
                  <a:schemeClr val="dk1"/>
                </a:solidFill>
                <a:latin typeface="Calibri"/>
                <a:ea typeface="Calibri"/>
                <a:cs typeface="Calibri"/>
                <a:sym typeface="Calibri"/>
              </a:rPr>
              <a:t>PICS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1392350fb1a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1392350fb1a_2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1392350fb1a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1392350fb1a_2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577300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1392350fb1a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1392350fb1a_2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931628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228600" indent="-228600">
              <a:buAutoNum type="arabicPeriod"/>
              <a:defRPr/>
            </a:pPr>
            <a:r>
              <a:rPr lang="en-CH" dirty="0"/>
              <a:t>Packets arrive at the receiver</a:t>
            </a:r>
          </a:p>
          <a:p>
            <a:pPr marL="228600" indent="-228600">
              <a:buAutoNum type="arabicPeriod"/>
              <a:defRPr/>
            </a:pPr>
            <a:r>
              <a:rPr lang="en-CH" dirty="0"/>
              <a:t>Are stored in the receiver’s buffer</a:t>
            </a:r>
          </a:p>
          <a:p>
            <a:pPr marL="228600" indent="-228600">
              <a:buAutoNum type="arabicPeriod"/>
              <a:defRPr/>
            </a:pPr>
            <a:r>
              <a:rPr lang="en-CH" dirty="0"/>
              <a:t>Are consumed from this buffer at the pace of the packet read schedule</a:t>
            </a:r>
          </a:p>
          <a:p>
            <a:pPr marL="228600" indent="-228600">
              <a:buAutoNum type="arabicPeriod"/>
              <a:defRPr/>
            </a:pPr>
            <a:endParaRPr lang="en-CH" dirty="0"/>
          </a:p>
          <a:p>
            <a:pPr marL="228600" indent="-228600">
              <a:buAutoNum type="arabicPeriod"/>
              <a:defRPr/>
            </a:pPr>
            <a:endParaRPr lang="en-CH"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8A7C6-3334-354C-91FB-6FF6FF9B96D9}"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16925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2"/>
        <p:cNvGrpSpPr/>
        <p:nvPr/>
      </p:nvGrpSpPr>
      <p:grpSpPr>
        <a:xfrm>
          <a:off x="0" y="0"/>
          <a:ext cx="0" cy="0"/>
          <a:chOff x="0" y="0"/>
          <a:chExt cx="0" cy="0"/>
        </a:xfrm>
      </p:grpSpPr>
      <p:sp>
        <p:nvSpPr>
          <p:cNvPr id="93" name="Google Shape;93;g152904b5914_1_8"/>
          <p:cNvSpPr/>
          <p:nvPr/>
        </p:nvSpPr>
        <p:spPr>
          <a:xfrm>
            <a:off x="-2" y="1"/>
            <a:ext cx="12193200" cy="6119231"/>
          </a:xfrm>
          <a:prstGeom prst="rect">
            <a:avLst/>
          </a:prstGeom>
          <a:gradFill>
            <a:gsLst>
              <a:gs pos="0">
                <a:srgbClr val="000000"/>
              </a:gs>
              <a:gs pos="100000">
                <a:srgbClr val="2C9FA0"/>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g152904b5914_1_8"/>
          <p:cNvSpPr/>
          <p:nvPr/>
        </p:nvSpPr>
        <p:spPr>
          <a:xfrm>
            <a:off x="441983" y="0"/>
            <a:ext cx="11713464" cy="6102354"/>
          </a:xfrm>
          <a:prstGeom prst="rect">
            <a:avLst/>
          </a:prstGeom>
          <a:gradFill>
            <a:gsLst>
              <a:gs pos="0">
                <a:srgbClr val="007872">
                  <a:alpha val="82352"/>
                </a:srgbClr>
              </a:gs>
              <a:gs pos="50000">
                <a:srgbClr val="00AEA4">
                  <a:alpha val="29803"/>
                </a:srgbClr>
              </a:gs>
              <a:gs pos="100000">
                <a:srgbClr val="00D0C6"/>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g152904b5914_1_8"/>
          <p:cNvSpPr/>
          <p:nvPr/>
        </p:nvSpPr>
        <p:spPr>
          <a:xfrm>
            <a:off x="-9279" y="6122427"/>
            <a:ext cx="12201272" cy="76171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6" name="Google Shape;96;g152904b5914_1_8"/>
          <p:cNvGrpSpPr/>
          <p:nvPr/>
        </p:nvGrpSpPr>
        <p:grpSpPr>
          <a:xfrm>
            <a:off x="2620237" y="6222429"/>
            <a:ext cx="6888692" cy="529316"/>
            <a:chOff x="2538957" y="6205171"/>
            <a:chExt cx="6888692" cy="529316"/>
          </a:xfrm>
        </p:grpSpPr>
        <p:pic>
          <p:nvPicPr>
            <p:cNvPr id="97" name="Google Shape;97;g152904b5914_1_8" descr="Shape&#10;&#10;Description automatically generated with medium confidence"/>
            <p:cNvPicPr preferRelativeResize="0"/>
            <p:nvPr/>
          </p:nvPicPr>
          <p:blipFill rotWithShape="1">
            <a:blip r:embed="rId2">
              <a:alphaModFix/>
            </a:blip>
            <a:srcRect/>
            <a:stretch/>
          </p:blipFill>
          <p:spPr>
            <a:xfrm>
              <a:off x="2538957" y="6334463"/>
              <a:ext cx="763035" cy="337602"/>
            </a:xfrm>
            <a:prstGeom prst="rect">
              <a:avLst/>
            </a:prstGeom>
            <a:noFill/>
            <a:ln>
              <a:noFill/>
            </a:ln>
          </p:spPr>
        </p:pic>
        <p:pic>
          <p:nvPicPr>
            <p:cNvPr id="98" name="Google Shape;98;g152904b5914_1_8" descr="A picture containing text, clipart&#10;&#10;Description automatically generated"/>
            <p:cNvPicPr preferRelativeResize="0"/>
            <p:nvPr/>
          </p:nvPicPr>
          <p:blipFill rotWithShape="1">
            <a:blip r:embed="rId3">
              <a:alphaModFix/>
            </a:blip>
            <a:srcRect/>
            <a:stretch/>
          </p:blipFill>
          <p:spPr>
            <a:xfrm>
              <a:off x="4973436" y="6362391"/>
              <a:ext cx="926473" cy="260959"/>
            </a:xfrm>
            <a:prstGeom prst="rect">
              <a:avLst/>
            </a:prstGeom>
            <a:noFill/>
            <a:ln>
              <a:noFill/>
            </a:ln>
          </p:spPr>
        </p:pic>
        <p:pic>
          <p:nvPicPr>
            <p:cNvPr id="99" name="Google Shape;99;g152904b5914_1_8" descr="A picture containing text, sign, outdoor&#10;&#10;Description automatically generated"/>
            <p:cNvPicPr preferRelativeResize="0"/>
            <p:nvPr/>
          </p:nvPicPr>
          <p:blipFill rotWithShape="1">
            <a:blip r:embed="rId4">
              <a:alphaModFix/>
            </a:blip>
            <a:srcRect/>
            <a:stretch/>
          </p:blipFill>
          <p:spPr>
            <a:xfrm>
              <a:off x="3665536" y="6373633"/>
              <a:ext cx="916363" cy="259263"/>
            </a:xfrm>
            <a:prstGeom prst="rect">
              <a:avLst/>
            </a:prstGeom>
            <a:noFill/>
            <a:ln>
              <a:noFill/>
            </a:ln>
          </p:spPr>
        </p:pic>
        <p:pic>
          <p:nvPicPr>
            <p:cNvPr id="100" name="Google Shape;100;g152904b5914_1_8" descr="Logo&#10;&#10;Description automatically generated"/>
            <p:cNvPicPr preferRelativeResize="0"/>
            <p:nvPr/>
          </p:nvPicPr>
          <p:blipFill rotWithShape="1">
            <a:blip r:embed="rId5">
              <a:alphaModFix/>
            </a:blip>
            <a:srcRect/>
            <a:stretch/>
          </p:blipFill>
          <p:spPr>
            <a:xfrm>
              <a:off x="6298715" y="6227652"/>
              <a:ext cx="724050" cy="506835"/>
            </a:xfrm>
            <a:prstGeom prst="rect">
              <a:avLst/>
            </a:prstGeom>
            <a:noFill/>
            <a:ln>
              <a:noFill/>
            </a:ln>
          </p:spPr>
        </p:pic>
        <p:pic>
          <p:nvPicPr>
            <p:cNvPr id="101" name="Google Shape;101;g152904b5914_1_8" descr="Logo, company name&#10;&#10;Description automatically generated"/>
            <p:cNvPicPr preferRelativeResize="0"/>
            <p:nvPr/>
          </p:nvPicPr>
          <p:blipFill rotWithShape="1">
            <a:blip r:embed="rId6">
              <a:alphaModFix/>
            </a:blip>
            <a:srcRect t="28124" b="33160"/>
            <a:stretch/>
          </p:blipFill>
          <p:spPr>
            <a:xfrm>
              <a:off x="6995398" y="6205171"/>
              <a:ext cx="1595024" cy="493321"/>
            </a:xfrm>
            <a:prstGeom prst="rect">
              <a:avLst/>
            </a:prstGeom>
            <a:noFill/>
            <a:ln>
              <a:noFill/>
            </a:ln>
          </p:spPr>
        </p:pic>
        <p:pic>
          <p:nvPicPr>
            <p:cNvPr id="102" name="Google Shape;102;g152904b5914_1_8" descr="Logo, company name&#10;&#10;Description automatically generated"/>
            <p:cNvPicPr preferRelativeResize="0"/>
            <p:nvPr/>
          </p:nvPicPr>
          <p:blipFill rotWithShape="1">
            <a:blip r:embed="rId7">
              <a:alphaModFix/>
            </a:blip>
            <a:srcRect/>
            <a:stretch/>
          </p:blipFill>
          <p:spPr>
            <a:xfrm>
              <a:off x="8759011" y="6296797"/>
              <a:ext cx="668638" cy="358390"/>
            </a:xfrm>
            <a:prstGeom prst="rect">
              <a:avLst/>
            </a:prstGeom>
            <a:noFill/>
            <a:ln>
              <a:noFill/>
            </a:ln>
          </p:spPr>
        </p:pic>
      </p:grpSp>
      <p:sp>
        <p:nvSpPr>
          <p:cNvPr id="103" name="Google Shape;103;g152904b5914_1_8"/>
          <p:cNvSpPr/>
          <p:nvPr/>
        </p:nvSpPr>
        <p:spPr>
          <a:xfrm>
            <a:off x="9281786" y="0"/>
            <a:ext cx="2919484" cy="6102354"/>
          </a:xfrm>
          <a:prstGeom prst="rect">
            <a:avLst/>
          </a:prstGeom>
          <a:gradFill>
            <a:gsLst>
              <a:gs pos="0">
                <a:srgbClr val="000000"/>
              </a:gs>
              <a:gs pos="100000">
                <a:srgbClr val="2C9FA0"/>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4" name="Google Shape;104;g152904b5914_1_8"/>
          <p:cNvPicPr preferRelativeResize="0"/>
          <p:nvPr/>
        </p:nvPicPr>
        <p:blipFill rotWithShape="1">
          <a:blip r:embed="rId8">
            <a:alphaModFix/>
          </a:blip>
          <a:srcRect/>
          <a:stretch/>
        </p:blipFill>
        <p:spPr>
          <a:xfrm>
            <a:off x="1428294" y="3047421"/>
            <a:ext cx="3747396" cy="1186958"/>
          </a:xfrm>
          <a:prstGeom prst="rect">
            <a:avLst/>
          </a:prstGeom>
          <a:noFill/>
          <a:ln>
            <a:noFill/>
          </a:ln>
        </p:spPr>
      </p:pic>
      <p:cxnSp>
        <p:nvCxnSpPr>
          <p:cNvPr id="105" name="Google Shape;105;g152904b5914_1_8"/>
          <p:cNvCxnSpPr/>
          <p:nvPr/>
        </p:nvCxnSpPr>
        <p:spPr>
          <a:xfrm>
            <a:off x="6076797" y="2536280"/>
            <a:ext cx="0" cy="2789961"/>
          </a:xfrm>
          <a:prstGeom prst="straightConnector1">
            <a:avLst/>
          </a:prstGeom>
          <a:noFill/>
          <a:ln w="25400" cap="flat" cmpd="sng">
            <a:solidFill>
              <a:schemeClr val="lt1"/>
            </a:solidFill>
            <a:prstDash val="solid"/>
            <a:miter lim="800000"/>
            <a:headEnd type="none" w="sm" len="sm"/>
            <a:tailEnd type="none" w="sm" len="sm"/>
          </a:ln>
        </p:spPr>
      </p:cxnSp>
      <p:pic>
        <p:nvPicPr>
          <p:cNvPr id="106" name="Google Shape;106;g152904b5914_1_8"/>
          <p:cNvPicPr preferRelativeResize="0"/>
          <p:nvPr/>
        </p:nvPicPr>
        <p:blipFill rotWithShape="1">
          <a:blip r:embed="rId9">
            <a:alphaModFix/>
          </a:blip>
          <a:srcRect/>
          <a:stretch/>
        </p:blipFill>
        <p:spPr>
          <a:xfrm>
            <a:off x="7093051" y="2661790"/>
            <a:ext cx="4000558" cy="2538939"/>
          </a:xfrm>
          <a:prstGeom prst="rect">
            <a:avLst/>
          </a:prstGeom>
          <a:noFill/>
          <a:ln w="9525" cap="flat" cmpd="sng">
            <a:solidFill>
              <a:schemeClr val="lt1"/>
            </a:solidFill>
            <a:prstDash val="solid"/>
            <a:round/>
            <a:headEnd type="none" w="sm" len="sm"/>
            <a:tailEnd type="none" w="sm" len="sm"/>
          </a:ln>
          <a:effectLst>
            <a:outerShdw blurRad="76200" sy="23000" kx="-1200000" algn="bl" rotWithShape="0">
              <a:srgbClr val="000000">
                <a:alpha val="20000"/>
              </a:srgbClr>
            </a:outerShdw>
          </a:effectLst>
        </p:spPr>
      </p:pic>
      <p:cxnSp>
        <p:nvCxnSpPr>
          <p:cNvPr id="107" name="Google Shape;107;g152904b5914_1_8"/>
          <p:cNvCxnSpPr/>
          <p:nvPr/>
        </p:nvCxnSpPr>
        <p:spPr>
          <a:xfrm>
            <a:off x="-9279" y="6102354"/>
            <a:ext cx="12210549" cy="0"/>
          </a:xfrm>
          <a:prstGeom prst="straightConnector1">
            <a:avLst/>
          </a:prstGeom>
          <a:noFill/>
          <a:ln w="25400"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2"/>
        <p:cNvGrpSpPr/>
        <p:nvPr/>
      </p:nvGrpSpPr>
      <p:grpSpPr>
        <a:xfrm>
          <a:off x="0" y="0"/>
          <a:ext cx="0" cy="0"/>
          <a:chOff x="0" y="0"/>
          <a:chExt cx="0" cy="0"/>
        </a:xfrm>
      </p:grpSpPr>
      <p:sp>
        <p:nvSpPr>
          <p:cNvPr id="153" name="Google Shape;153;g152904b5914_1_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4" name="Google Shape;154;g152904b5914_1_6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SzPts val="3200"/>
              <a:buChar char="▪"/>
              <a:defRPr sz="3200"/>
            </a:lvl1pPr>
            <a:lvl2pPr marL="914400" lvl="1" indent="-406400" algn="l">
              <a:lnSpc>
                <a:spcPct val="90000"/>
              </a:lnSpc>
              <a:spcBef>
                <a:spcPts val="500"/>
              </a:spcBef>
              <a:spcAft>
                <a:spcPts val="0"/>
              </a:spcAft>
              <a:buSzPts val="2800"/>
              <a:buChar char="▪"/>
              <a:defRPr sz="2800"/>
            </a:lvl2pPr>
            <a:lvl3pPr marL="1371600" lvl="2" indent="-381000" algn="l">
              <a:lnSpc>
                <a:spcPct val="90000"/>
              </a:lnSpc>
              <a:spcBef>
                <a:spcPts val="500"/>
              </a:spcBef>
              <a:spcAft>
                <a:spcPts val="0"/>
              </a:spcAft>
              <a:buSzPts val="2400"/>
              <a:buChar char="▪"/>
              <a:defRPr sz="2400"/>
            </a:lvl3pPr>
            <a:lvl4pPr marL="1828800" lvl="3" indent="-355600" algn="l">
              <a:lnSpc>
                <a:spcPct val="90000"/>
              </a:lnSpc>
              <a:spcBef>
                <a:spcPts val="500"/>
              </a:spcBef>
              <a:spcAft>
                <a:spcPts val="0"/>
              </a:spcAft>
              <a:buSzPts val="2000"/>
              <a:buChar char="▪"/>
              <a:defRPr sz="2000"/>
            </a:lvl4pPr>
            <a:lvl5pPr marL="2286000" lvl="4" indent="-355600" algn="l">
              <a:lnSpc>
                <a:spcPct val="90000"/>
              </a:lnSpc>
              <a:spcBef>
                <a:spcPts val="500"/>
              </a:spcBef>
              <a:spcAft>
                <a:spcPts val="0"/>
              </a:spcAft>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5" name="Google Shape;155;g152904b5914_1_6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6" name="Google Shape;156;g152904b5914_1_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g152904b5914_1_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g152904b5914_1_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9"/>
        <p:cNvGrpSpPr/>
        <p:nvPr/>
      </p:nvGrpSpPr>
      <p:grpSpPr>
        <a:xfrm>
          <a:off x="0" y="0"/>
          <a:ext cx="0" cy="0"/>
          <a:chOff x="0" y="0"/>
          <a:chExt cx="0" cy="0"/>
        </a:xfrm>
      </p:grpSpPr>
      <p:sp>
        <p:nvSpPr>
          <p:cNvPr id="160" name="Google Shape;160;g152904b5914_1_7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1" name="Google Shape;161;g152904b5914_1_75"/>
          <p:cNvSpPr>
            <a:spLocks noGrp="1"/>
          </p:cNvSpPr>
          <p:nvPr>
            <p:ph type="pic" idx="2"/>
          </p:nvPr>
        </p:nvSpPr>
        <p:spPr>
          <a:xfrm>
            <a:off x="5183188" y="987425"/>
            <a:ext cx="6172200" cy="4873625"/>
          </a:xfrm>
          <a:prstGeom prst="rect">
            <a:avLst/>
          </a:prstGeom>
          <a:noFill/>
          <a:ln>
            <a:noFill/>
          </a:ln>
        </p:spPr>
      </p:sp>
      <p:sp>
        <p:nvSpPr>
          <p:cNvPr id="162" name="Google Shape;162;g152904b5914_1_7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3" name="Google Shape;163;g152904b5914_1_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g152904b5914_1_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g152904b5914_1_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6"/>
        <p:cNvGrpSpPr/>
        <p:nvPr/>
      </p:nvGrpSpPr>
      <p:grpSpPr>
        <a:xfrm>
          <a:off x="0" y="0"/>
          <a:ext cx="0" cy="0"/>
          <a:chOff x="0" y="0"/>
          <a:chExt cx="0" cy="0"/>
        </a:xfrm>
      </p:grpSpPr>
      <p:sp>
        <p:nvSpPr>
          <p:cNvPr id="167" name="Google Shape;167;g152904b5914_1_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8" name="Google Shape;168;g152904b5914_1_8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g152904b5914_1_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g152904b5914_1_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g152904b5914_1_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2"/>
        <p:cNvGrpSpPr/>
        <p:nvPr/>
      </p:nvGrpSpPr>
      <p:grpSpPr>
        <a:xfrm>
          <a:off x="0" y="0"/>
          <a:ext cx="0" cy="0"/>
          <a:chOff x="0" y="0"/>
          <a:chExt cx="0" cy="0"/>
        </a:xfrm>
      </p:grpSpPr>
      <p:sp>
        <p:nvSpPr>
          <p:cNvPr id="173" name="Google Shape;173;g152904b5914_1_8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4" name="Google Shape;174;g152904b5914_1_8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g152904b5914_1_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g152904b5914_1_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g152904b5914_1_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E52F5-21A9-0CB5-1127-CEC3CF4AFB2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BE"/>
          </a:p>
        </p:txBody>
      </p:sp>
      <p:sp>
        <p:nvSpPr>
          <p:cNvPr id="3" name="Subtitle 2">
            <a:extLst>
              <a:ext uri="{FF2B5EF4-FFF2-40B4-BE49-F238E27FC236}">
                <a16:creationId xmlns:a16="http://schemas.microsoft.com/office/drawing/2014/main" id="{7E9C0B45-3A8D-25FB-6BAE-520FC0D941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E"/>
          </a:p>
        </p:txBody>
      </p:sp>
      <p:sp>
        <p:nvSpPr>
          <p:cNvPr id="4" name="Date Placeholder 3">
            <a:extLst>
              <a:ext uri="{FF2B5EF4-FFF2-40B4-BE49-F238E27FC236}">
                <a16:creationId xmlns:a16="http://schemas.microsoft.com/office/drawing/2014/main" id="{8CF3CF43-60DD-FA1D-5D65-93CDBCD4DA1C}"/>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5" name="Footer Placeholder 4">
            <a:extLst>
              <a:ext uri="{FF2B5EF4-FFF2-40B4-BE49-F238E27FC236}">
                <a16:creationId xmlns:a16="http://schemas.microsoft.com/office/drawing/2014/main" id="{89F0DCD5-C4A4-A9C5-E1D5-A5D8F5C73477}"/>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1B8055CC-A5EF-5608-6476-98261B4B544B}"/>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3591661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CB981-5BEA-8A55-7E8E-DCD259B9A63B}"/>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EE6EF2DD-D1B3-3BA2-953F-50D579C5D7B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90ABEBA2-CB78-A77F-44D1-DEA1B611D827}"/>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5" name="Footer Placeholder 4">
            <a:extLst>
              <a:ext uri="{FF2B5EF4-FFF2-40B4-BE49-F238E27FC236}">
                <a16:creationId xmlns:a16="http://schemas.microsoft.com/office/drawing/2014/main" id="{57F26A94-23F6-EEF8-16D1-F57490188CC0}"/>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3F2F6045-B823-10EA-DF29-ABBFDFCC888E}"/>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430231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82025-4359-64D8-B094-92AC56498CF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BE"/>
          </a:p>
        </p:txBody>
      </p:sp>
      <p:sp>
        <p:nvSpPr>
          <p:cNvPr id="3" name="Text Placeholder 2">
            <a:extLst>
              <a:ext uri="{FF2B5EF4-FFF2-40B4-BE49-F238E27FC236}">
                <a16:creationId xmlns:a16="http://schemas.microsoft.com/office/drawing/2014/main" id="{12F744D7-3230-2C03-1DA9-5259873AAD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ADE1418-FCA6-09D5-0724-DCBB73A518DA}"/>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5" name="Footer Placeholder 4">
            <a:extLst>
              <a:ext uri="{FF2B5EF4-FFF2-40B4-BE49-F238E27FC236}">
                <a16:creationId xmlns:a16="http://schemas.microsoft.com/office/drawing/2014/main" id="{8A6D4625-05B9-4D07-5F80-B5BDED1D017A}"/>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BD8D28C4-41AF-4E33-BAB4-1FFDD3682473}"/>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38196526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4C643-4D22-8B36-361C-B81680D61108}"/>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25AD633E-0529-DF4A-4074-EC7609C2AE5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Content Placeholder 3">
            <a:extLst>
              <a:ext uri="{FF2B5EF4-FFF2-40B4-BE49-F238E27FC236}">
                <a16:creationId xmlns:a16="http://schemas.microsoft.com/office/drawing/2014/main" id="{877D37CC-6403-8CD3-2831-F84A9975E5E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Date Placeholder 4">
            <a:extLst>
              <a:ext uri="{FF2B5EF4-FFF2-40B4-BE49-F238E27FC236}">
                <a16:creationId xmlns:a16="http://schemas.microsoft.com/office/drawing/2014/main" id="{697293B6-0659-22DC-1F79-966F2E92DCFE}"/>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6" name="Footer Placeholder 5">
            <a:extLst>
              <a:ext uri="{FF2B5EF4-FFF2-40B4-BE49-F238E27FC236}">
                <a16:creationId xmlns:a16="http://schemas.microsoft.com/office/drawing/2014/main" id="{2BF99089-E83F-B44E-19ED-FE7490E3B43B}"/>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3DB49295-DEA0-7498-8E02-AA01EEF471BC}"/>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39775525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A2371-47B2-D96C-B648-4D090D22BE6F}"/>
              </a:ext>
            </a:extLst>
          </p:cNvPr>
          <p:cNvSpPr>
            <a:spLocks noGrp="1"/>
          </p:cNvSpPr>
          <p:nvPr>
            <p:ph type="title"/>
          </p:nvPr>
        </p:nvSpPr>
        <p:spPr>
          <a:xfrm>
            <a:off x="839788" y="365125"/>
            <a:ext cx="10515600" cy="1325563"/>
          </a:xfrm>
        </p:spPr>
        <p:txBody>
          <a:bodyPr/>
          <a:lstStyle/>
          <a:p>
            <a:r>
              <a:rPr lang="en-GB"/>
              <a:t>Click to edit Master title style</a:t>
            </a:r>
            <a:endParaRPr lang="en-BE"/>
          </a:p>
        </p:txBody>
      </p:sp>
      <p:sp>
        <p:nvSpPr>
          <p:cNvPr id="3" name="Text Placeholder 2">
            <a:extLst>
              <a:ext uri="{FF2B5EF4-FFF2-40B4-BE49-F238E27FC236}">
                <a16:creationId xmlns:a16="http://schemas.microsoft.com/office/drawing/2014/main" id="{C2A7B030-B903-E303-0CEF-5E51B1C4F8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73390A7-0E11-868C-2803-76AB281533C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4">
            <a:extLst>
              <a:ext uri="{FF2B5EF4-FFF2-40B4-BE49-F238E27FC236}">
                <a16:creationId xmlns:a16="http://schemas.microsoft.com/office/drawing/2014/main" id="{B5E62A96-D28A-3B25-6077-6014F1C396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FDBFD17-F653-8A4B-8EB1-E23892B34FC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7" name="Date Placeholder 6">
            <a:extLst>
              <a:ext uri="{FF2B5EF4-FFF2-40B4-BE49-F238E27FC236}">
                <a16:creationId xmlns:a16="http://schemas.microsoft.com/office/drawing/2014/main" id="{FAAA5624-45CB-5172-4208-587D5FF2656A}"/>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8" name="Footer Placeholder 7">
            <a:extLst>
              <a:ext uri="{FF2B5EF4-FFF2-40B4-BE49-F238E27FC236}">
                <a16:creationId xmlns:a16="http://schemas.microsoft.com/office/drawing/2014/main" id="{460182D1-90BF-54C7-6515-5E8F1CAAB2E0}"/>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86741177-28F8-3287-8C38-70B7263839E1}"/>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2782629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2EA98-7DBE-2126-F60E-F7471C207757}"/>
              </a:ext>
            </a:extLst>
          </p:cNvPr>
          <p:cNvSpPr>
            <a:spLocks noGrp="1"/>
          </p:cNvSpPr>
          <p:nvPr>
            <p:ph type="title"/>
          </p:nvPr>
        </p:nvSpPr>
        <p:spPr/>
        <p:txBody>
          <a:bodyPr/>
          <a:lstStyle/>
          <a:p>
            <a:r>
              <a:rPr lang="en-GB"/>
              <a:t>Click to edit Master title style</a:t>
            </a:r>
            <a:endParaRPr lang="en-BE"/>
          </a:p>
        </p:txBody>
      </p:sp>
      <p:sp>
        <p:nvSpPr>
          <p:cNvPr id="3" name="Date Placeholder 2">
            <a:extLst>
              <a:ext uri="{FF2B5EF4-FFF2-40B4-BE49-F238E27FC236}">
                <a16:creationId xmlns:a16="http://schemas.microsoft.com/office/drawing/2014/main" id="{1FB15BEF-78AD-C224-B61E-6CB7EA5DE216}"/>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4" name="Footer Placeholder 3">
            <a:extLst>
              <a:ext uri="{FF2B5EF4-FFF2-40B4-BE49-F238E27FC236}">
                <a16:creationId xmlns:a16="http://schemas.microsoft.com/office/drawing/2014/main" id="{E3023BB3-F36C-1554-9E56-1998D33768F2}"/>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49133FE4-73D8-B1B6-F538-6B281A766A54}"/>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3415279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8"/>
        <p:cNvGrpSpPr/>
        <p:nvPr/>
      </p:nvGrpSpPr>
      <p:grpSpPr>
        <a:xfrm>
          <a:off x="0" y="0"/>
          <a:ext cx="0" cy="0"/>
          <a:chOff x="0" y="0"/>
          <a:chExt cx="0" cy="0"/>
        </a:xfrm>
      </p:grpSpPr>
      <p:sp>
        <p:nvSpPr>
          <p:cNvPr id="109" name="Google Shape;109;g152904b5914_1_24"/>
          <p:cNvSpPr txBox="1">
            <a:spLocks noGrp="1"/>
          </p:cNvSpPr>
          <p:nvPr>
            <p:ph type="title"/>
          </p:nvPr>
        </p:nvSpPr>
        <p:spPr>
          <a:xfrm>
            <a:off x="609603" y="170151"/>
            <a:ext cx="10972800" cy="866800"/>
          </a:xfrm>
          <a:prstGeom prst="rect">
            <a:avLst/>
          </a:prstGeom>
          <a:noFill/>
          <a:ln>
            <a:noFill/>
          </a:ln>
        </p:spPr>
        <p:txBody>
          <a:bodyPr spcFirstLastPara="1" wrap="square" lIns="97625" tIns="48800" rIns="97625" bIns="48800" anchor="t" anchorCtr="0">
            <a:normAutofit/>
          </a:bodyPr>
          <a:lstStyle>
            <a:lvl1pPr marR="0" lvl="0" algn="l" rtl="0">
              <a:lnSpc>
                <a:spcPct val="90000"/>
              </a:lnSpc>
              <a:spcBef>
                <a:spcPts val="0"/>
              </a:spcBef>
              <a:spcAft>
                <a:spcPts val="0"/>
              </a:spcAft>
              <a:buClr>
                <a:srgbClr val="141313"/>
              </a:buClr>
              <a:buSzPts val="18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Font typeface="Arial"/>
              <a:buNone/>
              <a:defRPr sz="1800"/>
            </a:lvl2pPr>
            <a:lvl3pPr lvl="2" rtl="0">
              <a:spcBef>
                <a:spcPts val="0"/>
              </a:spcBef>
              <a:spcAft>
                <a:spcPts val="0"/>
              </a:spcAft>
              <a:buSzPts val="1400"/>
              <a:buFont typeface="Arial"/>
              <a:buNone/>
              <a:defRPr sz="1800"/>
            </a:lvl3pPr>
            <a:lvl4pPr lvl="3" rtl="0">
              <a:spcBef>
                <a:spcPts val="0"/>
              </a:spcBef>
              <a:spcAft>
                <a:spcPts val="0"/>
              </a:spcAft>
              <a:buSzPts val="1400"/>
              <a:buFont typeface="Arial"/>
              <a:buNone/>
              <a:defRPr sz="1800"/>
            </a:lvl4pPr>
            <a:lvl5pPr lvl="4" rtl="0">
              <a:spcBef>
                <a:spcPts val="0"/>
              </a:spcBef>
              <a:spcAft>
                <a:spcPts val="0"/>
              </a:spcAft>
              <a:buSzPts val="1400"/>
              <a:buFont typeface="Arial"/>
              <a:buNone/>
              <a:defRPr sz="1800"/>
            </a:lvl5pPr>
            <a:lvl6pPr lvl="5" rtl="0">
              <a:spcBef>
                <a:spcPts val="0"/>
              </a:spcBef>
              <a:spcAft>
                <a:spcPts val="0"/>
              </a:spcAft>
              <a:buSzPts val="1400"/>
              <a:buFont typeface="Arial"/>
              <a:buNone/>
              <a:defRPr sz="1800"/>
            </a:lvl6pPr>
            <a:lvl7pPr lvl="6" rtl="0">
              <a:spcBef>
                <a:spcPts val="0"/>
              </a:spcBef>
              <a:spcAft>
                <a:spcPts val="0"/>
              </a:spcAft>
              <a:buSzPts val="1400"/>
              <a:buFont typeface="Arial"/>
              <a:buNone/>
              <a:defRPr sz="1800"/>
            </a:lvl7pPr>
            <a:lvl8pPr lvl="7" rtl="0">
              <a:spcBef>
                <a:spcPts val="0"/>
              </a:spcBef>
              <a:spcAft>
                <a:spcPts val="0"/>
              </a:spcAft>
              <a:buSzPts val="1400"/>
              <a:buFont typeface="Arial"/>
              <a:buNone/>
              <a:defRPr sz="1800"/>
            </a:lvl8pPr>
            <a:lvl9pPr lvl="8" rtl="0">
              <a:spcBef>
                <a:spcPts val="0"/>
              </a:spcBef>
              <a:spcAft>
                <a:spcPts val="0"/>
              </a:spcAft>
              <a:buSzPts val="1400"/>
              <a:buFont typeface="Arial"/>
              <a:buNone/>
              <a:defRPr sz="1800"/>
            </a:lvl9pPr>
          </a:lstStyle>
          <a:p>
            <a:endParaRPr/>
          </a:p>
        </p:txBody>
      </p:sp>
      <p:sp>
        <p:nvSpPr>
          <p:cNvPr id="110" name="Google Shape;110;g152904b5914_1_24"/>
          <p:cNvSpPr txBox="1">
            <a:spLocks noGrp="1"/>
          </p:cNvSpPr>
          <p:nvPr>
            <p:ph type="body" idx="1"/>
          </p:nvPr>
        </p:nvSpPr>
        <p:spPr>
          <a:xfrm>
            <a:off x="609603" y="1173476"/>
            <a:ext cx="10972800" cy="4952800"/>
          </a:xfrm>
          <a:prstGeom prst="rect">
            <a:avLst/>
          </a:prstGeom>
          <a:noFill/>
          <a:ln>
            <a:noFill/>
          </a:ln>
        </p:spPr>
        <p:txBody>
          <a:bodyPr spcFirstLastPara="1" wrap="square" lIns="97625" tIns="48800" rIns="97625" bIns="48800" anchor="t" anchorCtr="0">
            <a:normAutofit/>
          </a:bodyPr>
          <a:lstStyle>
            <a:lvl1pPr marL="457200" lvl="0" indent="-342900" algn="l">
              <a:lnSpc>
                <a:spcPct val="90000"/>
              </a:lnSpc>
              <a:spcBef>
                <a:spcPts val="0"/>
              </a:spcBef>
              <a:spcAft>
                <a:spcPts val="0"/>
              </a:spcAft>
              <a:buSzPts val="1800"/>
              <a:buChar char="•"/>
              <a:defRPr/>
            </a:lvl1pPr>
            <a:lvl2pPr marL="914400" lvl="1" indent="-323850" algn="l">
              <a:lnSpc>
                <a:spcPct val="90000"/>
              </a:lnSpc>
              <a:spcBef>
                <a:spcPts val="600"/>
              </a:spcBef>
              <a:spcAft>
                <a:spcPts val="0"/>
              </a:spcAft>
              <a:buSzPts val="1500"/>
              <a:buChar char="-"/>
              <a:defRPr/>
            </a:lvl2pPr>
            <a:lvl3pPr marL="1371600" lvl="2" indent="-304800" algn="l">
              <a:lnSpc>
                <a:spcPct val="90000"/>
              </a:lnSpc>
              <a:spcBef>
                <a:spcPts val="600"/>
              </a:spcBef>
              <a:spcAft>
                <a:spcPts val="0"/>
              </a:spcAft>
              <a:buSzPts val="1200"/>
              <a:buChar char="≫"/>
              <a:defRPr/>
            </a:lvl3pPr>
            <a:lvl4pPr marL="1828800" lvl="3" indent="-285750" algn="l">
              <a:lnSpc>
                <a:spcPct val="90000"/>
              </a:lnSpc>
              <a:spcBef>
                <a:spcPts val="600"/>
              </a:spcBef>
              <a:spcAft>
                <a:spcPts val="0"/>
              </a:spcAft>
              <a:buSzPts val="900"/>
              <a:buChar char="•"/>
              <a:defRPr/>
            </a:lvl4pPr>
            <a:lvl5pPr marL="2286000" lvl="4" indent="-285750" algn="l">
              <a:lnSpc>
                <a:spcPct val="90000"/>
              </a:lnSpc>
              <a:spcBef>
                <a:spcPts val="600"/>
              </a:spcBef>
              <a:spcAft>
                <a:spcPts val="0"/>
              </a:spcAft>
              <a:buSzPts val="9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480"/>
              </a:spcBef>
              <a:spcAft>
                <a:spcPts val="0"/>
              </a:spcAft>
              <a:buClr>
                <a:schemeClr val="dk1"/>
              </a:buClr>
              <a:buSzPts val="1800"/>
              <a:buChar char="•"/>
              <a:defRPr/>
            </a:lvl7pPr>
            <a:lvl8pPr marL="3657600" lvl="7" indent="-342900" algn="l">
              <a:lnSpc>
                <a:spcPct val="90000"/>
              </a:lnSpc>
              <a:spcBef>
                <a:spcPts val="480"/>
              </a:spcBef>
              <a:spcAft>
                <a:spcPts val="0"/>
              </a:spcAft>
              <a:buClr>
                <a:schemeClr val="dk1"/>
              </a:buClr>
              <a:buSzPts val="1800"/>
              <a:buChar char="•"/>
              <a:defRPr/>
            </a:lvl8pPr>
            <a:lvl9pPr marL="4114800" lvl="8" indent="-342900" algn="l">
              <a:lnSpc>
                <a:spcPct val="90000"/>
              </a:lnSpc>
              <a:spcBef>
                <a:spcPts val="480"/>
              </a:spcBef>
              <a:spcAft>
                <a:spcPts val="0"/>
              </a:spcAft>
              <a:buClr>
                <a:schemeClr val="dk1"/>
              </a:buClr>
              <a:buSzPts val="1800"/>
              <a:buChar char="•"/>
              <a:defRPr/>
            </a:lvl9pPr>
          </a:lstStyle>
          <a:p>
            <a:endParaRPr/>
          </a:p>
        </p:txBody>
      </p:sp>
      <p:sp>
        <p:nvSpPr>
          <p:cNvPr id="111" name="Google Shape;111;g152904b5914_1_24"/>
          <p:cNvSpPr txBox="1">
            <a:spLocks noGrp="1"/>
          </p:cNvSpPr>
          <p:nvPr>
            <p:ph type="sldNum" idx="12"/>
          </p:nvPr>
        </p:nvSpPr>
        <p:spPr>
          <a:xfrm>
            <a:off x="212712" y="6492873"/>
            <a:ext cx="1051600" cy="365200"/>
          </a:xfrm>
          <a:prstGeom prst="rect">
            <a:avLst/>
          </a:prstGeom>
          <a:noFill/>
          <a:ln>
            <a:noFill/>
          </a:ln>
        </p:spPr>
        <p:txBody>
          <a:bodyPr spcFirstLastPara="1" wrap="square" lIns="97625" tIns="48800" rIns="97625" bIns="48800" anchor="ctr" anchorCtr="0">
            <a:noAutofit/>
          </a:bodyPr>
          <a:lstStyle>
            <a:lvl1pPr marL="0" lvl="0" indent="0" algn="l">
              <a:spcBef>
                <a:spcPts val="0"/>
              </a:spcBef>
              <a:buClr>
                <a:schemeClr val="lt1"/>
              </a:buClr>
              <a:buSzPts val="1067"/>
              <a:buFont typeface="Helvetica Neue"/>
              <a:buNone/>
              <a:defRPr sz="1067" b="0" i="0" u="none" strike="noStrike" cap="none">
                <a:solidFill>
                  <a:schemeClr val="lt1"/>
                </a:solidFill>
                <a:latin typeface="Helvetica Neue"/>
                <a:ea typeface="Helvetica Neue"/>
                <a:cs typeface="Helvetica Neue"/>
                <a:sym typeface="Helvetica Neue"/>
              </a:defRPr>
            </a:lvl1pPr>
            <a:lvl2pPr marL="0" lvl="1" indent="0" algn="l">
              <a:spcBef>
                <a:spcPts val="0"/>
              </a:spcBef>
              <a:buClr>
                <a:schemeClr val="lt1"/>
              </a:buClr>
              <a:buSzPts val="1067"/>
              <a:buFont typeface="Helvetica Neue"/>
              <a:buNone/>
              <a:defRPr sz="1067" b="0" i="0" u="none" strike="noStrike" cap="none">
                <a:solidFill>
                  <a:schemeClr val="lt1"/>
                </a:solidFill>
                <a:latin typeface="Helvetica Neue"/>
                <a:ea typeface="Helvetica Neue"/>
                <a:cs typeface="Helvetica Neue"/>
                <a:sym typeface="Helvetica Neue"/>
              </a:defRPr>
            </a:lvl2pPr>
            <a:lvl3pPr marL="0" lvl="2" indent="0" algn="l">
              <a:spcBef>
                <a:spcPts val="0"/>
              </a:spcBef>
              <a:buClr>
                <a:schemeClr val="lt1"/>
              </a:buClr>
              <a:buSzPts val="1067"/>
              <a:buFont typeface="Helvetica Neue"/>
              <a:buNone/>
              <a:defRPr sz="1067" b="0" i="0" u="none" strike="noStrike" cap="none">
                <a:solidFill>
                  <a:schemeClr val="lt1"/>
                </a:solidFill>
                <a:latin typeface="Helvetica Neue"/>
                <a:ea typeface="Helvetica Neue"/>
                <a:cs typeface="Helvetica Neue"/>
                <a:sym typeface="Helvetica Neue"/>
              </a:defRPr>
            </a:lvl3pPr>
            <a:lvl4pPr marL="0" lvl="3" indent="0" algn="l">
              <a:spcBef>
                <a:spcPts val="0"/>
              </a:spcBef>
              <a:buClr>
                <a:schemeClr val="lt1"/>
              </a:buClr>
              <a:buSzPts val="1067"/>
              <a:buFont typeface="Helvetica Neue"/>
              <a:buNone/>
              <a:defRPr sz="1067" b="0" i="0" u="none" strike="noStrike" cap="none">
                <a:solidFill>
                  <a:schemeClr val="lt1"/>
                </a:solidFill>
                <a:latin typeface="Helvetica Neue"/>
                <a:ea typeface="Helvetica Neue"/>
                <a:cs typeface="Helvetica Neue"/>
                <a:sym typeface="Helvetica Neue"/>
              </a:defRPr>
            </a:lvl4pPr>
            <a:lvl5pPr marL="0" lvl="4" indent="0" algn="l">
              <a:spcBef>
                <a:spcPts val="0"/>
              </a:spcBef>
              <a:buClr>
                <a:schemeClr val="lt1"/>
              </a:buClr>
              <a:buSzPts val="1067"/>
              <a:buFont typeface="Helvetica Neue"/>
              <a:buNone/>
              <a:defRPr sz="1067" b="0" i="0" u="none" strike="noStrike" cap="none">
                <a:solidFill>
                  <a:schemeClr val="lt1"/>
                </a:solidFill>
                <a:latin typeface="Helvetica Neue"/>
                <a:ea typeface="Helvetica Neue"/>
                <a:cs typeface="Helvetica Neue"/>
                <a:sym typeface="Helvetica Neue"/>
              </a:defRPr>
            </a:lvl5pPr>
            <a:lvl6pPr marL="0" lvl="5" indent="0" algn="l">
              <a:spcBef>
                <a:spcPts val="0"/>
              </a:spcBef>
              <a:buClr>
                <a:schemeClr val="lt1"/>
              </a:buClr>
              <a:buSzPts val="1067"/>
              <a:buFont typeface="Helvetica Neue"/>
              <a:buNone/>
              <a:defRPr sz="1067" b="0" i="0" u="none" strike="noStrike" cap="none">
                <a:solidFill>
                  <a:schemeClr val="lt1"/>
                </a:solidFill>
                <a:latin typeface="Helvetica Neue"/>
                <a:ea typeface="Helvetica Neue"/>
                <a:cs typeface="Helvetica Neue"/>
                <a:sym typeface="Helvetica Neue"/>
              </a:defRPr>
            </a:lvl6pPr>
            <a:lvl7pPr marL="0" lvl="6" indent="0" algn="l">
              <a:spcBef>
                <a:spcPts val="0"/>
              </a:spcBef>
              <a:buClr>
                <a:schemeClr val="lt1"/>
              </a:buClr>
              <a:buSzPts val="1067"/>
              <a:buFont typeface="Helvetica Neue"/>
              <a:buNone/>
              <a:defRPr sz="1067" b="0" i="0" u="none" strike="noStrike" cap="none">
                <a:solidFill>
                  <a:schemeClr val="lt1"/>
                </a:solidFill>
                <a:latin typeface="Helvetica Neue"/>
                <a:ea typeface="Helvetica Neue"/>
                <a:cs typeface="Helvetica Neue"/>
                <a:sym typeface="Helvetica Neue"/>
              </a:defRPr>
            </a:lvl7pPr>
            <a:lvl8pPr marL="0" lvl="7" indent="0" algn="l">
              <a:spcBef>
                <a:spcPts val="0"/>
              </a:spcBef>
              <a:buClr>
                <a:schemeClr val="lt1"/>
              </a:buClr>
              <a:buSzPts val="1067"/>
              <a:buFont typeface="Helvetica Neue"/>
              <a:buNone/>
              <a:defRPr sz="1067" b="0" i="0" u="none" strike="noStrike" cap="none">
                <a:solidFill>
                  <a:schemeClr val="lt1"/>
                </a:solidFill>
                <a:latin typeface="Helvetica Neue"/>
                <a:ea typeface="Helvetica Neue"/>
                <a:cs typeface="Helvetica Neue"/>
                <a:sym typeface="Helvetica Neue"/>
              </a:defRPr>
            </a:lvl8pPr>
            <a:lvl9pPr marL="0" lvl="8" indent="0" algn="l">
              <a:spcBef>
                <a:spcPts val="0"/>
              </a:spcBef>
              <a:buClr>
                <a:schemeClr val="lt1"/>
              </a:buClr>
              <a:buSzPts val="1067"/>
              <a:buFont typeface="Helvetica Neue"/>
              <a:buNone/>
              <a:defRPr sz="1067" b="0" i="0" u="none" strike="noStrike" cap="none">
                <a:solidFill>
                  <a:schemeClr val="lt1"/>
                </a:solidFill>
                <a:latin typeface="Helvetica Neue"/>
                <a:ea typeface="Helvetica Neue"/>
                <a:cs typeface="Helvetica Neue"/>
                <a:sym typeface="Helvetica Neue"/>
              </a:defRPr>
            </a:lvl9pPr>
          </a:lstStyle>
          <a:p>
            <a:pPr marL="0" lvl="0" indent="0" algn="l" rtl="0">
              <a:spcBef>
                <a:spcPts val="0"/>
              </a:spcBef>
              <a:spcAft>
                <a:spcPts val="0"/>
              </a:spcAft>
              <a:buNone/>
            </a:pPr>
            <a:fld id="{00000000-1234-1234-1234-123412341234}" type="slidenum">
              <a:rPr lang="en-US"/>
              <a:t>‹#›</a:t>
            </a:fld>
            <a:endParaRPr/>
          </a:p>
        </p:txBody>
      </p:sp>
      <p:sp>
        <p:nvSpPr>
          <p:cNvPr id="112" name="Google Shape;112;g152904b5914_1_24"/>
          <p:cNvSpPr txBox="1"/>
          <p:nvPr/>
        </p:nvSpPr>
        <p:spPr>
          <a:xfrm>
            <a:off x="11438523" y="6664990"/>
            <a:ext cx="263200" cy="705857"/>
          </a:xfrm>
          <a:prstGeom prst="rect">
            <a:avLst/>
          </a:prstGeom>
          <a:noFill/>
          <a:ln>
            <a:noFill/>
          </a:ln>
        </p:spPr>
        <p:txBody>
          <a:bodyPr spcFirstLastPara="1" wrap="square" lIns="130150" tIns="65050" rIns="130150" bIns="65050" anchor="t" anchorCtr="0">
            <a:spAutoFit/>
          </a:bodyPr>
          <a:lstStyle/>
          <a:p>
            <a:pPr marL="0" marR="0" lvl="0" indent="0" algn="ctr" rtl="0">
              <a:spcBef>
                <a:spcPts val="0"/>
              </a:spcBef>
              <a:spcAft>
                <a:spcPts val="0"/>
              </a:spcAft>
              <a:buClr>
                <a:schemeClr val="dk1"/>
              </a:buClr>
              <a:buSzPts val="3733"/>
              <a:buFont typeface="Calibri"/>
              <a:buNone/>
            </a:pPr>
            <a:endParaRPr sz="3733" b="0" i="0" u="none" strike="noStrike" cap="none">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F04FE4-4649-4697-E65D-68755F1AA6BD}"/>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3" name="Footer Placeholder 2">
            <a:extLst>
              <a:ext uri="{FF2B5EF4-FFF2-40B4-BE49-F238E27FC236}">
                <a16:creationId xmlns:a16="http://schemas.microsoft.com/office/drawing/2014/main" id="{C910199E-CBC3-105F-8808-F35B6DD9ED4E}"/>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49B67EAA-D524-BBF9-53AD-3CDE0954ABB9}"/>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2920962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D268C-8E06-36D3-E18C-BD5F54B5AC6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Content Placeholder 2">
            <a:extLst>
              <a:ext uri="{FF2B5EF4-FFF2-40B4-BE49-F238E27FC236}">
                <a16:creationId xmlns:a16="http://schemas.microsoft.com/office/drawing/2014/main" id="{3FC12E81-C577-F44D-97BD-B91DEB1D62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ext Placeholder 3">
            <a:extLst>
              <a:ext uri="{FF2B5EF4-FFF2-40B4-BE49-F238E27FC236}">
                <a16:creationId xmlns:a16="http://schemas.microsoft.com/office/drawing/2014/main" id="{B771AC6B-DF87-E439-8940-F64F000A02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1E0E8A8-C860-CB17-E0D1-2B1000217D5A}"/>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6" name="Footer Placeholder 5">
            <a:extLst>
              <a:ext uri="{FF2B5EF4-FFF2-40B4-BE49-F238E27FC236}">
                <a16:creationId xmlns:a16="http://schemas.microsoft.com/office/drawing/2014/main" id="{9F49CCF8-8B64-A261-EF6E-8F3731B7FDA8}"/>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0E0C2D9E-2EA4-61A1-0F46-609C967DD523}"/>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1417870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BB79-619A-CBFC-3423-52AFCF7C23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Picture Placeholder 2">
            <a:extLst>
              <a:ext uri="{FF2B5EF4-FFF2-40B4-BE49-F238E27FC236}">
                <a16:creationId xmlns:a16="http://schemas.microsoft.com/office/drawing/2014/main" id="{8808A673-47CB-E81B-6B59-0D73B2BE92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FF40AD58-5106-D14D-C506-4D05D27078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BB9EF94-598A-A0AF-1B20-67506466EB3A}"/>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6" name="Footer Placeholder 5">
            <a:extLst>
              <a:ext uri="{FF2B5EF4-FFF2-40B4-BE49-F238E27FC236}">
                <a16:creationId xmlns:a16="http://schemas.microsoft.com/office/drawing/2014/main" id="{7FAEB5F3-FC58-49FE-F078-C3E00221A3E6}"/>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4BDFD10C-766F-996B-E9D1-12D41A222314}"/>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31066029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4D3F0-77A1-4627-59C5-FC2E590BD2F8}"/>
              </a:ext>
            </a:extLst>
          </p:cNvPr>
          <p:cNvSpPr>
            <a:spLocks noGrp="1"/>
          </p:cNvSpPr>
          <p:nvPr>
            <p:ph type="title"/>
          </p:nvPr>
        </p:nvSpPr>
        <p:spPr/>
        <p:txBody>
          <a:bodyPr/>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0CF74E4A-B4BD-26F8-DCE8-33252D22374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FAE9054A-0C59-EB27-B3A6-76A207C850C1}"/>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5" name="Footer Placeholder 4">
            <a:extLst>
              <a:ext uri="{FF2B5EF4-FFF2-40B4-BE49-F238E27FC236}">
                <a16:creationId xmlns:a16="http://schemas.microsoft.com/office/drawing/2014/main" id="{D34C6857-131C-A2AD-187C-C6FCF8C583DB}"/>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795DD43E-64E3-3F80-1FFF-27EC38EC82BF}"/>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2077837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C08B01-8E08-619E-81FB-DB48604FDA1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76FC8A7F-5A9F-9E5E-E7D9-C9B9215DFFC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586E00AF-73F0-E1C9-7CAA-ED8E88056C6E}"/>
              </a:ext>
            </a:extLst>
          </p:cNvPr>
          <p:cNvSpPr>
            <a:spLocks noGrp="1"/>
          </p:cNvSpPr>
          <p:nvPr>
            <p:ph type="dt" sz="half" idx="10"/>
          </p:nvPr>
        </p:nvSpPr>
        <p:spPr/>
        <p:txBody>
          <a:bodyPr/>
          <a:lstStyle/>
          <a:p>
            <a:fld id="{F16566CA-241F-9F41-ABA3-DE8BA81EF514}" type="datetimeFigureOut">
              <a:rPr lang="en-BE" smtClean="0"/>
              <a:t>12/09/2022</a:t>
            </a:fld>
            <a:endParaRPr lang="en-BE"/>
          </a:p>
        </p:txBody>
      </p:sp>
      <p:sp>
        <p:nvSpPr>
          <p:cNvPr id="5" name="Footer Placeholder 4">
            <a:extLst>
              <a:ext uri="{FF2B5EF4-FFF2-40B4-BE49-F238E27FC236}">
                <a16:creationId xmlns:a16="http://schemas.microsoft.com/office/drawing/2014/main" id="{68BA5BE0-165C-352A-C6F6-13BCF3C65E1F}"/>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AAEB6BDA-3C23-0106-E068-E85F7B35D7D3}"/>
              </a:ext>
            </a:extLst>
          </p:cNvPr>
          <p:cNvSpPr>
            <a:spLocks noGrp="1"/>
          </p:cNvSpPr>
          <p:nvPr>
            <p:ph type="sldNum" sz="quarter" idx="12"/>
          </p:nvPr>
        </p:nvSpPr>
        <p:spPr/>
        <p:txBody>
          <a:bodyPr/>
          <a:lstStyle/>
          <a:p>
            <a:fld id="{499AFBB0-475B-0143-8946-DF37C879C553}" type="slidenum">
              <a:rPr lang="en-BE" smtClean="0"/>
              <a:t>‹#›</a:t>
            </a:fld>
            <a:endParaRPr lang="en-BE"/>
          </a:p>
        </p:txBody>
      </p:sp>
    </p:spTree>
    <p:extLst>
      <p:ext uri="{BB962C8B-B14F-4D97-AF65-F5344CB8AC3E}">
        <p14:creationId xmlns:p14="http://schemas.microsoft.com/office/powerpoint/2010/main" val="11770356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BD2BA0-9025-CD47-8125-F99029E4C725}"/>
              </a:ext>
            </a:extLst>
          </p:cNvPr>
          <p:cNvSpPr>
            <a:spLocks noGrp="1"/>
          </p:cNvSpPr>
          <p:nvPr>
            <p:ph type="dt" sz="half" idx="10"/>
          </p:nvPr>
        </p:nvSpPr>
        <p:spPr/>
        <p:txBody>
          <a:bodyPr/>
          <a:lstStyle/>
          <a:p>
            <a:fld id="{346F7328-AD51-A84C-BBC7-B0FF02CEAF04}" type="datetimeFigureOut">
              <a:rPr lang="en-CH" smtClean="0"/>
              <a:t>9/12/22</a:t>
            </a:fld>
            <a:endParaRPr lang="en-CH"/>
          </a:p>
        </p:txBody>
      </p:sp>
      <p:sp>
        <p:nvSpPr>
          <p:cNvPr id="3" name="Footer Placeholder 2">
            <a:extLst>
              <a:ext uri="{FF2B5EF4-FFF2-40B4-BE49-F238E27FC236}">
                <a16:creationId xmlns:a16="http://schemas.microsoft.com/office/drawing/2014/main" id="{BCC9F3A7-734A-D343-9CA5-E3952A87F4E0}"/>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0884EE2E-E711-4A46-B799-1AFC3A9556D5}"/>
              </a:ext>
            </a:extLst>
          </p:cNvPr>
          <p:cNvSpPr>
            <a:spLocks noGrp="1"/>
          </p:cNvSpPr>
          <p:nvPr>
            <p:ph type="sldNum" sz="quarter" idx="12"/>
          </p:nvPr>
        </p:nvSpPr>
        <p:spPr/>
        <p:txBody>
          <a:bodyPr/>
          <a:lstStyle/>
          <a:p>
            <a:fld id="{A2820CFC-557A-2D46-93B8-B649EFEC2EB4}" type="slidenum">
              <a:rPr lang="en-CH" smtClean="0"/>
              <a:t>‹#›</a:t>
            </a:fld>
            <a:endParaRPr lang="en-CH"/>
          </a:p>
        </p:txBody>
      </p:sp>
    </p:spTree>
    <p:extLst>
      <p:ext uri="{BB962C8B-B14F-4D97-AF65-F5344CB8AC3E}">
        <p14:creationId xmlns:p14="http://schemas.microsoft.com/office/powerpoint/2010/main" val="32930779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FF03E-E1D6-B947-90CE-8109CCA97935}"/>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F943B17A-A38A-9147-B6BD-B58ADBF6E9C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D4CD1E0A-8492-F44F-97E3-31FDA2EA0F0E}"/>
              </a:ext>
            </a:extLst>
          </p:cNvPr>
          <p:cNvSpPr>
            <a:spLocks noGrp="1"/>
          </p:cNvSpPr>
          <p:nvPr>
            <p:ph type="dt" sz="half" idx="10"/>
          </p:nvPr>
        </p:nvSpPr>
        <p:spPr/>
        <p:txBody>
          <a:bodyPr/>
          <a:lstStyle/>
          <a:p>
            <a:fld id="{346F7328-AD51-A84C-BBC7-B0FF02CEAF04}" type="datetimeFigureOut">
              <a:rPr lang="en-CH" smtClean="0"/>
              <a:t>9/12/22</a:t>
            </a:fld>
            <a:endParaRPr lang="en-CH"/>
          </a:p>
        </p:txBody>
      </p:sp>
      <p:sp>
        <p:nvSpPr>
          <p:cNvPr id="5" name="Footer Placeholder 4">
            <a:extLst>
              <a:ext uri="{FF2B5EF4-FFF2-40B4-BE49-F238E27FC236}">
                <a16:creationId xmlns:a16="http://schemas.microsoft.com/office/drawing/2014/main" id="{2C1E6C16-888A-1A4D-882E-7648288C7D2F}"/>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1C264A17-0665-6249-8EDF-3952D1258839}"/>
              </a:ext>
            </a:extLst>
          </p:cNvPr>
          <p:cNvSpPr>
            <a:spLocks noGrp="1"/>
          </p:cNvSpPr>
          <p:nvPr>
            <p:ph type="sldNum" sz="quarter" idx="12"/>
          </p:nvPr>
        </p:nvSpPr>
        <p:spPr/>
        <p:txBody>
          <a:bodyPr/>
          <a:lstStyle/>
          <a:p>
            <a:fld id="{A2820CFC-557A-2D46-93B8-B649EFEC2EB4}" type="slidenum">
              <a:rPr lang="en-CH" smtClean="0"/>
              <a:t>‹#›</a:t>
            </a:fld>
            <a:endParaRPr lang="en-CH"/>
          </a:p>
        </p:txBody>
      </p:sp>
    </p:spTree>
    <p:extLst>
      <p:ext uri="{BB962C8B-B14F-4D97-AF65-F5344CB8AC3E}">
        <p14:creationId xmlns:p14="http://schemas.microsoft.com/office/powerpoint/2010/main" val="3856274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3"/>
        <p:cNvGrpSpPr/>
        <p:nvPr/>
      </p:nvGrpSpPr>
      <p:grpSpPr>
        <a:xfrm>
          <a:off x="0" y="0"/>
          <a:ext cx="0" cy="0"/>
          <a:chOff x="0" y="0"/>
          <a:chExt cx="0" cy="0"/>
        </a:xfrm>
      </p:grpSpPr>
      <p:sp>
        <p:nvSpPr>
          <p:cNvPr id="114" name="Google Shape;114;g152904b5914_1_29"/>
          <p:cNvSpPr txBox="1">
            <a:spLocks noGrp="1"/>
          </p:cNvSpPr>
          <p:nvPr>
            <p:ph type="ctrTitle"/>
          </p:nvPr>
        </p:nvSpPr>
        <p:spPr>
          <a:xfrm>
            <a:off x="415611" y="992767"/>
            <a:ext cx="11360800" cy="2736800"/>
          </a:xfrm>
          <a:prstGeom prst="rect">
            <a:avLst/>
          </a:prstGeom>
          <a:noFill/>
          <a:ln>
            <a:noFill/>
          </a:ln>
        </p:spPr>
        <p:txBody>
          <a:bodyPr spcFirstLastPara="1" wrap="square" lIns="97625" tIns="48800" rIns="97625" bIns="48800" anchor="b" anchorCtr="0">
            <a:normAutofit/>
          </a:bodyPr>
          <a:lstStyle>
            <a:lvl1pPr marR="0" lvl="0" algn="ctr" rtl="0">
              <a:lnSpc>
                <a:spcPct val="90000"/>
              </a:lnSpc>
              <a:spcBef>
                <a:spcPts val="0"/>
              </a:spcBef>
              <a:spcAft>
                <a:spcPts val="0"/>
              </a:spcAft>
              <a:buClr>
                <a:schemeClr val="dk1"/>
              </a:buClr>
              <a:buSzPts val="5200"/>
              <a:buFont typeface="Calibri"/>
              <a:buNone/>
              <a:defRPr sz="6933" b="0" i="0" u="none" strike="noStrike" cap="none">
                <a:solidFill>
                  <a:schemeClr val="dk1"/>
                </a:solidFill>
                <a:latin typeface="Calibri"/>
                <a:ea typeface="Calibri"/>
                <a:cs typeface="Calibri"/>
                <a:sym typeface="Calibri"/>
              </a:defRPr>
            </a:lvl1pPr>
            <a:lvl2pPr lvl="1" algn="ctr" rtl="0">
              <a:spcBef>
                <a:spcPts val="0"/>
              </a:spcBef>
              <a:spcAft>
                <a:spcPts val="0"/>
              </a:spcAft>
              <a:buSzPts val="5200"/>
              <a:buFont typeface="Arial"/>
              <a:buNone/>
              <a:defRPr sz="6933"/>
            </a:lvl2pPr>
            <a:lvl3pPr lvl="2" algn="ctr" rtl="0">
              <a:spcBef>
                <a:spcPts val="0"/>
              </a:spcBef>
              <a:spcAft>
                <a:spcPts val="0"/>
              </a:spcAft>
              <a:buSzPts val="5200"/>
              <a:buFont typeface="Arial"/>
              <a:buNone/>
              <a:defRPr sz="6933"/>
            </a:lvl3pPr>
            <a:lvl4pPr lvl="3" algn="ctr" rtl="0">
              <a:spcBef>
                <a:spcPts val="0"/>
              </a:spcBef>
              <a:spcAft>
                <a:spcPts val="0"/>
              </a:spcAft>
              <a:buSzPts val="5200"/>
              <a:buFont typeface="Arial"/>
              <a:buNone/>
              <a:defRPr sz="6933"/>
            </a:lvl4pPr>
            <a:lvl5pPr lvl="4" algn="ctr" rtl="0">
              <a:spcBef>
                <a:spcPts val="0"/>
              </a:spcBef>
              <a:spcAft>
                <a:spcPts val="0"/>
              </a:spcAft>
              <a:buSzPts val="5200"/>
              <a:buFont typeface="Arial"/>
              <a:buNone/>
              <a:defRPr sz="6933"/>
            </a:lvl5pPr>
            <a:lvl6pPr lvl="5" algn="ctr" rtl="0">
              <a:spcBef>
                <a:spcPts val="0"/>
              </a:spcBef>
              <a:spcAft>
                <a:spcPts val="0"/>
              </a:spcAft>
              <a:buSzPts val="5200"/>
              <a:buFont typeface="Arial"/>
              <a:buNone/>
              <a:defRPr sz="6933"/>
            </a:lvl6pPr>
            <a:lvl7pPr lvl="6" algn="ctr" rtl="0">
              <a:spcBef>
                <a:spcPts val="0"/>
              </a:spcBef>
              <a:spcAft>
                <a:spcPts val="0"/>
              </a:spcAft>
              <a:buSzPts val="5200"/>
              <a:buFont typeface="Arial"/>
              <a:buNone/>
              <a:defRPr sz="6933"/>
            </a:lvl7pPr>
            <a:lvl8pPr lvl="7" algn="ctr" rtl="0">
              <a:spcBef>
                <a:spcPts val="0"/>
              </a:spcBef>
              <a:spcAft>
                <a:spcPts val="0"/>
              </a:spcAft>
              <a:buSzPts val="5200"/>
              <a:buFont typeface="Arial"/>
              <a:buNone/>
              <a:defRPr sz="6933"/>
            </a:lvl8pPr>
            <a:lvl9pPr lvl="8" algn="ctr" rtl="0">
              <a:spcBef>
                <a:spcPts val="0"/>
              </a:spcBef>
              <a:spcAft>
                <a:spcPts val="0"/>
              </a:spcAft>
              <a:buSzPts val="5200"/>
              <a:buFont typeface="Arial"/>
              <a:buNone/>
              <a:defRPr sz="6933"/>
            </a:lvl9pPr>
          </a:lstStyle>
          <a:p>
            <a:endParaRPr/>
          </a:p>
        </p:txBody>
      </p:sp>
      <p:sp>
        <p:nvSpPr>
          <p:cNvPr id="115" name="Google Shape;115;g152904b5914_1_29"/>
          <p:cNvSpPr txBox="1">
            <a:spLocks noGrp="1"/>
          </p:cNvSpPr>
          <p:nvPr>
            <p:ph type="subTitle" idx="1"/>
          </p:nvPr>
        </p:nvSpPr>
        <p:spPr>
          <a:xfrm>
            <a:off x="415600" y="3778833"/>
            <a:ext cx="11360800" cy="1056800"/>
          </a:xfrm>
          <a:prstGeom prst="rect">
            <a:avLst/>
          </a:prstGeom>
          <a:noFill/>
          <a:ln>
            <a:noFill/>
          </a:ln>
        </p:spPr>
        <p:txBody>
          <a:bodyPr spcFirstLastPara="1" wrap="square" lIns="97625" tIns="48800" rIns="97625" bIns="48800"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320"/>
              </a:spcBef>
              <a:spcAft>
                <a:spcPts val="0"/>
              </a:spcAft>
              <a:buSzPts val="2800"/>
              <a:buNone/>
              <a:defRPr sz="3733"/>
            </a:lvl3pPr>
            <a:lvl4pPr lvl="3" algn="ctr">
              <a:lnSpc>
                <a:spcPct val="100000"/>
              </a:lnSpc>
              <a:spcBef>
                <a:spcPts val="240"/>
              </a:spcBef>
              <a:spcAft>
                <a:spcPts val="0"/>
              </a:spcAft>
              <a:buSzPts val="2800"/>
              <a:buNone/>
              <a:defRPr sz="3733"/>
            </a:lvl4pPr>
            <a:lvl5pPr lvl="4" algn="ctr">
              <a:lnSpc>
                <a:spcPct val="100000"/>
              </a:lnSpc>
              <a:spcBef>
                <a:spcPts val="240"/>
              </a:spcBef>
              <a:spcAft>
                <a:spcPts val="0"/>
              </a:spcAft>
              <a:buSzPts val="2800"/>
              <a:buNone/>
              <a:defRPr sz="3733"/>
            </a:lvl5pPr>
            <a:lvl6pPr lvl="5" algn="ctr">
              <a:lnSpc>
                <a:spcPct val="100000"/>
              </a:lnSpc>
              <a:spcBef>
                <a:spcPts val="560"/>
              </a:spcBef>
              <a:spcAft>
                <a:spcPts val="0"/>
              </a:spcAft>
              <a:buClr>
                <a:schemeClr val="dk1"/>
              </a:buClr>
              <a:buSzPts val="2800"/>
              <a:buNone/>
              <a:defRPr sz="3733"/>
            </a:lvl6pPr>
            <a:lvl7pPr lvl="6" algn="ctr">
              <a:lnSpc>
                <a:spcPct val="100000"/>
              </a:lnSpc>
              <a:spcBef>
                <a:spcPts val="560"/>
              </a:spcBef>
              <a:spcAft>
                <a:spcPts val="0"/>
              </a:spcAft>
              <a:buClr>
                <a:schemeClr val="dk1"/>
              </a:buClr>
              <a:buSzPts val="2800"/>
              <a:buNone/>
              <a:defRPr sz="3733"/>
            </a:lvl7pPr>
            <a:lvl8pPr lvl="7" algn="ctr">
              <a:lnSpc>
                <a:spcPct val="100000"/>
              </a:lnSpc>
              <a:spcBef>
                <a:spcPts val="560"/>
              </a:spcBef>
              <a:spcAft>
                <a:spcPts val="0"/>
              </a:spcAft>
              <a:buClr>
                <a:schemeClr val="dk1"/>
              </a:buClr>
              <a:buSzPts val="2800"/>
              <a:buNone/>
              <a:defRPr sz="3733"/>
            </a:lvl8pPr>
            <a:lvl9pPr lvl="8" algn="ctr">
              <a:lnSpc>
                <a:spcPct val="100000"/>
              </a:lnSpc>
              <a:spcBef>
                <a:spcPts val="560"/>
              </a:spcBef>
              <a:spcAft>
                <a:spcPts val="0"/>
              </a:spcAft>
              <a:buClr>
                <a:schemeClr val="dk1"/>
              </a:buClr>
              <a:buSzPts val="2800"/>
              <a:buNone/>
              <a:defRPr sz="3733"/>
            </a:lvl9pPr>
          </a:lstStyle>
          <a:p>
            <a:endParaRPr/>
          </a:p>
        </p:txBody>
      </p:sp>
      <p:sp>
        <p:nvSpPr>
          <p:cNvPr id="116" name="Google Shape;116;g152904b5914_1_29"/>
          <p:cNvSpPr txBox="1">
            <a:spLocks noGrp="1"/>
          </p:cNvSpPr>
          <p:nvPr>
            <p:ph type="sldNum" idx="12"/>
          </p:nvPr>
        </p:nvSpPr>
        <p:spPr>
          <a:xfrm>
            <a:off x="11296611" y="6217623"/>
            <a:ext cx="731600" cy="524800"/>
          </a:xfrm>
          <a:prstGeom prst="rect">
            <a:avLst/>
          </a:prstGeom>
          <a:noFill/>
          <a:ln>
            <a:noFill/>
          </a:ln>
        </p:spPr>
        <p:txBody>
          <a:bodyPr spcFirstLastPara="1" wrap="square" lIns="97625" tIns="48800" rIns="97625" bIns="48800" anchor="ctr" anchorCtr="0">
            <a:noAutofit/>
          </a:bodyPr>
          <a:lstStyle>
            <a:lvl1pPr marL="0" marR="0" lvl="0" indent="0" algn="l">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l">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l">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l">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l">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l">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l">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l">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l">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7"/>
        <p:cNvGrpSpPr/>
        <p:nvPr/>
      </p:nvGrpSpPr>
      <p:grpSpPr>
        <a:xfrm>
          <a:off x="0" y="0"/>
          <a:ext cx="0" cy="0"/>
          <a:chOff x="0" y="0"/>
          <a:chExt cx="0" cy="0"/>
        </a:xfrm>
      </p:grpSpPr>
      <p:sp>
        <p:nvSpPr>
          <p:cNvPr id="118" name="Google Shape;118;g152904b5914_1_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g152904b5914_1_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g152904b5914_1_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g152904b5914_1_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g152904b5914_1_33"/>
          <p:cNvSpPr txBox="1">
            <a:spLocks noGrp="1"/>
          </p:cNvSpPr>
          <p:nvPr>
            <p:ph type="title"/>
          </p:nvPr>
        </p:nvSpPr>
        <p:spPr>
          <a:xfrm>
            <a:off x="838200" y="272367"/>
            <a:ext cx="10515600" cy="891416"/>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3"/>
        <p:cNvGrpSpPr/>
        <p:nvPr/>
      </p:nvGrpSpPr>
      <p:grpSpPr>
        <a:xfrm>
          <a:off x="0" y="0"/>
          <a:ext cx="0" cy="0"/>
          <a:chOff x="0" y="0"/>
          <a:chExt cx="0" cy="0"/>
        </a:xfrm>
      </p:grpSpPr>
      <p:sp>
        <p:nvSpPr>
          <p:cNvPr id="124" name="Google Shape;124;g152904b5914_1_3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g152904b5914_1_3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a:solidFill>
                  <a:srgbClr val="888888"/>
                </a:solidFill>
              </a:defRPr>
            </a:lvl1pPr>
            <a:lvl2pPr marL="914400" lvl="1" indent="-228600" algn="l">
              <a:lnSpc>
                <a:spcPct val="90000"/>
              </a:lnSpc>
              <a:spcBef>
                <a:spcPts val="500"/>
              </a:spcBef>
              <a:spcAft>
                <a:spcPts val="0"/>
              </a:spcAft>
              <a:buSzPts val="2000"/>
              <a:buNone/>
              <a:defRPr sz="2000">
                <a:solidFill>
                  <a:srgbClr val="888888"/>
                </a:solidFill>
              </a:defRPr>
            </a:lvl2pPr>
            <a:lvl3pPr marL="1371600" lvl="2" indent="-228600" algn="l">
              <a:lnSpc>
                <a:spcPct val="90000"/>
              </a:lnSpc>
              <a:spcBef>
                <a:spcPts val="500"/>
              </a:spcBef>
              <a:spcAft>
                <a:spcPts val="0"/>
              </a:spcAft>
              <a:buSzPts val="1800"/>
              <a:buNone/>
              <a:defRPr sz="1800">
                <a:solidFill>
                  <a:srgbClr val="888888"/>
                </a:solidFill>
              </a:defRPr>
            </a:lvl3pPr>
            <a:lvl4pPr marL="1828800" lvl="3" indent="-228600" algn="l">
              <a:lnSpc>
                <a:spcPct val="90000"/>
              </a:lnSpc>
              <a:spcBef>
                <a:spcPts val="500"/>
              </a:spcBef>
              <a:spcAft>
                <a:spcPts val="0"/>
              </a:spcAft>
              <a:buSzPts val="1600"/>
              <a:buNone/>
              <a:defRPr sz="1600">
                <a:solidFill>
                  <a:srgbClr val="888888"/>
                </a:solidFill>
              </a:defRPr>
            </a:lvl4pPr>
            <a:lvl5pPr marL="2286000" lvl="4" indent="-228600" algn="l">
              <a:lnSpc>
                <a:spcPct val="90000"/>
              </a:lnSpc>
              <a:spcBef>
                <a:spcPts val="5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6" name="Google Shape;126;g152904b5914_1_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g152904b5914_1_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g152904b5914_1_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29"/>
        <p:cNvGrpSpPr/>
        <p:nvPr/>
      </p:nvGrpSpPr>
      <p:grpSpPr>
        <a:xfrm>
          <a:off x="0" y="0"/>
          <a:ext cx="0" cy="0"/>
          <a:chOff x="0" y="0"/>
          <a:chExt cx="0" cy="0"/>
        </a:xfrm>
      </p:grpSpPr>
      <p:sp>
        <p:nvSpPr>
          <p:cNvPr id="130" name="Google Shape;130;g152904b5914_1_4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g152904b5914_1_4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g152904b5914_1_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g152904b5914_1_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g152904b5914_1_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5"/>
        <p:cNvGrpSpPr/>
        <p:nvPr/>
      </p:nvGrpSpPr>
      <p:grpSpPr>
        <a:xfrm>
          <a:off x="0" y="0"/>
          <a:ext cx="0" cy="0"/>
          <a:chOff x="0" y="0"/>
          <a:chExt cx="0" cy="0"/>
        </a:xfrm>
      </p:grpSpPr>
      <p:sp>
        <p:nvSpPr>
          <p:cNvPr id="136" name="Google Shape;136;g152904b5914_1_5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7" name="Google Shape;137;g152904b5914_1_5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g152904b5914_1_5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9" name="Google Shape;139;g152904b5914_1_5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152904b5914_1_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g152904b5914_1_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g152904b5914_1_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3"/>
        <p:cNvGrpSpPr/>
        <p:nvPr/>
      </p:nvGrpSpPr>
      <p:grpSpPr>
        <a:xfrm>
          <a:off x="0" y="0"/>
          <a:ext cx="0" cy="0"/>
          <a:chOff x="0" y="0"/>
          <a:chExt cx="0" cy="0"/>
        </a:xfrm>
      </p:grpSpPr>
      <p:sp>
        <p:nvSpPr>
          <p:cNvPr id="144" name="Google Shape;144;g152904b5914_1_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g152904b5914_1_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g152904b5914_1_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g152904b5914_1_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8"/>
        <p:cNvGrpSpPr/>
        <p:nvPr/>
      </p:nvGrpSpPr>
      <p:grpSpPr>
        <a:xfrm>
          <a:off x="0" y="0"/>
          <a:ext cx="0" cy="0"/>
          <a:chOff x="0" y="0"/>
          <a:chExt cx="0" cy="0"/>
        </a:xfrm>
      </p:grpSpPr>
      <p:sp>
        <p:nvSpPr>
          <p:cNvPr id="149" name="Google Shape;149;g152904b5914_1_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g152904b5914_1_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g152904b5914_1_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pic>
        <p:nvPicPr>
          <p:cNvPr id="85" name="Google Shape;85;g152904b5914_1_0"/>
          <p:cNvPicPr preferRelativeResize="0"/>
          <p:nvPr/>
        </p:nvPicPr>
        <p:blipFill rotWithShape="1">
          <a:blip r:embed="rId15">
            <a:alphaModFix/>
          </a:blip>
          <a:srcRect t="41540" b="38803"/>
          <a:stretch/>
        </p:blipFill>
        <p:spPr>
          <a:xfrm>
            <a:off x="1" y="0"/>
            <a:ext cx="12191999" cy="1348154"/>
          </a:xfrm>
          <a:prstGeom prst="rect">
            <a:avLst/>
          </a:prstGeom>
          <a:noFill/>
          <a:ln>
            <a:noFill/>
          </a:ln>
        </p:spPr>
      </p:pic>
      <p:sp>
        <p:nvSpPr>
          <p:cNvPr id="86" name="Google Shape;86;g152904b5914_1_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2C9FA0"/>
              </a:buClr>
              <a:buSzPts val="2800"/>
              <a:buFont typeface="Noto Sans Symbols"/>
              <a:buChar char="▪"/>
              <a:defRPr sz="28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rgbClr val="2C9FA0"/>
              </a:buClr>
              <a:buSzPts val="2400"/>
              <a:buFont typeface="Noto Sans Symbols"/>
              <a:buChar char="▪"/>
              <a:defRPr sz="2400" b="0" i="0" u="none" strike="noStrike" cap="none">
                <a:solidFill>
                  <a:srgbClr val="595959"/>
                </a:solidFill>
                <a:latin typeface="Calibri"/>
                <a:ea typeface="Calibri"/>
                <a:cs typeface="Calibri"/>
                <a:sym typeface="Calibri"/>
              </a:defRPr>
            </a:lvl2pPr>
            <a:lvl3pPr marL="1371600" marR="0" lvl="2" indent="-355600" algn="l" rtl="0">
              <a:lnSpc>
                <a:spcPct val="90000"/>
              </a:lnSpc>
              <a:spcBef>
                <a:spcPts val="500"/>
              </a:spcBef>
              <a:spcAft>
                <a:spcPts val="0"/>
              </a:spcAft>
              <a:buClr>
                <a:srgbClr val="2C9FA0"/>
              </a:buClr>
              <a:buSzPts val="2000"/>
              <a:buFont typeface="Noto Sans Symbols"/>
              <a:buChar char="▪"/>
              <a:defRPr sz="2000" b="0" i="0" u="none" strike="noStrike" cap="none">
                <a:solidFill>
                  <a:srgbClr val="595959"/>
                </a:solidFill>
                <a:latin typeface="Calibri"/>
                <a:ea typeface="Calibri"/>
                <a:cs typeface="Calibri"/>
                <a:sym typeface="Calibri"/>
              </a:defRPr>
            </a:lvl3pPr>
            <a:lvl4pPr marL="1828800" marR="0" lvl="3" indent="-342900" algn="l" rtl="0">
              <a:lnSpc>
                <a:spcPct val="90000"/>
              </a:lnSpc>
              <a:spcBef>
                <a:spcPts val="500"/>
              </a:spcBef>
              <a:spcAft>
                <a:spcPts val="0"/>
              </a:spcAft>
              <a:buClr>
                <a:srgbClr val="2C9FA0"/>
              </a:buClr>
              <a:buSzPts val="1800"/>
              <a:buFont typeface="Noto Sans Symbols"/>
              <a:buChar char="▪"/>
              <a:defRPr sz="1800" b="0" i="0" u="none" strike="noStrike" cap="none">
                <a:solidFill>
                  <a:srgbClr val="595959"/>
                </a:solidFill>
                <a:latin typeface="Calibri"/>
                <a:ea typeface="Calibri"/>
                <a:cs typeface="Calibri"/>
                <a:sym typeface="Calibri"/>
              </a:defRPr>
            </a:lvl4pPr>
            <a:lvl5pPr marL="2286000" marR="0" lvl="4" indent="-342900" algn="l" rtl="0">
              <a:lnSpc>
                <a:spcPct val="90000"/>
              </a:lnSpc>
              <a:spcBef>
                <a:spcPts val="500"/>
              </a:spcBef>
              <a:spcAft>
                <a:spcPts val="0"/>
              </a:spcAft>
              <a:buClr>
                <a:srgbClr val="2C9FA0"/>
              </a:buClr>
              <a:buSzPts val="1800"/>
              <a:buFont typeface="Noto Sans Symbols"/>
              <a:buChar char="▪"/>
              <a:defRPr sz="1800" b="0" i="0" u="none" strike="noStrike" cap="none">
                <a:solidFill>
                  <a:srgbClr val="595959"/>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g152904b5914_1_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g152904b5914_1_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g152904b5914_1_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90" name="Google Shape;90;g152904b5914_1_0"/>
          <p:cNvPicPr preferRelativeResize="0"/>
          <p:nvPr/>
        </p:nvPicPr>
        <p:blipFill rotWithShape="1">
          <a:blip r:embed="rId15">
            <a:alphaModFix/>
          </a:blip>
          <a:srcRect t="41540" b="38803"/>
          <a:stretch/>
        </p:blipFill>
        <p:spPr>
          <a:xfrm>
            <a:off x="0" y="0"/>
            <a:ext cx="12192000" cy="1348154"/>
          </a:xfrm>
          <a:prstGeom prst="rect">
            <a:avLst/>
          </a:prstGeom>
          <a:noFill/>
          <a:ln>
            <a:noFill/>
          </a:ln>
        </p:spPr>
      </p:pic>
      <p:pic>
        <p:nvPicPr>
          <p:cNvPr id="91" name="Google Shape;91;g152904b5914_1_0" descr="A picture containing text, clipart&#10;&#10;Description automatically generated"/>
          <p:cNvPicPr preferRelativeResize="0"/>
          <p:nvPr/>
        </p:nvPicPr>
        <p:blipFill rotWithShape="1">
          <a:blip r:embed="rId16">
            <a:alphaModFix/>
          </a:blip>
          <a:srcRect/>
          <a:stretch/>
        </p:blipFill>
        <p:spPr>
          <a:xfrm>
            <a:off x="9975272" y="412699"/>
            <a:ext cx="2069275" cy="65542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ABF659-1B58-301B-1285-D5194A3BE3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BE"/>
          </a:p>
        </p:txBody>
      </p:sp>
      <p:sp>
        <p:nvSpPr>
          <p:cNvPr id="3" name="Text Placeholder 2">
            <a:extLst>
              <a:ext uri="{FF2B5EF4-FFF2-40B4-BE49-F238E27FC236}">
                <a16:creationId xmlns:a16="http://schemas.microsoft.com/office/drawing/2014/main" id="{82A8058D-062C-A1B6-900B-65614CBA94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8684A406-23A9-CDE8-F8A2-EDF4BBA3DD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6566CA-241F-9F41-ABA3-DE8BA81EF514}" type="datetimeFigureOut">
              <a:rPr lang="en-BE" smtClean="0"/>
              <a:t>12/09/2022</a:t>
            </a:fld>
            <a:endParaRPr lang="en-BE"/>
          </a:p>
        </p:txBody>
      </p:sp>
      <p:sp>
        <p:nvSpPr>
          <p:cNvPr id="5" name="Footer Placeholder 4">
            <a:extLst>
              <a:ext uri="{FF2B5EF4-FFF2-40B4-BE49-F238E27FC236}">
                <a16:creationId xmlns:a16="http://schemas.microsoft.com/office/drawing/2014/main" id="{69F6F08A-7C9C-4F18-A1B0-F2ECE46375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E"/>
          </a:p>
        </p:txBody>
      </p:sp>
      <p:sp>
        <p:nvSpPr>
          <p:cNvPr id="6" name="Slide Number Placeholder 5">
            <a:extLst>
              <a:ext uri="{FF2B5EF4-FFF2-40B4-BE49-F238E27FC236}">
                <a16:creationId xmlns:a16="http://schemas.microsoft.com/office/drawing/2014/main" id="{CC526A93-E86B-FC51-25FE-F84DF04BF0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9AFBB0-475B-0143-8946-DF37C879C553}" type="slidenum">
              <a:rPr lang="en-BE" smtClean="0"/>
              <a:t>‹#›</a:t>
            </a:fld>
            <a:endParaRPr lang="en-BE"/>
          </a:p>
        </p:txBody>
      </p:sp>
    </p:spTree>
    <p:extLst>
      <p:ext uri="{BB962C8B-B14F-4D97-AF65-F5344CB8AC3E}">
        <p14:creationId xmlns:p14="http://schemas.microsoft.com/office/powerpoint/2010/main" val="405930144"/>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7AD079-52A7-E943-9EE0-4027FC95A8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C229C5BC-519D-AD44-88CE-D1B41DEDF9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1B6D5400-E4BF-E048-AEEB-6E5F67A73A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6F7328-AD51-A84C-BBC7-B0FF02CEAF04}" type="datetimeFigureOut">
              <a:rPr lang="en-CH" smtClean="0"/>
              <a:t>9/12/22</a:t>
            </a:fld>
            <a:endParaRPr lang="en-CH"/>
          </a:p>
        </p:txBody>
      </p:sp>
      <p:sp>
        <p:nvSpPr>
          <p:cNvPr id="5" name="Footer Placeholder 4">
            <a:extLst>
              <a:ext uri="{FF2B5EF4-FFF2-40B4-BE49-F238E27FC236}">
                <a16:creationId xmlns:a16="http://schemas.microsoft.com/office/drawing/2014/main" id="{305276AD-5115-FB4F-9550-DE35081FCF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H"/>
          </a:p>
        </p:txBody>
      </p:sp>
      <p:sp>
        <p:nvSpPr>
          <p:cNvPr id="6" name="Slide Number Placeholder 5">
            <a:extLst>
              <a:ext uri="{FF2B5EF4-FFF2-40B4-BE49-F238E27FC236}">
                <a16:creationId xmlns:a16="http://schemas.microsoft.com/office/drawing/2014/main" id="{B6601576-F454-2546-B5D1-12747C42F2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820CFC-557A-2D46-93B8-B649EFEC2EB4}" type="slidenum">
              <a:rPr lang="en-CH" smtClean="0"/>
              <a:t>‹#›</a:t>
            </a:fld>
            <a:endParaRPr lang="en-CH"/>
          </a:p>
        </p:txBody>
      </p:sp>
    </p:spTree>
    <p:extLst>
      <p:ext uri="{BB962C8B-B14F-4D97-AF65-F5344CB8AC3E}">
        <p14:creationId xmlns:p14="http://schemas.microsoft.com/office/powerpoint/2010/main" val="4158575598"/>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0.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0.png"/><Relationship Id="rId9" Type="http://schemas.openxmlformats.org/officeDocument/2006/relationships/image" Target="../media/image28.png"/><Relationship Id="rId1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0.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0.png"/><Relationship Id="rId9" Type="http://schemas.openxmlformats.org/officeDocument/2006/relationships/image" Target="../media/image28.png"/><Relationship Id="rId1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0.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0.png"/><Relationship Id="rId9" Type="http://schemas.openxmlformats.org/officeDocument/2006/relationships/image" Target="../media/image28.png"/><Relationship Id="rId1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jpg"/><Relationship Id="rId2" Type="http://schemas.openxmlformats.org/officeDocument/2006/relationships/image" Target="../media/image15.jpg"/><Relationship Id="rId1" Type="http://schemas.openxmlformats.org/officeDocument/2006/relationships/slideLayout" Target="../slideLayouts/slideLayout20.xml"/><Relationship Id="rId6" Type="http://schemas.openxmlformats.org/officeDocument/2006/relationships/image" Target="../media/image17.jp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152904b5914_1_94"/>
          <p:cNvSpPr txBox="1"/>
          <p:nvPr/>
        </p:nvSpPr>
        <p:spPr>
          <a:xfrm>
            <a:off x="553600" y="479600"/>
            <a:ext cx="112302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0000"/>
              </a:buClr>
              <a:buFont typeface="Arial"/>
              <a:buNone/>
            </a:pPr>
            <a:r>
              <a:rPr lang="en-US" sz="4000">
                <a:solidFill>
                  <a:schemeClr val="lt1"/>
                </a:solidFill>
                <a:latin typeface="Calibri"/>
                <a:ea typeface="Calibri"/>
                <a:cs typeface="Calibri"/>
                <a:sym typeface="Calibri"/>
              </a:rPr>
              <a:t>New Era of ST 2110 Testing with PICS and RP 2110-25</a:t>
            </a:r>
            <a:endParaRPr sz="4000">
              <a:solidFill>
                <a:schemeClr val="lt1"/>
              </a:solidFill>
              <a:latin typeface="Calibri"/>
              <a:ea typeface="Calibri"/>
              <a:cs typeface="Calibri"/>
              <a:sym typeface="Calibri"/>
            </a:endParaRPr>
          </a:p>
        </p:txBody>
      </p:sp>
      <p:sp>
        <p:nvSpPr>
          <p:cNvPr id="183" name="Google Shape;183;g152904b5914_1_94"/>
          <p:cNvSpPr txBox="1"/>
          <p:nvPr/>
        </p:nvSpPr>
        <p:spPr>
          <a:xfrm>
            <a:off x="2059975" y="1400975"/>
            <a:ext cx="8079300" cy="1220400"/>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ctr" rtl="0">
              <a:spcBef>
                <a:spcPts val="0"/>
              </a:spcBef>
              <a:spcAft>
                <a:spcPts val="0"/>
              </a:spcAft>
              <a:buNone/>
            </a:pPr>
            <a:r>
              <a:rPr lang="en-US" sz="2800" dirty="0">
                <a:solidFill>
                  <a:schemeClr val="lt1"/>
                </a:solidFill>
                <a:latin typeface="Calibri"/>
                <a:ea typeface="Calibri"/>
                <a:cs typeface="Calibri"/>
                <a:sym typeface="Calibri"/>
              </a:rPr>
              <a:t>Willem </a:t>
            </a:r>
            <a:r>
              <a:rPr lang="en-US" sz="2800" dirty="0" err="1">
                <a:solidFill>
                  <a:schemeClr val="lt1"/>
                </a:solidFill>
                <a:latin typeface="Calibri"/>
                <a:ea typeface="Calibri"/>
                <a:cs typeface="Calibri"/>
                <a:sym typeface="Calibri"/>
              </a:rPr>
              <a:t>Vermost</a:t>
            </a:r>
            <a:r>
              <a:rPr lang="en-US" sz="2800" dirty="0">
                <a:solidFill>
                  <a:schemeClr val="lt1"/>
                </a:solidFill>
                <a:latin typeface="Calibri"/>
                <a:ea typeface="Calibri"/>
                <a:cs typeface="Calibri"/>
                <a:sym typeface="Calibri"/>
              </a:rPr>
              <a:t>				</a:t>
            </a:r>
            <a:r>
              <a:rPr lang="en-US" sz="2800" dirty="0" err="1">
                <a:solidFill>
                  <a:schemeClr val="lt1"/>
                </a:solidFill>
                <a:latin typeface="Calibri"/>
                <a:ea typeface="Calibri"/>
                <a:cs typeface="Calibri"/>
                <a:sym typeface="Calibri"/>
              </a:rPr>
              <a:t>Pavlo</a:t>
            </a:r>
            <a:r>
              <a:rPr lang="en-US" sz="2800" dirty="0">
                <a:solidFill>
                  <a:schemeClr val="lt1"/>
                </a:solidFill>
                <a:latin typeface="Calibri"/>
                <a:ea typeface="Calibri"/>
                <a:cs typeface="Calibri"/>
                <a:sym typeface="Calibri"/>
              </a:rPr>
              <a:t> Kondratenko</a:t>
            </a:r>
          </a:p>
          <a:p>
            <a:pPr marL="0" marR="0" lvl="0" indent="0" algn="ctr" rtl="0">
              <a:spcBef>
                <a:spcPts val="0"/>
              </a:spcBef>
              <a:spcAft>
                <a:spcPts val="0"/>
              </a:spcAft>
              <a:buNone/>
            </a:pPr>
            <a:endParaRPr lang="en-US" sz="2800" dirty="0">
              <a:solidFill>
                <a:schemeClr val="lt1"/>
              </a:solidFill>
              <a:latin typeface="Calibri"/>
              <a:ea typeface="Calibri"/>
              <a:cs typeface="Calibri"/>
              <a:sym typeface="Calibri"/>
            </a:endParaRPr>
          </a:p>
          <a:p>
            <a:pPr marL="0" marR="0" lvl="0" indent="0" algn="just" rtl="0">
              <a:spcBef>
                <a:spcPts val="0"/>
              </a:spcBef>
              <a:spcAft>
                <a:spcPts val="0"/>
              </a:spcAft>
              <a:buNone/>
            </a:pPr>
            <a:r>
              <a:rPr lang="en-US" sz="2800" dirty="0" err="1">
                <a:solidFill>
                  <a:schemeClr val="lt1"/>
                </a:solidFill>
                <a:latin typeface="Calibri"/>
                <a:ea typeface="Calibri"/>
                <a:cs typeface="Calibri"/>
                <a:sym typeface="Calibri"/>
              </a:rPr>
              <a:t>wim.vermost@vrt.be</a:t>
            </a:r>
            <a:r>
              <a:rPr lang="en-US" sz="2800" dirty="0">
                <a:solidFill>
                  <a:schemeClr val="lt1"/>
                </a:solidFill>
                <a:latin typeface="Calibri"/>
                <a:ea typeface="Calibri"/>
                <a:cs typeface="Calibri"/>
                <a:sym typeface="Calibri"/>
              </a:rPr>
              <a:t>			         </a:t>
            </a:r>
            <a:r>
              <a:rPr lang="en-US" sz="2800" dirty="0" err="1">
                <a:solidFill>
                  <a:schemeClr val="lt1"/>
                </a:solidFill>
                <a:latin typeface="Calibri"/>
                <a:ea typeface="Calibri"/>
                <a:cs typeface="Calibri"/>
                <a:sym typeface="Calibri"/>
              </a:rPr>
              <a:t>kondratenko@ebu.ch</a:t>
            </a:r>
            <a:endParaRPr sz="28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70B65D6-8725-5742-9637-5E46675881A7}"/>
              </a:ext>
            </a:extLst>
          </p:cNvPr>
          <p:cNvGrpSpPr/>
          <p:nvPr/>
        </p:nvGrpSpPr>
        <p:grpSpPr>
          <a:xfrm>
            <a:off x="0" y="6325644"/>
            <a:ext cx="2742522" cy="534667"/>
            <a:chOff x="-15833" y="-632533"/>
            <a:chExt cx="2742522" cy="534667"/>
          </a:xfrm>
        </p:grpSpPr>
        <p:sp>
          <p:nvSpPr>
            <p:cNvPr id="10" name="TextBox 9">
              <a:extLst>
                <a:ext uri="{FF2B5EF4-FFF2-40B4-BE49-F238E27FC236}">
                  <a16:creationId xmlns:a16="http://schemas.microsoft.com/office/drawing/2014/main" id="{ED168B32-CE5A-3340-902E-C99AA69B55F4}"/>
                </a:ext>
              </a:extLst>
            </p:cNvPr>
            <p:cNvSpPr txBox="1"/>
            <p:nvPr/>
          </p:nvSpPr>
          <p:spPr>
            <a:xfrm>
              <a:off x="-15833" y="-632533"/>
              <a:ext cx="27425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193F97"/>
                  </a:solidFill>
                  <a:effectLst/>
                  <a:uLnTx/>
                  <a:uFillTx/>
                  <a:latin typeface="Avenir Black" panose="02000503020000020003" pitchFamily="2" charset="0"/>
                  <a:ea typeface="+mn-ea"/>
                  <a:cs typeface="Arial" panose="020B0604020202020204" pitchFamily="34" charset="0"/>
                </a:rPr>
                <a:t>EBU</a:t>
              </a:r>
            </a:p>
          </p:txBody>
        </p:sp>
        <p:sp>
          <p:nvSpPr>
            <p:cNvPr id="11" name="TextBox 10">
              <a:extLst>
                <a:ext uri="{FF2B5EF4-FFF2-40B4-BE49-F238E27FC236}">
                  <a16:creationId xmlns:a16="http://schemas.microsoft.com/office/drawing/2014/main" id="{68823D45-7FD8-0849-8112-531EC6CB2C89}"/>
                </a:ext>
              </a:extLst>
            </p:cNvPr>
            <p:cNvSpPr txBox="1"/>
            <p:nvPr/>
          </p:nvSpPr>
          <p:spPr>
            <a:xfrm>
              <a:off x="-1200" y="-290226"/>
              <a:ext cx="2561112" cy="1923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50" b="0" i="0" u="none" strike="noStrike" kern="1200" cap="none" spc="0" normalizeH="0" baseline="0" noProof="0">
                  <a:ln>
                    <a:noFill/>
                  </a:ln>
                  <a:solidFill>
                    <a:srgbClr val="707271"/>
                  </a:solidFill>
                  <a:effectLst/>
                  <a:uLnTx/>
                  <a:uFillTx/>
                  <a:latin typeface="Avenir Medium" panose="02000503020000020003" pitchFamily="2" charset="0"/>
                  <a:ea typeface="+mn-ea"/>
                  <a:cs typeface="+mn-cs"/>
                </a:rPr>
                <a:t>TECHNOLOGY &amp; INNOVATION</a:t>
              </a:r>
            </a:p>
          </p:txBody>
        </p:sp>
      </p:grpSp>
      <p:grpSp>
        <p:nvGrpSpPr>
          <p:cNvPr id="9" name="Group 8">
            <a:extLst>
              <a:ext uri="{FF2B5EF4-FFF2-40B4-BE49-F238E27FC236}">
                <a16:creationId xmlns:a16="http://schemas.microsoft.com/office/drawing/2014/main" id="{9FAC3F7D-2EEA-BB43-A700-3F908B471471}"/>
              </a:ext>
            </a:extLst>
          </p:cNvPr>
          <p:cNvGrpSpPr/>
          <p:nvPr/>
        </p:nvGrpSpPr>
        <p:grpSpPr>
          <a:xfrm>
            <a:off x="215351" y="118152"/>
            <a:ext cx="14288479" cy="6639489"/>
            <a:chOff x="360000" y="122289"/>
            <a:chExt cx="14288479" cy="6639489"/>
          </a:xfrm>
        </p:grpSpPr>
        <p:cxnSp>
          <p:nvCxnSpPr>
            <p:cNvPr id="295" name="Straight Connector 294">
              <a:extLst>
                <a:ext uri="{FF2B5EF4-FFF2-40B4-BE49-F238E27FC236}">
                  <a16:creationId xmlns:a16="http://schemas.microsoft.com/office/drawing/2014/main" id="{499FB889-98E5-934F-81A1-879CE9A2A0D7}"/>
                </a:ext>
              </a:extLst>
            </p:cNvPr>
            <p:cNvCxnSpPr>
              <a:cxnSpLocks/>
            </p:cNvCxnSpPr>
            <p:nvPr/>
          </p:nvCxnSpPr>
          <p:spPr>
            <a:xfrm>
              <a:off x="3331063" y="631436"/>
              <a:ext cx="18000" cy="576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96" name="Straight Connector 295">
              <a:extLst>
                <a:ext uri="{FF2B5EF4-FFF2-40B4-BE49-F238E27FC236}">
                  <a16:creationId xmlns:a16="http://schemas.microsoft.com/office/drawing/2014/main" id="{3815EA8E-F12A-CA4E-9ED4-8BD727B029B2}"/>
                </a:ext>
              </a:extLst>
            </p:cNvPr>
            <p:cNvCxnSpPr>
              <a:cxnSpLocks/>
            </p:cNvCxnSpPr>
            <p:nvPr/>
          </p:nvCxnSpPr>
          <p:spPr>
            <a:xfrm>
              <a:off x="1606108" y="641778"/>
              <a:ext cx="18000" cy="612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sp>
          <p:nvSpPr>
            <p:cNvPr id="297" name="TextBox 296">
              <a:extLst>
                <a:ext uri="{FF2B5EF4-FFF2-40B4-BE49-F238E27FC236}">
                  <a16:creationId xmlns:a16="http://schemas.microsoft.com/office/drawing/2014/main" id="{9679A202-98F3-4447-A983-92070CB7D6A7}"/>
                </a:ext>
              </a:extLst>
            </p:cNvPr>
            <p:cNvSpPr txBox="1"/>
            <p:nvPr/>
          </p:nvSpPr>
          <p:spPr>
            <a:xfrm>
              <a:off x="420058" y="3700146"/>
              <a:ext cx="11983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Gapped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Packet Read Schedule</a:t>
              </a:r>
            </a:p>
          </p:txBody>
        </p:sp>
        <p:cxnSp>
          <p:nvCxnSpPr>
            <p:cNvPr id="298" name="Straight Arrow Connector 297">
              <a:extLst>
                <a:ext uri="{FF2B5EF4-FFF2-40B4-BE49-F238E27FC236}">
                  <a16:creationId xmlns:a16="http://schemas.microsoft.com/office/drawing/2014/main" id="{6F9B116A-7F9A-5048-B350-277C5253CB7A}"/>
                </a:ext>
              </a:extLst>
            </p:cNvPr>
            <p:cNvCxnSpPr>
              <a:cxnSpLocks/>
            </p:cNvCxnSpPr>
            <p:nvPr/>
          </p:nvCxnSpPr>
          <p:spPr>
            <a:xfrm flipV="1">
              <a:off x="392079" y="1976351"/>
              <a:ext cx="11539307" cy="0"/>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1BE4797E-1545-F940-9ED7-F4F20FBA841D}"/>
                </a:ext>
              </a:extLst>
            </p:cNvPr>
            <p:cNvCxnSpPr>
              <a:cxnSpLocks/>
            </p:cNvCxnSpPr>
            <p:nvPr/>
          </p:nvCxnSpPr>
          <p:spPr>
            <a:xfrm>
              <a:off x="11232610" y="575121"/>
              <a:ext cx="0" cy="594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00" name="Straight Connector 299">
              <a:extLst>
                <a:ext uri="{FF2B5EF4-FFF2-40B4-BE49-F238E27FC236}">
                  <a16:creationId xmlns:a16="http://schemas.microsoft.com/office/drawing/2014/main" id="{392FB5A2-4BA7-F34F-B800-DC242599EE0F}"/>
                </a:ext>
              </a:extLst>
            </p:cNvPr>
            <p:cNvCxnSpPr>
              <a:cxnSpLocks/>
            </p:cNvCxnSpPr>
            <p:nvPr/>
          </p:nvCxnSpPr>
          <p:spPr>
            <a:xfrm>
              <a:off x="9573310" y="575122"/>
              <a:ext cx="7200" cy="612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01" name="Straight Arrow Connector 300">
              <a:extLst>
                <a:ext uri="{FF2B5EF4-FFF2-40B4-BE49-F238E27FC236}">
                  <a16:creationId xmlns:a16="http://schemas.microsoft.com/office/drawing/2014/main" id="{0CF808AD-F5D5-A34A-AA38-FD6E6D36C3C2}"/>
                </a:ext>
              </a:extLst>
            </p:cNvPr>
            <p:cNvCxnSpPr/>
            <p:nvPr/>
          </p:nvCxnSpPr>
          <p:spPr>
            <a:xfrm>
              <a:off x="1152378" y="394963"/>
              <a:ext cx="452835" cy="210782"/>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02" name="Straight Arrow Connector 301">
              <a:extLst>
                <a:ext uri="{FF2B5EF4-FFF2-40B4-BE49-F238E27FC236}">
                  <a16:creationId xmlns:a16="http://schemas.microsoft.com/office/drawing/2014/main" id="{2165B53B-9A82-E841-A3F0-CBFA5DEC65B3}"/>
                </a:ext>
              </a:extLst>
            </p:cNvPr>
            <p:cNvCxnSpPr/>
            <p:nvPr/>
          </p:nvCxnSpPr>
          <p:spPr>
            <a:xfrm>
              <a:off x="9118250" y="346622"/>
              <a:ext cx="452835" cy="210782"/>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03" name="TextBox 302">
                  <a:extLst>
                    <a:ext uri="{FF2B5EF4-FFF2-40B4-BE49-F238E27FC236}">
                      <a16:creationId xmlns:a16="http://schemas.microsoft.com/office/drawing/2014/main" id="{DF7C25C3-3DEF-4B40-BF06-315B5E4B552F}"/>
                    </a:ext>
                  </a:extLst>
                </p:cNvPr>
                <p:cNvSpPr txBox="1"/>
                <p:nvPr/>
              </p:nvSpPr>
              <p:spPr>
                <a:xfrm>
                  <a:off x="426310" y="122289"/>
                  <a:ext cx="808426" cy="3794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sSup>
                          <m:sSup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e>
                          <m:sup>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FRAME</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Since Epoch</a:t>
                  </a:r>
                </a:p>
              </p:txBody>
            </p:sp>
          </mc:Choice>
          <mc:Fallback xmlns="">
            <p:sp>
              <p:nvSpPr>
                <p:cNvPr id="303" name="TextBox 302">
                  <a:extLst>
                    <a:ext uri="{FF2B5EF4-FFF2-40B4-BE49-F238E27FC236}">
                      <a16:creationId xmlns:a16="http://schemas.microsoft.com/office/drawing/2014/main" id="{DF7C25C3-3DEF-4B40-BF06-315B5E4B552F}"/>
                    </a:ext>
                  </a:extLst>
                </p:cNvPr>
                <p:cNvSpPr txBox="1">
                  <a:spLocks noRot="1" noChangeAspect="1" noMove="1" noResize="1" noEditPoints="1" noAdjustHandles="1" noChangeArrowheads="1" noChangeShapeType="1" noTextEdit="1"/>
                </p:cNvSpPr>
                <p:nvPr/>
              </p:nvSpPr>
              <p:spPr>
                <a:xfrm>
                  <a:off x="426310" y="122289"/>
                  <a:ext cx="808426" cy="379463"/>
                </a:xfrm>
                <a:prstGeom prst="rect">
                  <a:avLst/>
                </a:prstGeom>
                <a:blipFill>
                  <a:blip r:embed="rId3"/>
                  <a:stretch>
                    <a:fillRect b="-3226"/>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04" name="TextBox 303">
                  <a:extLst>
                    <a:ext uri="{FF2B5EF4-FFF2-40B4-BE49-F238E27FC236}">
                      <a16:creationId xmlns:a16="http://schemas.microsoft.com/office/drawing/2014/main" id="{AAC8E67A-1DBC-5F42-8C65-7ED09E0154D8}"/>
                    </a:ext>
                  </a:extLst>
                </p:cNvPr>
                <p:cNvSpPr txBox="1"/>
                <p:nvPr/>
              </p:nvSpPr>
              <p:spPr>
                <a:xfrm>
                  <a:off x="8201119" y="122289"/>
                  <a:ext cx="1097608" cy="3794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sSup>
                          <m:sSup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+1) </m:t>
                            </m:r>
                          </m:e>
                          <m:sup>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FRAME</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Since Epoch</a:t>
                  </a:r>
                </a:p>
              </p:txBody>
            </p:sp>
          </mc:Choice>
          <mc:Fallback xmlns="">
            <p:sp>
              <p:nvSpPr>
                <p:cNvPr id="304" name="TextBox 303">
                  <a:extLst>
                    <a:ext uri="{FF2B5EF4-FFF2-40B4-BE49-F238E27FC236}">
                      <a16:creationId xmlns:a16="http://schemas.microsoft.com/office/drawing/2014/main" id="{AAC8E67A-1DBC-5F42-8C65-7ED09E0154D8}"/>
                    </a:ext>
                  </a:extLst>
                </p:cNvPr>
                <p:cNvSpPr txBox="1">
                  <a:spLocks noRot="1" noChangeAspect="1" noMove="1" noResize="1" noEditPoints="1" noAdjustHandles="1" noChangeArrowheads="1" noChangeShapeType="1" noTextEdit="1"/>
                </p:cNvSpPr>
                <p:nvPr/>
              </p:nvSpPr>
              <p:spPr>
                <a:xfrm>
                  <a:off x="8201119" y="122289"/>
                  <a:ext cx="1097608" cy="379463"/>
                </a:xfrm>
                <a:prstGeom prst="rect">
                  <a:avLst/>
                </a:prstGeom>
                <a:blipFill>
                  <a:blip r:embed="rId4"/>
                  <a:stretch>
                    <a:fillRect b="-3226"/>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05" name="TextBox 304">
                  <a:extLst>
                    <a:ext uri="{FF2B5EF4-FFF2-40B4-BE49-F238E27FC236}">
                      <a16:creationId xmlns:a16="http://schemas.microsoft.com/office/drawing/2014/main" id="{1512F987-EA73-E843-8BC2-09B21DED5637}"/>
                    </a:ext>
                  </a:extLst>
                </p:cNvPr>
                <p:cNvSpPr txBox="1"/>
                <p:nvPr/>
              </p:nvSpPr>
              <p:spPr>
                <a:xfrm>
                  <a:off x="3118958" y="311754"/>
                  <a:ext cx="425309"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VD</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05" name="TextBox 304">
                  <a:extLst>
                    <a:ext uri="{FF2B5EF4-FFF2-40B4-BE49-F238E27FC236}">
                      <a16:creationId xmlns:a16="http://schemas.microsoft.com/office/drawing/2014/main" id="{1512F987-EA73-E843-8BC2-09B21DED5637}"/>
                    </a:ext>
                  </a:extLst>
                </p:cNvPr>
                <p:cNvSpPr txBox="1">
                  <a:spLocks noRot="1" noChangeAspect="1" noMove="1" noResize="1" noEditPoints="1" noAdjustHandles="1" noChangeArrowheads="1" noChangeShapeType="1" noTextEdit="1"/>
                </p:cNvSpPr>
                <p:nvPr/>
              </p:nvSpPr>
              <p:spPr>
                <a:xfrm>
                  <a:off x="3118958" y="311754"/>
                  <a:ext cx="425309" cy="235898"/>
                </a:xfrm>
                <a:prstGeom prst="rect">
                  <a:avLst/>
                </a:prstGeom>
                <a:blipFill>
                  <a:blip r:embed="rId5"/>
                  <a:stretch>
                    <a:fillRect b="-5263"/>
                  </a:stretch>
                </a:blipFill>
              </p:spPr>
              <p:txBody>
                <a:bodyPr/>
                <a:lstStyle/>
                <a:p>
                  <a:r>
                    <a:rPr lang="en-CH">
                      <a:noFill/>
                    </a:rPr>
                    <a:t> </a:t>
                  </a:r>
                </a:p>
              </p:txBody>
            </p:sp>
          </mc:Fallback>
        </mc:AlternateContent>
        <p:cxnSp>
          <p:nvCxnSpPr>
            <p:cNvPr id="306" name="Straight Arrow Connector 305">
              <a:extLst>
                <a:ext uri="{FF2B5EF4-FFF2-40B4-BE49-F238E27FC236}">
                  <a16:creationId xmlns:a16="http://schemas.microsoft.com/office/drawing/2014/main" id="{567BD22C-BAB5-8741-8123-A121546FF8B2}"/>
                </a:ext>
              </a:extLst>
            </p:cNvPr>
            <p:cNvCxnSpPr>
              <a:cxnSpLocks/>
            </p:cNvCxnSpPr>
            <p:nvPr/>
          </p:nvCxnSpPr>
          <p:spPr>
            <a:xfrm flipV="1">
              <a:off x="400692" y="4068239"/>
              <a:ext cx="11539307" cy="0"/>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07" name="TextBox 306">
                  <a:extLst>
                    <a:ext uri="{FF2B5EF4-FFF2-40B4-BE49-F238E27FC236}">
                      <a16:creationId xmlns:a16="http://schemas.microsoft.com/office/drawing/2014/main" id="{A093180F-198A-2B40-882E-3F4C4EFF36E9}"/>
                    </a:ext>
                  </a:extLst>
                </p:cNvPr>
                <p:cNvSpPr txBox="1"/>
                <p:nvPr/>
              </p:nvSpPr>
              <p:spPr>
                <a:xfrm>
                  <a:off x="11009738" y="276510"/>
                  <a:ext cx="425309"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VD</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07" name="TextBox 306">
                  <a:extLst>
                    <a:ext uri="{FF2B5EF4-FFF2-40B4-BE49-F238E27FC236}">
                      <a16:creationId xmlns:a16="http://schemas.microsoft.com/office/drawing/2014/main" id="{A093180F-198A-2B40-882E-3F4C4EFF36E9}"/>
                    </a:ext>
                  </a:extLst>
                </p:cNvPr>
                <p:cNvSpPr txBox="1">
                  <a:spLocks noRot="1" noChangeAspect="1" noMove="1" noResize="1" noEditPoints="1" noAdjustHandles="1" noChangeArrowheads="1" noChangeShapeType="1" noTextEdit="1"/>
                </p:cNvSpPr>
                <p:nvPr/>
              </p:nvSpPr>
              <p:spPr>
                <a:xfrm>
                  <a:off x="11009738" y="276510"/>
                  <a:ext cx="425309" cy="235898"/>
                </a:xfrm>
                <a:prstGeom prst="rect">
                  <a:avLst/>
                </a:prstGeom>
                <a:blipFill>
                  <a:blip r:embed="rId6"/>
                  <a:stretch>
                    <a:fillRect b="-5263"/>
                  </a:stretch>
                </a:blipFill>
              </p:spPr>
              <p:txBody>
                <a:bodyPr/>
                <a:lstStyle/>
                <a:p>
                  <a:r>
                    <a:rPr lang="en-CH">
                      <a:noFill/>
                    </a:rPr>
                    <a:t> </a:t>
                  </a:r>
                </a:p>
              </p:txBody>
            </p:sp>
          </mc:Fallback>
        </mc:AlternateContent>
        <p:grpSp>
          <p:nvGrpSpPr>
            <p:cNvPr id="308" name="Group 307">
              <a:extLst>
                <a:ext uri="{FF2B5EF4-FFF2-40B4-BE49-F238E27FC236}">
                  <a16:creationId xmlns:a16="http://schemas.microsoft.com/office/drawing/2014/main" id="{B3CE759E-9E93-E04A-8062-871A92F4D743}"/>
                </a:ext>
              </a:extLst>
            </p:cNvPr>
            <p:cNvGrpSpPr/>
            <p:nvPr/>
          </p:nvGrpSpPr>
          <p:grpSpPr>
            <a:xfrm>
              <a:off x="4735628" y="3935647"/>
              <a:ext cx="159124" cy="261621"/>
              <a:chOff x="1123950" y="5092700"/>
              <a:chExt cx="580822" cy="667778"/>
            </a:xfrm>
          </p:grpSpPr>
          <p:sp>
            <p:nvSpPr>
              <p:cNvPr id="309" name="Freeform 308">
                <a:extLst>
                  <a:ext uri="{FF2B5EF4-FFF2-40B4-BE49-F238E27FC236}">
                    <a16:creationId xmlns:a16="http://schemas.microsoft.com/office/drawing/2014/main" id="{5A2D63B5-A7FC-C64A-AC44-7E730E3793E1}"/>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10" name="Freeform 309">
                <a:extLst>
                  <a:ext uri="{FF2B5EF4-FFF2-40B4-BE49-F238E27FC236}">
                    <a16:creationId xmlns:a16="http://schemas.microsoft.com/office/drawing/2014/main" id="{46A00189-CA04-0641-968E-9276A2A34A66}"/>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grpSp>
          <p:nvGrpSpPr>
            <p:cNvPr id="311" name="Group 310">
              <a:extLst>
                <a:ext uri="{FF2B5EF4-FFF2-40B4-BE49-F238E27FC236}">
                  <a16:creationId xmlns:a16="http://schemas.microsoft.com/office/drawing/2014/main" id="{D77E232C-1806-004E-8057-5BCB9BB16B4E}"/>
                </a:ext>
              </a:extLst>
            </p:cNvPr>
            <p:cNvGrpSpPr/>
            <p:nvPr/>
          </p:nvGrpSpPr>
          <p:grpSpPr>
            <a:xfrm>
              <a:off x="8462774" y="3939283"/>
              <a:ext cx="159124" cy="261621"/>
              <a:chOff x="1123950" y="5092700"/>
              <a:chExt cx="580822" cy="667778"/>
            </a:xfrm>
          </p:grpSpPr>
          <p:sp>
            <p:nvSpPr>
              <p:cNvPr id="312" name="Freeform 311">
                <a:extLst>
                  <a:ext uri="{FF2B5EF4-FFF2-40B4-BE49-F238E27FC236}">
                    <a16:creationId xmlns:a16="http://schemas.microsoft.com/office/drawing/2014/main" id="{1BB0310D-E2EE-AE44-939E-3778F0E7725F}"/>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13" name="Freeform 312">
                <a:extLst>
                  <a:ext uri="{FF2B5EF4-FFF2-40B4-BE49-F238E27FC236}">
                    <a16:creationId xmlns:a16="http://schemas.microsoft.com/office/drawing/2014/main" id="{F8BAB608-C710-6644-B555-D6C75DCC5097}"/>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cxnSp>
          <p:nvCxnSpPr>
            <p:cNvPr id="314" name="Straight Arrow Connector 313">
              <a:extLst>
                <a:ext uri="{FF2B5EF4-FFF2-40B4-BE49-F238E27FC236}">
                  <a16:creationId xmlns:a16="http://schemas.microsoft.com/office/drawing/2014/main" id="{5B2328BC-262E-DA4B-979A-7BAF0DD79C44}"/>
                </a:ext>
              </a:extLst>
            </p:cNvPr>
            <p:cNvCxnSpPr>
              <a:cxnSpLocks/>
            </p:cNvCxnSpPr>
            <p:nvPr/>
          </p:nvCxnSpPr>
          <p:spPr>
            <a:xfrm flipV="1">
              <a:off x="3348223" y="4528799"/>
              <a:ext cx="4309254" cy="1"/>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ight Brace 314">
              <a:extLst>
                <a:ext uri="{FF2B5EF4-FFF2-40B4-BE49-F238E27FC236}">
                  <a16:creationId xmlns:a16="http://schemas.microsoft.com/office/drawing/2014/main" id="{08E825A1-FACD-C448-8442-FA1880D9E8F6}"/>
                </a:ext>
              </a:extLst>
            </p:cNvPr>
            <p:cNvSpPr/>
            <p:nvPr/>
          </p:nvSpPr>
          <p:spPr>
            <a:xfrm rot="16200000" flipV="1">
              <a:off x="6867178" y="3287568"/>
              <a:ext cx="107975" cy="471571"/>
            </a:xfrm>
            <a:prstGeom prst="rightBrace">
              <a:avLst>
                <a:gd name="adj1" fmla="val 68439"/>
                <a:gd name="adj2" fmla="val 50000"/>
              </a:avLst>
            </a:prstGeom>
          </p:spPr>
          <p:style>
            <a:lnRef idx="2">
              <a:schemeClr val="accent2"/>
            </a:lnRef>
            <a:fillRef idx="0">
              <a:schemeClr val="accent2"/>
            </a:fillRef>
            <a:effectRef idx="1">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AlternateContent xmlns:mc="http://schemas.openxmlformats.org/markup-compatibility/2006" xmlns:a14="http://schemas.microsoft.com/office/drawing/2010/main">
          <mc:Choice Requires="a14">
            <p:sp>
              <p:nvSpPr>
                <p:cNvPr id="316" name="TextBox 315">
                  <a:extLst>
                    <a:ext uri="{FF2B5EF4-FFF2-40B4-BE49-F238E27FC236}">
                      <a16:creationId xmlns:a16="http://schemas.microsoft.com/office/drawing/2014/main" id="{39FB64BD-D979-0F49-8BA4-31368F80F71E}"/>
                    </a:ext>
                  </a:extLst>
                </p:cNvPr>
                <p:cNvSpPr txBox="1"/>
                <p:nvPr/>
              </p:nvSpPr>
              <p:spPr>
                <a:xfrm>
                  <a:off x="6548197" y="3193243"/>
                  <a:ext cx="885371"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RS</m:t>
                            </m:r>
                          </m:sub>
                        </m:sSub>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gapped</m:t>
                        </m:r>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16" name="TextBox 315">
                  <a:extLst>
                    <a:ext uri="{FF2B5EF4-FFF2-40B4-BE49-F238E27FC236}">
                      <a16:creationId xmlns:a16="http://schemas.microsoft.com/office/drawing/2014/main" id="{39FB64BD-D979-0F49-8BA4-31368F80F71E}"/>
                    </a:ext>
                  </a:extLst>
                </p:cNvPr>
                <p:cNvSpPr txBox="1">
                  <a:spLocks noRot="1" noChangeAspect="1" noMove="1" noResize="1" noEditPoints="1" noAdjustHandles="1" noChangeArrowheads="1" noChangeShapeType="1" noTextEdit="1"/>
                </p:cNvSpPr>
                <p:nvPr/>
              </p:nvSpPr>
              <p:spPr>
                <a:xfrm>
                  <a:off x="6548197" y="3193243"/>
                  <a:ext cx="885371" cy="235898"/>
                </a:xfrm>
                <a:prstGeom prst="rect">
                  <a:avLst/>
                </a:prstGeom>
                <a:blipFill>
                  <a:blip r:embed="rId7"/>
                  <a:stretch>
                    <a:fillRect b="-5263"/>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17" name="TextBox 316">
                  <a:extLst>
                    <a:ext uri="{FF2B5EF4-FFF2-40B4-BE49-F238E27FC236}">
                      <a16:creationId xmlns:a16="http://schemas.microsoft.com/office/drawing/2014/main" id="{622E2519-0D34-3547-BF6B-EADA73647381}"/>
                    </a:ext>
                  </a:extLst>
                </p:cNvPr>
                <p:cNvSpPr txBox="1"/>
                <p:nvPr/>
              </p:nvSpPr>
              <p:spPr>
                <a:xfrm>
                  <a:off x="3278305" y="4085598"/>
                  <a:ext cx="506613"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17" name="TextBox 316">
                  <a:extLst>
                    <a:ext uri="{FF2B5EF4-FFF2-40B4-BE49-F238E27FC236}">
                      <a16:creationId xmlns:a16="http://schemas.microsoft.com/office/drawing/2014/main" id="{622E2519-0D34-3547-BF6B-EADA73647381}"/>
                    </a:ext>
                  </a:extLst>
                </p:cNvPr>
                <p:cNvSpPr txBox="1">
                  <a:spLocks noRot="1" noChangeAspect="1" noMove="1" noResize="1" noEditPoints="1" noAdjustHandles="1" noChangeArrowheads="1" noChangeShapeType="1" noTextEdit="1"/>
                </p:cNvSpPr>
                <p:nvPr/>
              </p:nvSpPr>
              <p:spPr>
                <a:xfrm>
                  <a:off x="3278305" y="4085598"/>
                  <a:ext cx="506613" cy="235898"/>
                </a:xfrm>
                <a:prstGeom prst="rect">
                  <a:avLst/>
                </a:prstGeom>
                <a:blipFill>
                  <a:blip r:embed="rId8"/>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18" name="TextBox 317">
                  <a:extLst>
                    <a:ext uri="{FF2B5EF4-FFF2-40B4-BE49-F238E27FC236}">
                      <a16:creationId xmlns:a16="http://schemas.microsoft.com/office/drawing/2014/main" id="{1569B71A-DF8A-7A4B-B1CF-5398423D0C9A}"/>
                    </a:ext>
                  </a:extLst>
                </p:cNvPr>
                <p:cNvSpPr txBox="1"/>
                <p:nvPr/>
              </p:nvSpPr>
              <p:spPr>
                <a:xfrm>
                  <a:off x="6578758" y="4078770"/>
                  <a:ext cx="486095" cy="2495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j</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18" name="TextBox 317">
                  <a:extLst>
                    <a:ext uri="{FF2B5EF4-FFF2-40B4-BE49-F238E27FC236}">
                      <a16:creationId xmlns:a16="http://schemas.microsoft.com/office/drawing/2014/main" id="{1569B71A-DF8A-7A4B-B1CF-5398423D0C9A}"/>
                    </a:ext>
                  </a:extLst>
                </p:cNvPr>
                <p:cNvSpPr txBox="1">
                  <a:spLocks noRot="1" noChangeAspect="1" noMove="1" noResize="1" noEditPoints="1" noAdjustHandles="1" noChangeArrowheads="1" noChangeShapeType="1" noTextEdit="1"/>
                </p:cNvSpPr>
                <p:nvPr/>
              </p:nvSpPr>
              <p:spPr>
                <a:xfrm>
                  <a:off x="6578758" y="4078770"/>
                  <a:ext cx="486095" cy="249555"/>
                </a:xfrm>
                <a:prstGeom prst="rect">
                  <a:avLst/>
                </a:prstGeom>
                <a:blipFill>
                  <a:blip r:embed="rId9"/>
                  <a:stretch>
                    <a:fillRect/>
                  </a:stretch>
                </a:blipFill>
              </p:spPr>
              <p:txBody>
                <a:bodyPr/>
                <a:lstStyle/>
                <a:p>
                  <a:r>
                    <a:rPr lang="en-CH">
                      <a:noFill/>
                    </a:rPr>
                    <a:t> </a:t>
                  </a:r>
                </a:p>
              </p:txBody>
            </p:sp>
          </mc:Fallback>
        </mc:AlternateContent>
        <p:cxnSp>
          <p:nvCxnSpPr>
            <p:cNvPr id="319" name="Straight Arrow Connector 318">
              <a:extLst>
                <a:ext uri="{FF2B5EF4-FFF2-40B4-BE49-F238E27FC236}">
                  <a16:creationId xmlns:a16="http://schemas.microsoft.com/office/drawing/2014/main" id="{82A895DC-4112-6A41-8181-F76A94683A69}"/>
                </a:ext>
              </a:extLst>
            </p:cNvPr>
            <p:cNvCxnSpPr/>
            <p:nvPr/>
          </p:nvCxnSpPr>
          <p:spPr>
            <a:xfrm>
              <a:off x="9579842" y="4528800"/>
              <a:ext cx="1643208"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0" name="Straight Arrow Connector 319">
              <a:extLst>
                <a:ext uri="{FF2B5EF4-FFF2-40B4-BE49-F238E27FC236}">
                  <a16:creationId xmlns:a16="http://schemas.microsoft.com/office/drawing/2014/main" id="{7AE8F169-817A-8F48-A97D-28241E31D09D}"/>
                </a:ext>
              </a:extLst>
            </p:cNvPr>
            <p:cNvCxnSpPr>
              <a:cxnSpLocks/>
            </p:cNvCxnSpPr>
            <p:nvPr/>
          </p:nvCxnSpPr>
          <p:spPr>
            <a:xfrm flipV="1">
              <a:off x="1619886" y="4528263"/>
              <a:ext cx="1720177" cy="537"/>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21" name="TextBox 320">
              <a:extLst>
                <a:ext uri="{FF2B5EF4-FFF2-40B4-BE49-F238E27FC236}">
                  <a16:creationId xmlns:a16="http://schemas.microsoft.com/office/drawing/2014/main" id="{8003DF4E-FF3D-EB43-999F-7F79E62AB17B}"/>
                </a:ext>
              </a:extLst>
            </p:cNvPr>
            <p:cNvSpPr txBox="1"/>
            <p:nvPr/>
          </p:nvSpPr>
          <p:spPr>
            <a:xfrm>
              <a:off x="1618414" y="4285602"/>
              <a:ext cx="172017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TR</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OFFSET</a:t>
              </a:r>
            </a:p>
          </p:txBody>
        </p:sp>
        <p:sp>
          <p:nvSpPr>
            <p:cNvPr id="322" name="Rectangle 321">
              <a:extLst>
                <a:ext uri="{FF2B5EF4-FFF2-40B4-BE49-F238E27FC236}">
                  <a16:creationId xmlns:a16="http://schemas.microsoft.com/office/drawing/2014/main" id="{E7B71033-BD7E-AF42-8F64-6E75AC701871}"/>
                </a:ext>
              </a:extLst>
            </p:cNvPr>
            <p:cNvSpPr/>
            <p:nvPr/>
          </p:nvSpPr>
          <p:spPr>
            <a:xfrm>
              <a:off x="2765835"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3" name="Rectangle 322">
              <a:extLst>
                <a:ext uri="{FF2B5EF4-FFF2-40B4-BE49-F238E27FC236}">
                  <a16:creationId xmlns:a16="http://schemas.microsoft.com/office/drawing/2014/main" id="{6D96AC82-FFE3-9242-A1D6-A7181E2D11C9}"/>
                </a:ext>
              </a:extLst>
            </p:cNvPr>
            <p:cNvSpPr/>
            <p:nvPr/>
          </p:nvSpPr>
          <p:spPr>
            <a:xfrm>
              <a:off x="3734333"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4" name="Rectangle 323">
              <a:extLst>
                <a:ext uri="{FF2B5EF4-FFF2-40B4-BE49-F238E27FC236}">
                  <a16:creationId xmlns:a16="http://schemas.microsoft.com/office/drawing/2014/main" id="{718F6FF5-1BC9-BF4C-81DB-95E83A6D5D97}"/>
                </a:ext>
              </a:extLst>
            </p:cNvPr>
            <p:cNvSpPr/>
            <p:nvPr/>
          </p:nvSpPr>
          <p:spPr>
            <a:xfrm>
              <a:off x="2281586"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5" name="Rectangle 324">
              <a:extLst>
                <a:ext uri="{FF2B5EF4-FFF2-40B4-BE49-F238E27FC236}">
                  <a16:creationId xmlns:a16="http://schemas.microsoft.com/office/drawing/2014/main" id="{8BF1F99A-F2D7-4B4A-98AE-B2046218B4F4}"/>
                </a:ext>
              </a:extLst>
            </p:cNvPr>
            <p:cNvSpPr/>
            <p:nvPr/>
          </p:nvSpPr>
          <p:spPr>
            <a:xfrm>
              <a:off x="3250084"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6" name="TextBox 325">
              <a:extLst>
                <a:ext uri="{FF2B5EF4-FFF2-40B4-BE49-F238E27FC236}">
                  <a16:creationId xmlns:a16="http://schemas.microsoft.com/office/drawing/2014/main" id="{7D824BFE-84BC-6942-8895-49ED48B1CC90}"/>
                </a:ext>
              </a:extLst>
            </p:cNvPr>
            <p:cNvSpPr txBox="1"/>
            <p:nvPr/>
          </p:nvSpPr>
          <p:spPr>
            <a:xfrm>
              <a:off x="11673264" y="1954147"/>
              <a:ext cx="23596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t</a:t>
              </a:r>
              <a:endParaRPr kumimoji="0" lang="en-GB"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p:grpSp>
          <p:nvGrpSpPr>
            <p:cNvPr id="327" name="Group 326">
              <a:extLst>
                <a:ext uri="{FF2B5EF4-FFF2-40B4-BE49-F238E27FC236}">
                  <a16:creationId xmlns:a16="http://schemas.microsoft.com/office/drawing/2014/main" id="{7E052279-B27E-5A4D-8B3D-A2AF8BD75A47}"/>
                </a:ext>
              </a:extLst>
            </p:cNvPr>
            <p:cNvGrpSpPr/>
            <p:nvPr/>
          </p:nvGrpSpPr>
          <p:grpSpPr>
            <a:xfrm>
              <a:off x="4735628" y="1857479"/>
              <a:ext cx="159124" cy="261621"/>
              <a:chOff x="1123950" y="5092700"/>
              <a:chExt cx="580822" cy="667778"/>
            </a:xfrm>
          </p:grpSpPr>
          <p:sp>
            <p:nvSpPr>
              <p:cNvPr id="328" name="Freeform 327">
                <a:extLst>
                  <a:ext uri="{FF2B5EF4-FFF2-40B4-BE49-F238E27FC236}">
                    <a16:creationId xmlns:a16="http://schemas.microsoft.com/office/drawing/2014/main" id="{9FD254A3-E3FB-A141-8B63-A02342E57835}"/>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9" name="Freeform 328">
                <a:extLst>
                  <a:ext uri="{FF2B5EF4-FFF2-40B4-BE49-F238E27FC236}">
                    <a16:creationId xmlns:a16="http://schemas.microsoft.com/office/drawing/2014/main" id="{869FB829-51D9-6E44-B4EA-4131C006AB40}"/>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grpSp>
          <p:nvGrpSpPr>
            <p:cNvPr id="330" name="Group 329">
              <a:extLst>
                <a:ext uri="{FF2B5EF4-FFF2-40B4-BE49-F238E27FC236}">
                  <a16:creationId xmlns:a16="http://schemas.microsoft.com/office/drawing/2014/main" id="{439A1285-B1CD-754C-A64E-43F24D10AC80}"/>
                </a:ext>
              </a:extLst>
            </p:cNvPr>
            <p:cNvGrpSpPr/>
            <p:nvPr/>
          </p:nvGrpSpPr>
          <p:grpSpPr>
            <a:xfrm>
              <a:off x="8462774" y="1848760"/>
              <a:ext cx="159124" cy="261621"/>
              <a:chOff x="1123950" y="5092700"/>
              <a:chExt cx="580822" cy="667778"/>
            </a:xfrm>
          </p:grpSpPr>
          <p:sp>
            <p:nvSpPr>
              <p:cNvPr id="331" name="Freeform 330">
                <a:extLst>
                  <a:ext uri="{FF2B5EF4-FFF2-40B4-BE49-F238E27FC236}">
                    <a16:creationId xmlns:a16="http://schemas.microsoft.com/office/drawing/2014/main" id="{BEDBB97E-D357-D742-B876-287739CE0165}"/>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32" name="Freeform 331">
                <a:extLst>
                  <a:ext uri="{FF2B5EF4-FFF2-40B4-BE49-F238E27FC236}">
                    <a16:creationId xmlns:a16="http://schemas.microsoft.com/office/drawing/2014/main" id="{BD825A89-7850-DF44-A403-128C5D16FC9D}"/>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cxnSp>
          <p:nvCxnSpPr>
            <p:cNvPr id="333" name="Straight Arrow Connector 332">
              <a:extLst>
                <a:ext uri="{FF2B5EF4-FFF2-40B4-BE49-F238E27FC236}">
                  <a16:creationId xmlns:a16="http://schemas.microsoft.com/office/drawing/2014/main" id="{C0A1BB46-0B16-FC46-8485-B0AB287A1AA1}"/>
                </a:ext>
              </a:extLst>
            </p:cNvPr>
            <p:cNvCxnSpPr>
              <a:cxnSpLocks/>
            </p:cNvCxnSpPr>
            <p:nvPr/>
          </p:nvCxnSpPr>
          <p:spPr>
            <a:xfrm>
              <a:off x="1605213" y="1035390"/>
              <a:ext cx="678680"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34" name="TextBox 333">
                  <a:extLst>
                    <a:ext uri="{FF2B5EF4-FFF2-40B4-BE49-F238E27FC236}">
                      <a16:creationId xmlns:a16="http://schemas.microsoft.com/office/drawing/2014/main" id="{17E72D67-D827-3742-849B-2A27B39D3505}"/>
                    </a:ext>
                  </a:extLst>
                </p:cNvPr>
                <p:cNvSpPr txBox="1"/>
                <p:nvPr/>
              </p:nvSpPr>
              <p:spPr>
                <a:xfrm>
                  <a:off x="2214535" y="1984878"/>
                  <a:ext cx="507062"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34" name="TextBox 333">
                  <a:extLst>
                    <a:ext uri="{FF2B5EF4-FFF2-40B4-BE49-F238E27FC236}">
                      <a16:creationId xmlns:a16="http://schemas.microsoft.com/office/drawing/2014/main" id="{17E72D67-D827-3742-849B-2A27B39D3505}"/>
                    </a:ext>
                  </a:extLst>
                </p:cNvPr>
                <p:cNvSpPr txBox="1">
                  <a:spLocks noRot="1" noChangeAspect="1" noMove="1" noResize="1" noEditPoints="1" noAdjustHandles="1" noChangeArrowheads="1" noChangeShapeType="1" noTextEdit="1"/>
                </p:cNvSpPr>
                <p:nvPr/>
              </p:nvSpPr>
              <p:spPr>
                <a:xfrm>
                  <a:off x="2214535" y="1984878"/>
                  <a:ext cx="507062" cy="235898"/>
                </a:xfrm>
                <a:prstGeom prst="rect">
                  <a:avLst/>
                </a:prstGeom>
                <a:blipFill>
                  <a:blip r:embed="rId10"/>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35" name="TextBox 334">
                  <a:extLst>
                    <a:ext uri="{FF2B5EF4-FFF2-40B4-BE49-F238E27FC236}">
                      <a16:creationId xmlns:a16="http://schemas.microsoft.com/office/drawing/2014/main" id="{74A11BEC-7A19-194E-8C38-53DCDCF9BC9C}"/>
                    </a:ext>
                  </a:extLst>
                </p:cNvPr>
                <p:cNvSpPr txBox="1"/>
                <p:nvPr/>
              </p:nvSpPr>
              <p:spPr>
                <a:xfrm>
                  <a:off x="5458562" y="1984878"/>
                  <a:ext cx="483017" cy="2495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j</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35" name="TextBox 334">
                  <a:extLst>
                    <a:ext uri="{FF2B5EF4-FFF2-40B4-BE49-F238E27FC236}">
                      <a16:creationId xmlns:a16="http://schemas.microsoft.com/office/drawing/2014/main" id="{74A11BEC-7A19-194E-8C38-53DCDCF9BC9C}"/>
                    </a:ext>
                  </a:extLst>
                </p:cNvPr>
                <p:cNvSpPr txBox="1">
                  <a:spLocks noRot="1" noChangeAspect="1" noMove="1" noResize="1" noEditPoints="1" noAdjustHandles="1" noChangeArrowheads="1" noChangeShapeType="1" noTextEdit="1"/>
                </p:cNvSpPr>
                <p:nvPr/>
              </p:nvSpPr>
              <p:spPr>
                <a:xfrm>
                  <a:off x="5458562" y="1984878"/>
                  <a:ext cx="483017" cy="249555"/>
                </a:xfrm>
                <a:prstGeom prst="rect">
                  <a:avLst/>
                </a:prstGeom>
                <a:blipFill>
                  <a:blip r:embed="rId11"/>
                  <a:stretch>
                    <a:fillRect/>
                  </a:stretch>
                </a:blipFill>
              </p:spPr>
              <p:txBody>
                <a:bodyPr/>
                <a:lstStyle/>
                <a:p>
                  <a:r>
                    <a:rPr lang="en-CH">
                      <a:noFill/>
                    </a:rPr>
                    <a:t> </a:t>
                  </a:r>
                </a:p>
              </p:txBody>
            </p:sp>
          </mc:Fallback>
        </mc:AlternateContent>
        <p:sp>
          <p:nvSpPr>
            <p:cNvPr id="336" name="TextBox 335">
              <a:extLst>
                <a:ext uri="{FF2B5EF4-FFF2-40B4-BE49-F238E27FC236}">
                  <a16:creationId xmlns:a16="http://schemas.microsoft.com/office/drawing/2014/main" id="{14E5DAA7-43AA-8340-8028-56F199C6F41D}"/>
                </a:ext>
              </a:extLst>
            </p:cNvPr>
            <p:cNvSpPr txBox="1"/>
            <p:nvPr/>
          </p:nvSpPr>
          <p:spPr>
            <a:xfrm>
              <a:off x="1601350" y="775876"/>
              <a:ext cx="687006"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FPT</a:t>
              </a:r>
            </a:p>
          </p:txBody>
        </p:sp>
        <mc:AlternateContent xmlns:mc="http://schemas.openxmlformats.org/markup-compatibility/2006" xmlns:a14="http://schemas.microsoft.com/office/drawing/2010/main">
          <mc:Choice Requires="a14">
            <p:sp>
              <p:nvSpPr>
                <p:cNvPr id="337" name="TextBox 336">
                  <a:extLst>
                    <a:ext uri="{FF2B5EF4-FFF2-40B4-BE49-F238E27FC236}">
                      <a16:creationId xmlns:a16="http://schemas.microsoft.com/office/drawing/2014/main" id="{098D23BE-5FCE-A546-BF4F-AEB01F06B695}"/>
                    </a:ext>
                  </a:extLst>
                </p:cNvPr>
                <p:cNvSpPr txBox="1"/>
                <p:nvPr/>
              </p:nvSpPr>
              <p:spPr>
                <a:xfrm>
                  <a:off x="6415669" y="1984878"/>
                  <a:ext cx="598241" cy="2276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m:rPr>
                                <m:sty m:val="p"/>
                              </m:rPr>
                              <a:rPr kumimoji="0" lang="de-CH"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fr-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ub>
                        </m:sSub>
                        <m:r>
                          <a:rPr kumimoji="0" lang="fr-CH" sz="900" b="0" i="1" u="none" strike="noStrike" kern="1200" cap="none" spc="0" normalizeH="0" baseline="-2500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1</m:t>
                        </m:r>
                      </m:oMath>
                    </m:oMathPara>
                  </a14:m>
                  <a:endPar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37" name="TextBox 336">
                  <a:extLst>
                    <a:ext uri="{FF2B5EF4-FFF2-40B4-BE49-F238E27FC236}">
                      <a16:creationId xmlns:a16="http://schemas.microsoft.com/office/drawing/2014/main" id="{098D23BE-5FCE-A546-BF4F-AEB01F06B695}"/>
                    </a:ext>
                  </a:extLst>
                </p:cNvPr>
                <p:cNvSpPr txBox="1">
                  <a:spLocks noRot="1" noChangeAspect="1" noMove="1" noResize="1" noEditPoints="1" noAdjustHandles="1" noChangeArrowheads="1" noChangeShapeType="1" noTextEdit="1"/>
                </p:cNvSpPr>
                <p:nvPr/>
              </p:nvSpPr>
              <p:spPr>
                <a:xfrm>
                  <a:off x="6415669" y="1984878"/>
                  <a:ext cx="598241" cy="227626"/>
                </a:xfrm>
                <a:prstGeom prst="rect">
                  <a:avLst/>
                </a:prstGeom>
                <a:blipFill>
                  <a:blip r:embed="rId12"/>
                  <a:stretch>
                    <a:fillRect b="-11111"/>
                  </a:stretch>
                </a:blipFill>
              </p:spPr>
              <p:txBody>
                <a:bodyPr/>
                <a:lstStyle/>
                <a:p>
                  <a:r>
                    <a:rPr lang="en-CH">
                      <a:noFill/>
                    </a:rPr>
                    <a:t> </a:t>
                  </a:r>
                </a:p>
              </p:txBody>
            </p:sp>
          </mc:Fallback>
        </mc:AlternateContent>
        <p:sp>
          <p:nvSpPr>
            <p:cNvPr id="338" name="TextBox 337">
              <a:extLst>
                <a:ext uri="{FF2B5EF4-FFF2-40B4-BE49-F238E27FC236}">
                  <a16:creationId xmlns:a16="http://schemas.microsoft.com/office/drawing/2014/main" id="{99F0C055-48A2-1947-B7E9-9C3D4153DEAA}"/>
                </a:ext>
              </a:extLst>
            </p:cNvPr>
            <p:cNvSpPr txBox="1"/>
            <p:nvPr/>
          </p:nvSpPr>
          <p:spPr>
            <a:xfrm>
              <a:off x="7066705" y="1004117"/>
              <a:ext cx="915635"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Marker Bit Set</a:t>
              </a:r>
            </a:p>
          </p:txBody>
        </p:sp>
        <p:cxnSp>
          <p:nvCxnSpPr>
            <p:cNvPr id="339" name="Straight Arrow Connector 338">
              <a:extLst>
                <a:ext uri="{FF2B5EF4-FFF2-40B4-BE49-F238E27FC236}">
                  <a16:creationId xmlns:a16="http://schemas.microsoft.com/office/drawing/2014/main" id="{920E9F6C-2AE9-1140-816E-29140B0689CD}"/>
                </a:ext>
              </a:extLst>
            </p:cNvPr>
            <p:cNvCxnSpPr>
              <a:cxnSpLocks/>
              <a:stCxn id="338" idx="1"/>
            </p:cNvCxnSpPr>
            <p:nvPr/>
          </p:nvCxnSpPr>
          <p:spPr>
            <a:xfrm flipH="1">
              <a:off x="6680859" y="1122066"/>
              <a:ext cx="385846" cy="396503"/>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40" name="Rectangle 339">
              <a:extLst>
                <a:ext uri="{FF2B5EF4-FFF2-40B4-BE49-F238E27FC236}">
                  <a16:creationId xmlns:a16="http://schemas.microsoft.com/office/drawing/2014/main" id="{0B5DE115-12E1-0F42-B661-7A4A52DEC98C}"/>
                </a:ext>
              </a:extLst>
            </p:cNvPr>
            <p:cNvSpPr/>
            <p:nvPr/>
          </p:nvSpPr>
          <p:spPr>
            <a:xfrm>
              <a:off x="2190773" y="1311828"/>
              <a:ext cx="4765137" cy="90526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341" name="Straight Connector 340">
              <a:extLst>
                <a:ext uri="{FF2B5EF4-FFF2-40B4-BE49-F238E27FC236}">
                  <a16:creationId xmlns:a16="http://schemas.microsoft.com/office/drawing/2014/main" id="{D3E4983B-A16E-DF4E-96DA-D190736C1741}"/>
                </a:ext>
              </a:extLst>
            </p:cNvPr>
            <p:cNvCxnSpPr>
              <a:cxnSpLocks/>
            </p:cNvCxnSpPr>
            <p:nvPr/>
          </p:nvCxnSpPr>
          <p:spPr>
            <a:xfrm flipH="1">
              <a:off x="2279431" y="907710"/>
              <a:ext cx="8925" cy="2161115"/>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42" name="Straight Arrow Connector 341">
              <a:extLst>
                <a:ext uri="{FF2B5EF4-FFF2-40B4-BE49-F238E27FC236}">
                  <a16:creationId xmlns:a16="http://schemas.microsoft.com/office/drawing/2014/main" id="{FA7540C4-73B4-8047-8931-65A96B5C2D47}"/>
                </a:ext>
              </a:extLst>
            </p:cNvPr>
            <p:cNvCxnSpPr>
              <a:cxnSpLocks/>
            </p:cNvCxnSpPr>
            <p:nvPr/>
          </p:nvCxnSpPr>
          <p:spPr>
            <a:xfrm flipV="1">
              <a:off x="9557424" y="1032359"/>
              <a:ext cx="610151" cy="1"/>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3" name="TextBox 342">
              <a:extLst>
                <a:ext uri="{FF2B5EF4-FFF2-40B4-BE49-F238E27FC236}">
                  <a16:creationId xmlns:a16="http://schemas.microsoft.com/office/drawing/2014/main" id="{DE9832E1-16F3-374C-A12E-8626067BF808}"/>
                </a:ext>
              </a:extLst>
            </p:cNvPr>
            <p:cNvSpPr txBox="1"/>
            <p:nvPr/>
          </p:nvSpPr>
          <p:spPr>
            <a:xfrm>
              <a:off x="9571086" y="791917"/>
              <a:ext cx="596490" cy="2343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FPT</a:t>
              </a:r>
            </a:p>
          </p:txBody>
        </p:sp>
        <p:sp>
          <p:nvSpPr>
            <p:cNvPr id="344" name="TextBox 343">
              <a:extLst>
                <a:ext uri="{FF2B5EF4-FFF2-40B4-BE49-F238E27FC236}">
                  <a16:creationId xmlns:a16="http://schemas.microsoft.com/office/drawing/2014/main" id="{A2E02BFC-BE40-C245-98FA-F6C2E3D1D0C2}"/>
                </a:ext>
              </a:extLst>
            </p:cNvPr>
            <p:cNvSpPr txBox="1"/>
            <p:nvPr/>
          </p:nvSpPr>
          <p:spPr>
            <a:xfrm>
              <a:off x="4904375" y="2302343"/>
              <a:ext cx="979755"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err="1">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RTP</a:t>
              </a:r>
              <a:r>
                <a:rPr kumimoji="0" lang="en-US" sz="933" b="0" i="0" u="none" strike="noStrike" kern="1200" cap="none" spc="0" normalizeH="0" baseline="-25000" noProof="0" dirty="0" err="1">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Timestamp</a:t>
              </a:r>
              <a:r>
                <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 = x</a:t>
              </a:r>
            </a:p>
          </p:txBody>
        </p:sp>
        <p:cxnSp>
          <p:nvCxnSpPr>
            <p:cNvPr id="345" name="Straight Arrow Connector 344">
              <a:extLst>
                <a:ext uri="{FF2B5EF4-FFF2-40B4-BE49-F238E27FC236}">
                  <a16:creationId xmlns:a16="http://schemas.microsoft.com/office/drawing/2014/main" id="{0D4182EC-C71D-674F-A3B5-DD9ECE97D70E}"/>
                </a:ext>
              </a:extLst>
            </p:cNvPr>
            <p:cNvCxnSpPr>
              <a:cxnSpLocks/>
              <a:stCxn id="344" idx="1"/>
              <a:endCxn id="340" idx="2"/>
            </p:cNvCxnSpPr>
            <p:nvPr/>
          </p:nvCxnSpPr>
          <p:spPr>
            <a:xfrm flipH="1" flipV="1">
              <a:off x="4573342" y="2217091"/>
              <a:ext cx="331033" cy="203201"/>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46" name="TextBox 345">
              <a:extLst>
                <a:ext uri="{FF2B5EF4-FFF2-40B4-BE49-F238E27FC236}">
                  <a16:creationId xmlns:a16="http://schemas.microsoft.com/office/drawing/2014/main" id="{ADD495A8-19DE-FC43-912B-9E785D810258}"/>
                </a:ext>
              </a:extLst>
            </p:cNvPr>
            <p:cNvSpPr txBox="1"/>
            <p:nvPr/>
          </p:nvSpPr>
          <p:spPr>
            <a:xfrm>
              <a:off x="440803" y="1741239"/>
              <a:ext cx="119835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Packet Arrival</a:t>
              </a:r>
            </a:p>
          </p:txBody>
        </p:sp>
        <p:cxnSp>
          <p:nvCxnSpPr>
            <p:cNvPr id="347" name="Straight Arrow Connector 346">
              <a:extLst>
                <a:ext uri="{FF2B5EF4-FFF2-40B4-BE49-F238E27FC236}">
                  <a16:creationId xmlns:a16="http://schemas.microsoft.com/office/drawing/2014/main" id="{39221D65-21C2-A44B-BD08-4104FE3B8DD6}"/>
                </a:ext>
              </a:extLst>
            </p:cNvPr>
            <p:cNvCxnSpPr>
              <a:cxnSpLocks/>
            </p:cNvCxnSpPr>
            <p:nvPr/>
          </p:nvCxnSpPr>
          <p:spPr>
            <a:xfrm flipV="1">
              <a:off x="360000" y="6120000"/>
              <a:ext cx="11537999" cy="0"/>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8" name="Straight Arrow Connector 347">
              <a:extLst>
                <a:ext uri="{FF2B5EF4-FFF2-40B4-BE49-F238E27FC236}">
                  <a16:creationId xmlns:a16="http://schemas.microsoft.com/office/drawing/2014/main" id="{9FFC093F-D617-5A42-9900-43C205FB6756}"/>
                </a:ext>
              </a:extLst>
            </p:cNvPr>
            <p:cNvCxnSpPr/>
            <p:nvPr/>
          </p:nvCxnSpPr>
          <p:spPr>
            <a:xfrm flipV="1">
              <a:off x="1620000" y="5940000"/>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49" name="Straight Arrow Connector 348">
              <a:extLst>
                <a:ext uri="{FF2B5EF4-FFF2-40B4-BE49-F238E27FC236}">
                  <a16:creationId xmlns:a16="http://schemas.microsoft.com/office/drawing/2014/main" id="{2EFE6863-651E-AD45-B7A2-53FE0014DA73}"/>
                </a:ext>
              </a:extLst>
            </p:cNvPr>
            <p:cNvCxnSpPr>
              <a:cxnSpLocks/>
            </p:cNvCxnSpPr>
            <p:nvPr/>
          </p:nvCxnSpPr>
          <p:spPr>
            <a:xfrm flipV="1">
              <a:off x="1620000" y="5760000"/>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50" name="Straight Arrow Connector 349">
              <a:extLst>
                <a:ext uri="{FF2B5EF4-FFF2-40B4-BE49-F238E27FC236}">
                  <a16:creationId xmlns:a16="http://schemas.microsoft.com/office/drawing/2014/main" id="{346C3B93-F24B-814B-B9FC-E74BC6BD5C79}"/>
                </a:ext>
              </a:extLst>
            </p:cNvPr>
            <p:cNvCxnSpPr>
              <a:cxnSpLocks/>
            </p:cNvCxnSpPr>
            <p:nvPr/>
          </p:nvCxnSpPr>
          <p:spPr>
            <a:xfrm flipV="1">
              <a:off x="1620000" y="5580000"/>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51" name="Straight Connector 350">
              <a:extLst>
                <a:ext uri="{FF2B5EF4-FFF2-40B4-BE49-F238E27FC236}">
                  <a16:creationId xmlns:a16="http://schemas.microsoft.com/office/drawing/2014/main" id="{330E6B8D-94DD-414B-A308-70FCC921D5B9}"/>
                </a:ext>
              </a:extLst>
            </p:cNvPr>
            <p:cNvCxnSpPr>
              <a:cxnSpLocks/>
            </p:cNvCxnSpPr>
            <p:nvPr/>
          </p:nvCxnSpPr>
          <p:spPr>
            <a:xfrm>
              <a:off x="1635748" y="6120000"/>
              <a:ext cx="64583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CB57DF9D-9A0E-D34B-B787-D668FF5F221A}"/>
                </a:ext>
              </a:extLst>
            </p:cNvPr>
            <p:cNvCxnSpPr>
              <a:cxnSpLocks/>
            </p:cNvCxnSpPr>
            <p:nvPr/>
          </p:nvCxnSpPr>
          <p:spPr>
            <a:xfrm>
              <a:off x="2280255" y="5940000"/>
              <a:ext cx="522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A31AF104-6B06-434B-8E00-F25E1C9310DD}"/>
                </a:ext>
              </a:extLst>
            </p:cNvPr>
            <p:cNvCxnSpPr>
              <a:cxnSpLocks/>
            </p:cNvCxnSpPr>
            <p:nvPr/>
          </p:nvCxnSpPr>
          <p:spPr>
            <a:xfrm>
              <a:off x="3236236" y="5577166"/>
              <a:ext cx="21363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B3212F1F-34A3-8143-9D3E-841B4D14A643}"/>
                </a:ext>
              </a:extLst>
            </p:cNvPr>
            <p:cNvCxnSpPr>
              <a:cxnSpLocks/>
            </p:cNvCxnSpPr>
            <p:nvPr/>
          </p:nvCxnSpPr>
          <p:spPr>
            <a:xfrm>
              <a:off x="2809922" y="5760000"/>
              <a:ext cx="4394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94496283-FBB6-2049-8BF7-7C6A38773EAC}"/>
                </a:ext>
              </a:extLst>
            </p:cNvPr>
            <p:cNvCxnSpPr>
              <a:cxnSpLocks/>
            </p:cNvCxnSpPr>
            <p:nvPr/>
          </p:nvCxnSpPr>
          <p:spPr>
            <a:xfrm>
              <a:off x="2281586" y="594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CC1A5D79-E3ED-774B-8FF1-D46093047932}"/>
                </a:ext>
              </a:extLst>
            </p:cNvPr>
            <p:cNvCxnSpPr>
              <a:cxnSpLocks/>
            </p:cNvCxnSpPr>
            <p:nvPr/>
          </p:nvCxnSpPr>
          <p:spPr>
            <a:xfrm>
              <a:off x="2809922" y="576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1A0C1E2D-ABC1-9B42-8E15-CBE3449A6110}"/>
                </a:ext>
              </a:extLst>
            </p:cNvPr>
            <p:cNvCxnSpPr>
              <a:cxnSpLocks/>
            </p:cNvCxnSpPr>
            <p:nvPr/>
          </p:nvCxnSpPr>
          <p:spPr>
            <a:xfrm>
              <a:off x="3242288"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95E0527D-2E68-6B41-8D5D-FE1224F12C33}"/>
                </a:ext>
              </a:extLst>
            </p:cNvPr>
            <p:cNvCxnSpPr>
              <a:cxnSpLocks/>
            </p:cNvCxnSpPr>
            <p:nvPr/>
          </p:nvCxnSpPr>
          <p:spPr>
            <a:xfrm>
              <a:off x="3449867"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410EF342-107F-A841-A592-38ECE4D09FFD}"/>
                </a:ext>
              </a:extLst>
            </p:cNvPr>
            <p:cNvCxnSpPr>
              <a:cxnSpLocks/>
            </p:cNvCxnSpPr>
            <p:nvPr/>
          </p:nvCxnSpPr>
          <p:spPr>
            <a:xfrm>
              <a:off x="7278739" y="576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360" name="Group 359">
              <a:extLst>
                <a:ext uri="{FF2B5EF4-FFF2-40B4-BE49-F238E27FC236}">
                  <a16:creationId xmlns:a16="http://schemas.microsoft.com/office/drawing/2014/main" id="{60C098B7-54E2-914D-8042-D6F7540C8157}"/>
                </a:ext>
              </a:extLst>
            </p:cNvPr>
            <p:cNvGrpSpPr/>
            <p:nvPr/>
          </p:nvGrpSpPr>
          <p:grpSpPr>
            <a:xfrm>
              <a:off x="4735628" y="5729699"/>
              <a:ext cx="159124" cy="261621"/>
              <a:chOff x="1123950" y="5092700"/>
              <a:chExt cx="580822" cy="667778"/>
            </a:xfrm>
          </p:grpSpPr>
          <p:sp>
            <p:nvSpPr>
              <p:cNvPr id="361" name="Freeform 360">
                <a:extLst>
                  <a:ext uri="{FF2B5EF4-FFF2-40B4-BE49-F238E27FC236}">
                    <a16:creationId xmlns:a16="http://schemas.microsoft.com/office/drawing/2014/main" id="{FC793126-D1DE-B044-B02D-6E6A35AE9C40}"/>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62" name="Freeform 361">
                <a:extLst>
                  <a:ext uri="{FF2B5EF4-FFF2-40B4-BE49-F238E27FC236}">
                    <a16:creationId xmlns:a16="http://schemas.microsoft.com/office/drawing/2014/main" id="{1CDB0C2C-D398-CF4B-971A-2A9D0AC2E55B}"/>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cxnSp>
          <p:nvCxnSpPr>
            <p:cNvPr id="363" name="Straight Connector 362">
              <a:extLst>
                <a:ext uri="{FF2B5EF4-FFF2-40B4-BE49-F238E27FC236}">
                  <a16:creationId xmlns:a16="http://schemas.microsoft.com/office/drawing/2014/main" id="{FB60CC7F-E762-A846-B7E8-C7E409E339F6}"/>
                </a:ext>
              </a:extLst>
            </p:cNvPr>
            <p:cNvCxnSpPr>
              <a:cxnSpLocks/>
            </p:cNvCxnSpPr>
            <p:nvPr/>
          </p:nvCxnSpPr>
          <p:spPr>
            <a:xfrm>
              <a:off x="6787839" y="5760000"/>
              <a:ext cx="48623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EC6678E4-E43C-8D4A-88FA-1FEB4EB6C6F4}"/>
                </a:ext>
              </a:extLst>
            </p:cNvPr>
            <p:cNvCxnSpPr>
              <a:cxnSpLocks/>
            </p:cNvCxnSpPr>
            <p:nvPr/>
          </p:nvCxnSpPr>
          <p:spPr>
            <a:xfrm>
              <a:off x="7276203" y="5940000"/>
              <a:ext cx="48480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0E4DA97C-0C1A-D34A-AFA0-4ACD0817E596}"/>
                </a:ext>
              </a:extLst>
            </p:cNvPr>
            <p:cNvCxnSpPr>
              <a:cxnSpLocks/>
            </p:cNvCxnSpPr>
            <p:nvPr/>
          </p:nvCxnSpPr>
          <p:spPr>
            <a:xfrm>
              <a:off x="7761007" y="6120000"/>
              <a:ext cx="42416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246FCC14-3ADE-8144-9285-CAD268F80167}"/>
                </a:ext>
              </a:extLst>
            </p:cNvPr>
            <p:cNvCxnSpPr>
              <a:cxnSpLocks/>
            </p:cNvCxnSpPr>
            <p:nvPr/>
          </p:nvCxnSpPr>
          <p:spPr>
            <a:xfrm>
              <a:off x="7755761" y="594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E60A8F74-2CCE-4F45-A920-1E8DF41FDD5F}"/>
                </a:ext>
              </a:extLst>
            </p:cNvPr>
            <p:cNvCxnSpPr>
              <a:cxnSpLocks/>
            </p:cNvCxnSpPr>
            <p:nvPr/>
          </p:nvCxnSpPr>
          <p:spPr>
            <a:xfrm>
              <a:off x="6789934"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68" name="TextBox 367">
              <a:extLst>
                <a:ext uri="{FF2B5EF4-FFF2-40B4-BE49-F238E27FC236}">
                  <a16:creationId xmlns:a16="http://schemas.microsoft.com/office/drawing/2014/main" id="{6864EFA1-6AFD-AB47-8F7B-A58EF57F3BA4}"/>
                </a:ext>
              </a:extLst>
            </p:cNvPr>
            <p:cNvSpPr txBox="1"/>
            <p:nvPr/>
          </p:nvSpPr>
          <p:spPr>
            <a:xfrm>
              <a:off x="402048" y="5890292"/>
              <a:ext cx="12169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Virtual Receive Buffer</a:t>
              </a:r>
            </a:p>
          </p:txBody>
        </p:sp>
        <p:cxnSp>
          <p:nvCxnSpPr>
            <p:cNvPr id="369" name="Straight Connector 368">
              <a:extLst>
                <a:ext uri="{FF2B5EF4-FFF2-40B4-BE49-F238E27FC236}">
                  <a16:creationId xmlns:a16="http://schemas.microsoft.com/office/drawing/2014/main" id="{0F570B8D-F126-A54E-A805-EE66E5BA525F}"/>
                </a:ext>
              </a:extLst>
            </p:cNvPr>
            <p:cNvCxnSpPr>
              <a:cxnSpLocks/>
            </p:cNvCxnSpPr>
            <p:nvPr/>
          </p:nvCxnSpPr>
          <p:spPr>
            <a:xfrm>
              <a:off x="3944631"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0" name="Straight Arrow Connector 369">
              <a:extLst>
                <a:ext uri="{FF2B5EF4-FFF2-40B4-BE49-F238E27FC236}">
                  <a16:creationId xmlns:a16="http://schemas.microsoft.com/office/drawing/2014/main" id="{827383BB-9E4A-9C42-A002-668B0DE9D53C}"/>
                </a:ext>
              </a:extLst>
            </p:cNvPr>
            <p:cNvCxnSpPr>
              <a:cxnSpLocks/>
            </p:cNvCxnSpPr>
            <p:nvPr/>
          </p:nvCxnSpPr>
          <p:spPr>
            <a:xfrm>
              <a:off x="2276480" y="2967239"/>
              <a:ext cx="1068651"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71" name="TextBox 370">
              <a:extLst>
                <a:ext uri="{FF2B5EF4-FFF2-40B4-BE49-F238E27FC236}">
                  <a16:creationId xmlns:a16="http://schemas.microsoft.com/office/drawing/2014/main" id="{02B2B992-FBA0-0445-8DDE-C55652185F25}"/>
                </a:ext>
              </a:extLst>
            </p:cNvPr>
            <p:cNvSpPr txBox="1"/>
            <p:nvPr/>
          </p:nvSpPr>
          <p:spPr>
            <a:xfrm>
              <a:off x="2267555" y="2730906"/>
              <a:ext cx="1077576"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Margin</a:t>
              </a:r>
            </a:p>
          </p:txBody>
        </p:sp>
        <p:grpSp>
          <p:nvGrpSpPr>
            <p:cNvPr id="372" name="Group 371">
              <a:extLst>
                <a:ext uri="{FF2B5EF4-FFF2-40B4-BE49-F238E27FC236}">
                  <a16:creationId xmlns:a16="http://schemas.microsoft.com/office/drawing/2014/main" id="{12C1F2CA-E91F-8144-B8E1-01350C0E3507}"/>
                </a:ext>
              </a:extLst>
            </p:cNvPr>
            <p:cNvGrpSpPr/>
            <p:nvPr/>
          </p:nvGrpSpPr>
          <p:grpSpPr>
            <a:xfrm>
              <a:off x="8462774" y="5724288"/>
              <a:ext cx="159124" cy="261621"/>
              <a:chOff x="1123950" y="5092700"/>
              <a:chExt cx="580822" cy="667778"/>
            </a:xfrm>
          </p:grpSpPr>
          <p:sp>
            <p:nvSpPr>
              <p:cNvPr id="373" name="Freeform 372">
                <a:extLst>
                  <a:ext uri="{FF2B5EF4-FFF2-40B4-BE49-F238E27FC236}">
                    <a16:creationId xmlns:a16="http://schemas.microsoft.com/office/drawing/2014/main" id="{1E8B4309-2FF1-AD41-9DAD-20673864447E}"/>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74" name="Freeform 373">
                <a:extLst>
                  <a:ext uri="{FF2B5EF4-FFF2-40B4-BE49-F238E27FC236}">
                    <a16:creationId xmlns:a16="http://schemas.microsoft.com/office/drawing/2014/main" id="{15236ED4-0565-164B-841B-2BE742EB6AB7}"/>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sp>
          <p:nvSpPr>
            <p:cNvPr id="375" name="TextBox 374">
              <a:extLst>
                <a:ext uri="{FF2B5EF4-FFF2-40B4-BE49-F238E27FC236}">
                  <a16:creationId xmlns:a16="http://schemas.microsoft.com/office/drawing/2014/main" id="{FD60B25B-9746-F140-80D3-E8AC4DE6FF38}"/>
                </a:ext>
              </a:extLst>
            </p:cNvPr>
            <p:cNvSpPr txBox="1"/>
            <p:nvPr/>
          </p:nvSpPr>
          <p:spPr>
            <a:xfrm>
              <a:off x="11653953" y="6089457"/>
              <a:ext cx="23596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t</a:t>
              </a:r>
              <a:endParaRPr kumimoji="0" lang="en-GB"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p:sp>
          <p:nvSpPr>
            <p:cNvPr id="376" name="TextBox 375">
              <a:extLst>
                <a:ext uri="{FF2B5EF4-FFF2-40B4-BE49-F238E27FC236}">
                  <a16:creationId xmlns:a16="http://schemas.microsoft.com/office/drawing/2014/main" id="{DCE9571D-DE63-2C46-AB9A-333D9B28F392}"/>
                </a:ext>
              </a:extLst>
            </p:cNvPr>
            <p:cNvSpPr txBox="1"/>
            <p:nvPr/>
          </p:nvSpPr>
          <p:spPr>
            <a:xfrm>
              <a:off x="11673264" y="4036629"/>
              <a:ext cx="23596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t</a:t>
              </a:r>
              <a:endParaRPr kumimoji="0" lang="en-GB"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p:cxnSp>
          <p:nvCxnSpPr>
            <p:cNvPr id="377" name="Straight Connector 376">
              <a:extLst>
                <a:ext uri="{FF2B5EF4-FFF2-40B4-BE49-F238E27FC236}">
                  <a16:creationId xmlns:a16="http://schemas.microsoft.com/office/drawing/2014/main" id="{834371F8-17E5-2C4E-90C3-64320C94E79F}"/>
                </a:ext>
              </a:extLst>
            </p:cNvPr>
            <p:cNvCxnSpPr>
              <a:cxnSpLocks/>
            </p:cNvCxnSpPr>
            <p:nvPr/>
          </p:nvCxnSpPr>
          <p:spPr>
            <a:xfrm>
              <a:off x="4412502" y="5581393"/>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CED023AF-631E-C149-96F7-153539C33A84}"/>
                </a:ext>
              </a:extLst>
            </p:cNvPr>
            <p:cNvCxnSpPr>
              <a:cxnSpLocks/>
            </p:cNvCxnSpPr>
            <p:nvPr/>
          </p:nvCxnSpPr>
          <p:spPr>
            <a:xfrm>
              <a:off x="3757637" y="5580000"/>
              <a:ext cx="0" cy="1789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4BFD080F-D006-DC48-9D5A-FE6CE68E58EC}"/>
                </a:ext>
              </a:extLst>
            </p:cNvPr>
            <p:cNvCxnSpPr>
              <a:cxnSpLocks/>
            </p:cNvCxnSpPr>
            <p:nvPr/>
          </p:nvCxnSpPr>
          <p:spPr>
            <a:xfrm>
              <a:off x="3757637" y="5577166"/>
              <a:ext cx="1756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0" name="Straight Arrow Connector 379">
              <a:extLst>
                <a:ext uri="{FF2B5EF4-FFF2-40B4-BE49-F238E27FC236}">
                  <a16:creationId xmlns:a16="http://schemas.microsoft.com/office/drawing/2014/main" id="{693ACA07-1B04-AF42-89D1-843CD405C95C}"/>
                </a:ext>
              </a:extLst>
            </p:cNvPr>
            <p:cNvCxnSpPr>
              <a:cxnSpLocks/>
            </p:cNvCxnSpPr>
            <p:nvPr/>
          </p:nvCxnSpPr>
          <p:spPr>
            <a:xfrm flipV="1">
              <a:off x="1624108" y="5404047"/>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81" name="Straight Connector 380">
              <a:extLst>
                <a:ext uri="{FF2B5EF4-FFF2-40B4-BE49-F238E27FC236}">
                  <a16:creationId xmlns:a16="http://schemas.microsoft.com/office/drawing/2014/main" id="{6E6A8555-9A80-BA47-B632-0A06BA7DF3D6}"/>
                </a:ext>
              </a:extLst>
            </p:cNvPr>
            <p:cNvCxnSpPr>
              <a:cxnSpLocks/>
            </p:cNvCxnSpPr>
            <p:nvPr/>
          </p:nvCxnSpPr>
          <p:spPr>
            <a:xfrm flipH="1">
              <a:off x="10161839" y="907710"/>
              <a:ext cx="8925" cy="2161115"/>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382" name="TextBox 381">
              <a:extLst>
                <a:ext uri="{FF2B5EF4-FFF2-40B4-BE49-F238E27FC236}">
                  <a16:creationId xmlns:a16="http://schemas.microsoft.com/office/drawing/2014/main" id="{9E402514-1B3C-6447-9C13-434AF51F59C8}"/>
                </a:ext>
              </a:extLst>
            </p:cNvPr>
            <p:cNvSpPr txBox="1"/>
            <p:nvPr/>
          </p:nvSpPr>
          <p:spPr>
            <a:xfrm>
              <a:off x="3345131" y="4283485"/>
              <a:ext cx="4320429"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N</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PACKETS</a:t>
              </a: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 * T</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RS(gapped)</a:t>
              </a:r>
            </a:p>
          </p:txBody>
        </p:sp>
        <p:sp>
          <p:nvSpPr>
            <p:cNvPr id="383" name="TextBox 382">
              <a:extLst>
                <a:ext uri="{FF2B5EF4-FFF2-40B4-BE49-F238E27FC236}">
                  <a16:creationId xmlns:a16="http://schemas.microsoft.com/office/drawing/2014/main" id="{6CA91B34-4AC1-0B40-B582-ADE983996FD7}"/>
                </a:ext>
              </a:extLst>
            </p:cNvPr>
            <p:cNvSpPr txBox="1"/>
            <p:nvPr/>
          </p:nvSpPr>
          <p:spPr>
            <a:xfrm>
              <a:off x="9578535" y="4289098"/>
              <a:ext cx="1651184"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TR</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OFFSET</a:t>
              </a:r>
            </a:p>
          </p:txBody>
        </p:sp>
        <mc:AlternateContent xmlns:mc="http://schemas.openxmlformats.org/markup-compatibility/2006" xmlns:a14="http://schemas.microsoft.com/office/drawing/2010/main">
          <mc:Choice Requires="a14">
            <p:sp>
              <p:nvSpPr>
                <p:cNvPr id="384" name="TextBox 383">
                  <a:extLst>
                    <a:ext uri="{FF2B5EF4-FFF2-40B4-BE49-F238E27FC236}">
                      <a16:creationId xmlns:a16="http://schemas.microsoft.com/office/drawing/2014/main" id="{08C689BE-1837-4241-822E-6637828650C3}"/>
                    </a:ext>
                  </a:extLst>
                </p:cNvPr>
                <p:cNvSpPr txBox="1"/>
                <p:nvPr/>
              </p:nvSpPr>
              <p:spPr>
                <a:xfrm>
                  <a:off x="7536275" y="4085598"/>
                  <a:ext cx="609077" cy="2308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fr-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m:rPr>
                                <m:sty m:val="p"/>
                              </m:rPr>
                              <a:rPr kumimoji="0" lang="de-CH"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fr-CH"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−1</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84" name="TextBox 383">
                  <a:extLst>
                    <a:ext uri="{FF2B5EF4-FFF2-40B4-BE49-F238E27FC236}">
                      <a16:creationId xmlns:a16="http://schemas.microsoft.com/office/drawing/2014/main" id="{08C689BE-1837-4241-822E-6637828650C3}"/>
                    </a:ext>
                  </a:extLst>
                </p:cNvPr>
                <p:cNvSpPr txBox="1">
                  <a:spLocks noRot="1" noChangeAspect="1" noMove="1" noResize="1" noEditPoints="1" noAdjustHandles="1" noChangeArrowheads="1" noChangeShapeType="1" noTextEdit="1"/>
                </p:cNvSpPr>
                <p:nvPr/>
              </p:nvSpPr>
              <p:spPr>
                <a:xfrm>
                  <a:off x="7536275" y="4085598"/>
                  <a:ext cx="609077" cy="230832"/>
                </a:xfrm>
                <a:prstGeom prst="rect">
                  <a:avLst/>
                </a:prstGeom>
                <a:blipFill>
                  <a:blip r:embed="rId13"/>
                  <a:stretch>
                    <a:fillRect/>
                  </a:stretch>
                </a:blipFill>
              </p:spPr>
              <p:txBody>
                <a:bodyPr/>
                <a:lstStyle/>
                <a:p>
                  <a:r>
                    <a:rPr lang="en-CH">
                      <a:noFill/>
                    </a:rPr>
                    <a:t> </a:t>
                  </a:r>
                </a:p>
              </p:txBody>
            </p:sp>
          </mc:Fallback>
        </mc:AlternateContent>
        <p:sp>
          <p:nvSpPr>
            <p:cNvPr id="385" name="Rectangle 384">
              <a:extLst>
                <a:ext uri="{FF2B5EF4-FFF2-40B4-BE49-F238E27FC236}">
                  <a16:creationId xmlns:a16="http://schemas.microsoft.com/office/drawing/2014/main" id="{6E7D78D0-DE00-E54B-A9F7-BFF83B6781FC}"/>
                </a:ext>
              </a:extLst>
            </p:cNvPr>
            <p:cNvSpPr/>
            <p:nvPr/>
          </p:nvSpPr>
          <p:spPr>
            <a:xfrm>
              <a:off x="5591438"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86" name="Rectangle 385">
              <a:extLst>
                <a:ext uri="{FF2B5EF4-FFF2-40B4-BE49-F238E27FC236}">
                  <a16:creationId xmlns:a16="http://schemas.microsoft.com/office/drawing/2014/main" id="{FD6BAA74-8FC4-1944-BA02-CAC1CBDEC46A}"/>
                </a:ext>
              </a:extLst>
            </p:cNvPr>
            <p:cNvSpPr/>
            <p:nvPr/>
          </p:nvSpPr>
          <p:spPr>
            <a:xfrm>
              <a:off x="6559936"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87" name="Rectangle 386">
              <a:extLst>
                <a:ext uri="{FF2B5EF4-FFF2-40B4-BE49-F238E27FC236}">
                  <a16:creationId xmlns:a16="http://schemas.microsoft.com/office/drawing/2014/main" id="{E7F73092-DB15-A84C-960F-5ADE7251D41F}"/>
                </a:ext>
              </a:extLst>
            </p:cNvPr>
            <p:cNvSpPr/>
            <p:nvPr/>
          </p:nvSpPr>
          <p:spPr>
            <a:xfrm>
              <a:off x="6075687"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88" name="Rectangle 387">
              <a:extLst>
                <a:ext uri="{FF2B5EF4-FFF2-40B4-BE49-F238E27FC236}">
                  <a16:creationId xmlns:a16="http://schemas.microsoft.com/office/drawing/2014/main" id="{97A33EFB-E593-1945-AF82-478E831DA9B9}"/>
                </a:ext>
              </a:extLst>
            </p:cNvPr>
            <p:cNvSpPr/>
            <p:nvPr/>
          </p:nvSpPr>
          <p:spPr>
            <a:xfrm>
              <a:off x="4223139"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389" name="Straight Connector 388">
              <a:extLst>
                <a:ext uri="{FF2B5EF4-FFF2-40B4-BE49-F238E27FC236}">
                  <a16:creationId xmlns:a16="http://schemas.microsoft.com/office/drawing/2014/main" id="{3371B437-09CF-7B4E-BB5B-26E15DEE78E8}"/>
                </a:ext>
              </a:extLst>
            </p:cNvPr>
            <p:cNvCxnSpPr>
              <a:cxnSpLocks/>
            </p:cNvCxnSpPr>
            <p:nvPr/>
          </p:nvCxnSpPr>
          <p:spPr>
            <a:xfrm>
              <a:off x="3449867" y="5760000"/>
              <a:ext cx="30777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7AEC145F-D4ED-1049-97AC-96B02DF5E0AF}"/>
                </a:ext>
              </a:extLst>
            </p:cNvPr>
            <p:cNvCxnSpPr>
              <a:cxnSpLocks/>
            </p:cNvCxnSpPr>
            <p:nvPr/>
          </p:nvCxnSpPr>
          <p:spPr>
            <a:xfrm>
              <a:off x="3944631" y="5760000"/>
              <a:ext cx="29687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D11CE6EC-7DDF-C944-A372-054222973571}"/>
                </a:ext>
              </a:extLst>
            </p:cNvPr>
            <p:cNvCxnSpPr>
              <a:cxnSpLocks/>
            </p:cNvCxnSpPr>
            <p:nvPr/>
          </p:nvCxnSpPr>
          <p:spPr>
            <a:xfrm>
              <a:off x="4241507"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99584F03-6361-0747-BE26-6D1468110837}"/>
                </a:ext>
              </a:extLst>
            </p:cNvPr>
            <p:cNvCxnSpPr>
              <a:cxnSpLocks/>
            </p:cNvCxnSpPr>
            <p:nvPr/>
          </p:nvCxnSpPr>
          <p:spPr>
            <a:xfrm>
              <a:off x="4247956" y="5577166"/>
              <a:ext cx="16223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FBF34592-78A1-344F-BFD4-8FB289846C46}"/>
                </a:ext>
              </a:extLst>
            </p:cNvPr>
            <p:cNvCxnSpPr>
              <a:cxnSpLocks/>
            </p:cNvCxnSpPr>
            <p:nvPr/>
          </p:nvCxnSpPr>
          <p:spPr>
            <a:xfrm flipV="1">
              <a:off x="4414630" y="5759339"/>
              <a:ext cx="163795" cy="132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94" name="Rectangle 393">
              <a:extLst>
                <a:ext uri="{FF2B5EF4-FFF2-40B4-BE49-F238E27FC236}">
                  <a16:creationId xmlns:a16="http://schemas.microsoft.com/office/drawing/2014/main" id="{6D217656-30A5-654B-9917-5754DFAC1ED7}"/>
                </a:ext>
              </a:extLst>
            </p:cNvPr>
            <p:cNvSpPr/>
            <p:nvPr/>
          </p:nvSpPr>
          <p:spPr>
            <a:xfrm>
              <a:off x="6201134"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5" name="Rectangle 394">
              <a:extLst>
                <a:ext uri="{FF2B5EF4-FFF2-40B4-BE49-F238E27FC236}">
                  <a16:creationId xmlns:a16="http://schemas.microsoft.com/office/drawing/2014/main" id="{81E0FB85-ABA9-6C45-B583-76EF88F09D80}"/>
                </a:ext>
              </a:extLst>
            </p:cNvPr>
            <p:cNvSpPr/>
            <p:nvPr/>
          </p:nvSpPr>
          <p:spPr>
            <a:xfrm>
              <a:off x="7169632"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6" name="Rectangle 395">
              <a:extLst>
                <a:ext uri="{FF2B5EF4-FFF2-40B4-BE49-F238E27FC236}">
                  <a16:creationId xmlns:a16="http://schemas.microsoft.com/office/drawing/2014/main" id="{DDA5DA91-9BEA-B24C-A34E-FD187F68F09F}"/>
                </a:ext>
              </a:extLst>
            </p:cNvPr>
            <p:cNvSpPr/>
            <p:nvPr/>
          </p:nvSpPr>
          <p:spPr>
            <a:xfrm>
              <a:off x="5716885"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7" name="Rectangle 396">
              <a:extLst>
                <a:ext uri="{FF2B5EF4-FFF2-40B4-BE49-F238E27FC236}">
                  <a16:creationId xmlns:a16="http://schemas.microsoft.com/office/drawing/2014/main" id="{655ABE52-BEE3-D549-B59F-A23696152FD6}"/>
                </a:ext>
              </a:extLst>
            </p:cNvPr>
            <p:cNvSpPr/>
            <p:nvPr/>
          </p:nvSpPr>
          <p:spPr>
            <a:xfrm>
              <a:off x="6685383"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8" name="Rectangle 397">
              <a:extLst>
                <a:ext uri="{FF2B5EF4-FFF2-40B4-BE49-F238E27FC236}">
                  <a16:creationId xmlns:a16="http://schemas.microsoft.com/office/drawing/2014/main" id="{28E23521-C55C-5049-BD0B-DFEC5E1CD5DE}"/>
                </a:ext>
              </a:extLst>
            </p:cNvPr>
            <p:cNvSpPr/>
            <p:nvPr/>
          </p:nvSpPr>
          <p:spPr>
            <a:xfrm>
              <a:off x="7658438"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399" name="Straight Connector 398">
              <a:extLst>
                <a:ext uri="{FF2B5EF4-FFF2-40B4-BE49-F238E27FC236}">
                  <a16:creationId xmlns:a16="http://schemas.microsoft.com/office/drawing/2014/main" id="{609CF166-693F-3741-96EF-F89D86C8499C}"/>
                </a:ext>
              </a:extLst>
            </p:cNvPr>
            <p:cNvCxnSpPr>
              <a:cxnSpLocks/>
            </p:cNvCxnSpPr>
            <p:nvPr/>
          </p:nvCxnSpPr>
          <p:spPr>
            <a:xfrm>
              <a:off x="6570499" y="5577166"/>
              <a:ext cx="2073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00" name="Rectangle 399">
              <a:extLst>
                <a:ext uri="{FF2B5EF4-FFF2-40B4-BE49-F238E27FC236}">
                  <a16:creationId xmlns:a16="http://schemas.microsoft.com/office/drawing/2014/main" id="{F53EE02F-DCBB-9E4D-A8A2-8E8E95B6486E}"/>
                </a:ext>
              </a:extLst>
            </p:cNvPr>
            <p:cNvSpPr/>
            <p:nvPr/>
          </p:nvSpPr>
          <p:spPr>
            <a:xfrm>
              <a:off x="3821787"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01" name="Rectangle 400">
              <a:extLst>
                <a:ext uri="{FF2B5EF4-FFF2-40B4-BE49-F238E27FC236}">
                  <a16:creationId xmlns:a16="http://schemas.microsoft.com/office/drawing/2014/main" id="{C17F2E9A-873D-5A4A-A140-63DDAD825013}"/>
                </a:ext>
              </a:extLst>
            </p:cNvPr>
            <p:cNvSpPr/>
            <p:nvPr/>
          </p:nvSpPr>
          <p:spPr>
            <a:xfrm>
              <a:off x="3337538"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02" name="Rectangle 401">
              <a:extLst>
                <a:ext uri="{FF2B5EF4-FFF2-40B4-BE49-F238E27FC236}">
                  <a16:creationId xmlns:a16="http://schemas.microsoft.com/office/drawing/2014/main" id="{C4FA1256-EF92-1246-AF07-B436EF4B28E6}"/>
                </a:ext>
              </a:extLst>
            </p:cNvPr>
            <p:cNvSpPr/>
            <p:nvPr/>
          </p:nvSpPr>
          <p:spPr>
            <a:xfrm>
              <a:off x="4306036"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403" name="Straight Connector 402">
              <a:extLst>
                <a:ext uri="{FF2B5EF4-FFF2-40B4-BE49-F238E27FC236}">
                  <a16:creationId xmlns:a16="http://schemas.microsoft.com/office/drawing/2014/main" id="{3808BF29-2968-E440-82D0-88723E8FED3D}"/>
                </a:ext>
              </a:extLst>
            </p:cNvPr>
            <p:cNvCxnSpPr>
              <a:cxnSpLocks/>
            </p:cNvCxnSpPr>
            <p:nvPr/>
          </p:nvCxnSpPr>
          <p:spPr>
            <a:xfrm>
              <a:off x="5603553" y="5577166"/>
              <a:ext cx="21363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C4F1A491-8B40-DB49-8E3F-C150929EF797}"/>
                </a:ext>
              </a:extLst>
            </p:cNvPr>
            <p:cNvCxnSpPr>
              <a:cxnSpLocks/>
            </p:cNvCxnSpPr>
            <p:nvPr/>
          </p:nvCxnSpPr>
          <p:spPr>
            <a:xfrm>
              <a:off x="5604063"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9C769A7E-BCAC-CB46-A040-45200DE53D8E}"/>
                </a:ext>
              </a:extLst>
            </p:cNvPr>
            <p:cNvCxnSpPr>
              <a:cxnSpLocks/>
            </p:cNvCxnSpPr>
            <p:nvPr/>
          </p:nvCxnSpPr>
          <p:spPr>
            <a:xfrm>
              <a:off x="5817184"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7D0B9F30-6567-DF47-B6B5-3FE5A3AD5E0C}"/>
                </a:ext>
              </a:extLst>
            </p:cNvPr>
            <p:cNvCxnSpPr>
              <a:cxnSpLocks/>
            </p:cNvCxnSpPr>
            <p:nvPr/>
          </p:nvCxnSpPr>
          <p:spPr>
            <a:xfrm>
              <a:off x="6308116"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8ECADA22-D28E-0C45-8F1C-0A1A331DE531}"/>
                </a:ext>
              </a:extLst>
            </p:cNvPr>
            <p:cNvCxnSpPr>
              <a:cxnSpLocks/>
            </p:cNvCxnSpPr>
            <p:nvPr/>
          </p:nvCxnSpPr>
          <p:spPr>
            <a:xfrm>
              <a:off x="6091702" y="5573362"/>
              <a:ext cx="0" cy="1789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834DF7C5-6B04-154C-9B6A-D5E0A2E9C862}"/>
                </a:ext>
              </a:extLst>
            </p:cNvPr>
            <p:cNvCxnSpPr>
              <a:cxnSpLocks/>
            </p:cNvCxnSpPr>
            <p:nvPr/>
          </p:nvCxnSpPr>
          <p:spPr>
            <a:xfrm>
              <a:off x="6098909" y="5577166"/>
              <a:ext cx="1978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07691B32-A4C7-F040-958B-6A06F81E87D4}"/>
                </a:ext>
              </a:extLst>
            </p:cNvPr>
            <p:cNvCxnSpPr>
              <a:cxnSpLocks/>
            </p:cNvCxnSpPr>
            <p:nvPr/>
          </p:nvCxnSpPr>
          <p:spPr>
            <a:xfrm flipV="1">
              <a:off x="5811712" y="5759452"/>
              <a:ext cx="279990" cy="109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07DEB2CF-208F-2040-B727-AA231DC7E46B}"/>
                </a:ext>
              </a:extLst>
            </p:cNvPr>
            <p:cNvCxnSpPr>
              <a:cxnSpLocks/>
            </p:cNvCxnSpPr>
            <p:nvPr/>
          </p:nvCxnSpPr>
          <p:spPr>
            <a:xfrm>
              <a:off x="6310006" y="5760000"/>
              <a:ext cx="2489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5094449B-58DA-014A-A302-2DF24BFC13DF}"/>
                </a:ext>
              </a:extLst>
            </p:cNvPr>
            <p:cNvCxnSpPr>
              <a:cxnSpLocks/>
            </p:cNvCxnSpPr>
            <p:nvPr/>
          </p:nvCxnSpPr>
          <p:spPr>
            <a:xfrm>
              <a:off x="6572931" y="5577808"/>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22CEE45C-6C8B-DC41-B866-74A6010F5AC7}"/>
                </a:ext>
              </a:extLst>
            </p:cNvPr>
            <p:cNvCxnSpPr>
              <a:cxnSpLocks/>
            </p:cNvCxnSpPr>
            <p:nvPr/>
          </p:nvCxnSpPr>
          <p:spPr>
            <a:xfrm>
              <a:off x="5339087" y="5760000"/>
              <a:ext cx="25562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B4E153B8-AB42-7E4D-A601-720179212D1F}"/>
                </a:ext>
              </a:extLst>
            </p:cNvPr>
            <p:cNvCxnSpPr>
              <a:cxnSpLocks/>
            </p:cNvCxnSpPr>
            <p:nvPr/>
          </p:nvCxnSpPr>
          <p:spPr>
            <a:xfrm flipH="1">
              <a:off x="7661940" y="3321949"/>
              <a:ext cx="54" cy="1353627"/>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14" name="Straight Connector 413">
              <a:extLst>
                <a:ext uri="{FF2B5EF4-FFF2-40B4-BE49-F238E27FC236}">
                  <a16:creationId xmlns:a16="http://schemas.microsoft.com/office/drawing/2014/main" id="{096C4F4E-445C-5847-9923-CD5EABDFB2CD}"/>
                </a:ext>
              </a:extLst>
            </p:cNvPr>
            <p:cNvCxnSpPr>
              <a:cxnSpLocks/>
            </p:cNvCxnSpPr>
            <p:nvPr/>
          </p:nvCxnSpPr>
          <p:spPr>
            <a:xfrm>
              <a:off x="6552000" y="630001"/>
              <a:ext cx="18000" cy="5760000"/>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15" name="Straight Arrow Connector 414">
              <a:extLst>
                <a:ext uri="{FF2B5EF4-FFF2-40B4-BE49-F238E27FC236}">
                  <a16:creationId xmlns:a16="http://schemas.microsoft.com/office/drawing/2014/main" id="{92C7C752-6773-3F47-BBDB-2DB89348A616}"/>
                </a:ext>
              </a:extLst>
            </p:cNvPr>
            <p:cNvCxnSpPr>
              <a:cxnSpLocks/>
            </p:cNvCxnSpPr>
            <p:nvPr/>
          </p:nvCxnSpPr>
          <p:spPr>
            <a:xfrm flipV="1">
              <a:off x="6555178" y="2967238"/>
              <a:ext cx="3612290" cy="2"/>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16" name="TextBox 415">
              <a:extLst>
                <a:ext uri="{FF2B5EF4-FFF2-40B4-BE49-F238E27FC236}">
                  <a16:creationId xmlns:a16="http://schemas.microsoft.com/office/drawing/2014/main" id="{A4CF98A1-A6A2-6C43-BC40-5F0D8C8E15FF}"/>
                </a:ext>
              </a:extLst>
            </p:cNvPr>
            <p:cNvSpPr txBox="1"/>
            <p:nvPr/>
          </p:nvSpPr>
          <p:spPr>
            <a:xfrm>
              <a:off x="6513682" y="2711355"/>
              <a:ext cx="3612290"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Packet Arrival GAP</a:t>
              </a:r>
            </a:p>
          </p:txBody>
        </p:sp>
        <p:sp>
          <p:nvSpPr>
            <p:cNvPr id="417" name="Rectangle 416">
              <a:extLst>
                <a:ext uri="{FF2B5EF4-FFF2-40B4-BE49-F238E27FC236}">
                  <a16:creationId xmlns:a16="http://schemas.microsoft.com/office/drawing/2014/main" id="{60342220-A3F1-294E-ABCE-E30551C8D3C5}"/>
                </a:ext>
              </a:extLst>
            </p:cNvPr>
            <p:cNvSpPr/>
            <p:nvPr/>
          </p:nvSpPr>
          <p:spPr>
            <a:xfrm>
              <a:off x="10651824"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18" name="Rectangle 417">
              <a:extLst>
                <a:ext uri="{FF2B5EF4-FFF2-40B4-BE49-F238E27FC236}">
                  <a16:creationId xmlns:a16="http://schemas.microsoft.com/office/drawing/2014/main" id="{03BF6F7B-8099-474A-8EC1-9EB8F913E0CD}"/>
                </a:ext>
              </a:extLst>
            </p:cNvPr>
            <p:cNvSpPr/>
            <p:nvPr/>
          </p:nvSpPr>
          <p:spPr>
            <a:xfrm>
              <a:off x="10167575"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19" name="Rectangle 418">
              <a:extLst>
                <a:ext uri="{FF2B5EF4-FFF2-40B4-BE49-F238E27FC236}">
                  <a16:creationId xmlns:a16="http://schemas.microsoft.com/office/drawing/2014/main" id="{D74E8692-B5D2-F344-AE59-90DDBF489F20}"/>
                </a:ext>
              </a:extLst>
            </p:cNvPr>
            <p:cNvSpPr/>
            <p:nvPr/>
          </p:nvSpPr>
          <p:spPr>
            <a:xfrm>
              <a:off x="11136073"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mc:AlternateContent xmlns:mc="http://schemas.openxmlformats.org/markup-compatibility/2006" xmlns:a14="http://schemas.microsoft.com/office/drawing/2010/main">
          <mc:Choice Requires="a14">
            <p:sp>
              <p:nvSpPr>
                <p:cNvPr id="420" name="TextBox 419">
                  <a:extLst>
                    <a:ext uri="{FF2B5EF4-FFF2-40B4-BE49-F238E27FC236}">
                      <a16:creationId xmlns:a16="http://schemas.microsoft.com/office/drawing/2014/main" id="{65CD24FC-60B9-F44E-A88A-96FEFC18CE3E}"/>
                    </a:ext>
                  </a:extLst>
                </p:cNvPr>
                <p:cNvSpPr txBox="1"/>
                <p:nvPr/>
              </p:nvSpPr>
              <p:spPr>
                <a:xfrm>
                  <a:off x="10100524" y="1990599"/>
                  <a:ext cx="507062"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420" name="TextBox 419">
                  <a:extLst>
                    <a:ext uri="{FF2B5EF4-FFF2-40B4-BE49-F238E27FC236}">
                      <a16:creationId xmlns:a16="http://schemas.microsoft.com/office/drawing/2014/main" id="{65CD24FC-60B9-F44E-A88A-96FEFC18CE3E}"/>
                    </a:ext>
                  </a:extLst>
                </p:cNvPr>
                <p:cNvSpPr txBox="1">
                  <a:spLocks noRot="1" noChangeAspect="1" noMove="1" noResize="1" noEditPoints="1" noAdjustHandles="1" noChangeArrowheads="1" noChangeShapeType="1" noTextEdit="1"/>
                </p:cNvSpPr>
                <p:nvPr/>
              </p:nvSpPr>
              <p:spPr>
                <a:xfrm>
                  <a:off x="10100524" y="1990599"/>
                  <a:ext cx="507062" cy="235898"/>
                </a:xfrm>
                <a:prstGeom prst="rect">
                  <a:avLst/>
                </a:prstGeom>
                <a:blipFill>
                  <a:blip r:embed="rId14"/>
                  <a:stretch>
                    <a:fillRect/>
                  </a:stretch>
                </a:blipFill>
              </p:spPr>
              <p:txBody>
                <a:bodyPr/>
                <a:lstStyle/>
                <a:p>
                  <a:r>
                    <a:rPr lang="en-CH">
                      <a:noFill/>
                    </a:rPr>
                    <a:t> </a:t>
                  </a:r>
                </a:p>
              </p:txBody>
            </p:sp>
          </mc:Fallback>
        </mc:AlternateContent>
        <p:sp>
          <p:nvSpPr>
            <p:cNvPr id="421" name="Rectangle 420">
              <a:extLst>
                <a:ext uri="{FF2B5EF4-FFF2-40B4-BE49-F238E27FC236}">
                  <a16:creationId xmlns:a16="http://schemas.microsoft.com/office/drawing/2014/main" id="{F2ACD472-9071-4145-9049-B67A09BB3327}"/>
                </a:ext>
              </a:extLst>
            </p:cNvPr>
            <p:cNvSpPr/>
            <p:nvPr/>
          </p:nvSpPr>
          <p:spPr>
            <a:xfrm>
              <a:off x="10090105" y="1309282"/>
              <a:ext cx="4558374" cy="90526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mc:AlternateContent xmlns:mc="http://schemas.openxmlformats.org/markup-compatibility/2006" xmlns:a14="http://schemas.microsoft.com/office/drawing/2010/main">
          <mc:Choice Requires="a14">
            <p:sp>
              <p:nvSpPr>
                <p:cNvPr id="422" name="TextBox 421">
                  <a:extLst>
                    <a:ext uri="{FF2B5EF4-FFF2-40B4-BE49-F238E27FC236}">
                      <a16:creationId xmlns:a16="http://schemas.microsoft.com/office/drawing/2014/main" id="{12140C8B-6457-0742-B9B1-FFEC1445809E}"/>
                    </a:ext>
                  </a:extLst>
                </p:cNvPr>
                <p:cNvSpPr txBox="1"/>
                <p:nvPr/>
              </p:nvSpPr>
              <p:spPr>
                <a:xfrm>
                  <a:off x="11164430" y="4083283"/>
                  <a:ext cx="506613"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422" name="TextBox 421">
                  <a:extLst>
                    <a:ext uri="{FF2B5EF4-FFF2-40B4-BE49-F238E27FC236}">
                      <a16:creationId xmlns:a16="http://schemas.microsoft.com/office/drawing/2014/main" id="{12140C8B-6457-0742-B9B1-FFEC1445809E}"/>
                    </a:ext>
                  </a:extLst>
                </p:cNvPr>
                <p:cNvSpPr txBox="1">
                  <a:spLocks noRot="1" noChangeAspect="1" noMove="1" noResize="1" noEditPoints="1" noAdjustHandles="1" noChangeArrowheads="1" noChangeShapeType="1" noTextEdit="1"/>
                </p:cNvSpPr>
                <p:nvPr/>
              </p:nvSpPr>
              <p:spPr>
                <a:xfrm>
                  <a:off x="11164430" y="4083283"/>
                  <a:ext cx="506613" cy="235898"/>
                </a:xfrm>
                <a:prstGeom prst="rect">
                  <a:avLst/>
                </a:prstGeom>
                <a:blipFill>
                  <a:blip r:embed="rId15"/>
                  <a:stretch>
                    <a:fillRect/>
                  </a:stretch>
                </a:blipFill>
              </p:spPr>
              <p:txBody>
                <a:bodyPr/>
                <a:lstStyle/>
                <a:p>
                  <a:r>
                    <a:rPr lang="en-CH">
                      <a:noFill/>
                    </a:rPr>
                    <a:t> </a:t>
                  </a:r>
                </a:p>
              </p:txBody>
            </p:sp>
          </mc:Fallback>
        </mc:AlternateContent>
        <p:sp>
          <p:nvSpPr>
            <p:cNvPr id="423" name="Rectangle 422">
              <a:extLst>
                <a:ext uri="{FF2B5EF4-FFF2-40B4-BE49-F238E27FC236}">
                  <a16:creationId xmlns:a16="http://schemas.microsoft.com/office/drawing/2014/main" id="{EB44205E-F3F4-184E-9970-7CCC47D3E04A}"/>
                </a:ext>
              </a:extLst>
            </p:cNvPr>
            <p:cNvSpPr/>
            <p:nvPr/>
          </p:nvSpPr>
          <p:spPr>
            <a:xfrm>
              <a:off x="11223663" y="3610941"/>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424" name="Straight Connector 423">
              <a:extLst>
                <a:ext uri="{FF2B5EF4-FFF2-40B4-BE49-F238E27FC236}">
                  <a16:creationId xmlns:a16="http://schemas.microsoft.com/office/drawing/2014/main" id="{0DC21249-D3DA-D34A-9E63-948256244B2A}"/>
                </a:ext>
              </a:extLst>
            </p:cNvPr>
            <p:cNvCxnSpPr>
              <a:cxnSpLocks/>
            </p:cNvCxnSpPr>
            <p:nvPr/>
          </p:nvCxnSpPr>
          <p:spPr>
            <a:xfrm>
              <a:off x="9384601" y="6120000"/>
              <a:ext cx="77721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1772EC62-84E1-0945-B5D2-82B8A33177AA}"/>
                </a:ext>
              </a:extLst>
            </p:cNvPr>
            <p:cNvCxnSpPr>
              <a:cxnSpLocks/>
            </p:cNvCxnSpPr>
            <p:nvPr/>
          </p:nvCxnSpPr>
          <p:spPr>
            <a:xfrm>
              <a:off x="10160487" y="5940000"/>
              <a:ext cx="522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6230322F-603E-CD40-ADA7-072B6E29DEFC}"/>
                </a:ext>
              </a:extLst>
            </p:cNvPr>
            <p:cNvCxnSpPr>
              <a:cxnSpLocks/>
            </p:cNvCxnSpPr>
            <p:nvPr/>
          </p:nvCxnSpPr>
          <p:spPr>
            <a:xfrm>
              <a:off x="11116468" y="5580000"/>
              <a:ext cx="21363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C21BAFCB-4CAC-BF4A-BEA1-1A4CC12DDCFC}"/>
                </a:ext>
              </a:extLst>
            </p:cNvPr>
            <p:cNvCxnSpPr>
              <a:cxnSpLocks/>
            </p:cNvCxnSpPr>
            <p:nvPr/>
          </p:nvCxnSpPr>
          <p:spPr>
            <a:xfrm>
              <a:off x="10690154" y="5760000"/>
              <a:ext cx="4394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B743C89C-8442-1842-95E1-751E58CE5413}"/>
                </a:ext>
              </a:extLst>
            </p:cNvPr>
            <p:cNvCxnSpPr>
              <a:cxnSpLocks/>
            </p:cNvCxnSpPr>
            <p:nvPr/>
          </p:nvCxnSpPr>
          <p:spPr>
            <a:xfrm>
              <a:off x="10161818" y="594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06EB6D77-3689-3741-A1B6-03E85463F515}"/>
                </a:ext>
              </a:extLst>
            </p:cNvPr>
            <p:cNvCxnSpPr>
              <a:cxnSpLocks/>
            </p:cNvCxnSpPr>
            <p:nvPr/>
          </p:nvCxnSpPr>
          <p:spPr>
            <a:xfrm>
              <a:off x="10690154" y="576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FCCF5B7D-5750-CC43-AF3F-ACEFA038BDBB}"/>
                </a:ext>
              </a:extLst>
            </p:cNvPr>
            <p:cNvCxnSpPr>
              <a:cxnSpLocks/>
            </p:cNvCxnSpPr>
            <p:nvPr/>
          </p:nvCxnSpPr>
          <p:spPr>
            <a:xfrm>
              <a:off x="11122520"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22847545-7ECE-414F-B63A-0F5178CFF54C}"/>
                </a:ext>
              </a:extLst>
            </p:cNvPr>
            <p:cNvCxnSpPr>
              <a:cxnSpLocks/>
            </p:cNvCxnSpPr>
            <p:nvPr/>
          </p:nvCxnSpPr>
          <p:spPr>
            <a:xfrm>
              <a:off x="11330099"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DCF258B9-9465-0F4F-8619-E9F0CE856973}"/>
                </a:ext>
              </a:extLst>
            </p:cNvPr>
            <p:cNvCxnSpPr>
              <a:cxnSpLocks/>
            </p:cNvCxnSpPr>
            <p:nvPr/>
          </p:nvCxnSpPr>
          <p:spPr>
            <a:xfrm>
              <a:off x="11330099" y="5760000"/>
              <a:ext cx="30777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3" name="Straight Arrow Connector 432">
              <a:extLst>
                <a:ext uri="{FF2B5EF4-FFF2-40B4-BE49-F238E27FC236}">
                  <a16:creationId xmlns:a16="http://schemas.microsoft.com/office/drawing/2014/main" id="{13DF809B-D3F5-8442-9EFA-CDE44C0B34F4}"/>
                </a:ext>
              </a:extLst>
            </p:cNvPr>
            <p:cNvCxnSpPr>
              <a:cxnSpLocks/>
            </p:cNvCxnSpPr>
            <p:nvPr/>
          </p:nvCxnSpPr>
          <p:spPr>
            <a:xfrm>
              <a:off x="3344632" y="6365346"/>
              <a:ext cx="3225368"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34" name="TextBox 433">
              <a:extLst>
                <a:ext uri="{FF2B5EF4-FFF2-40B4-BE49-F238E27FC236}">
                  <a16:creationId xmlns:a16="http://schemas.microsoft.com/office/drawing/2014/main" id="{32109902-27E1-B44B-BE65-3813021D05E2}"/>
                </a:ext>
              </a:extLst>
            </p:cNvPr>
            <p:cNvSpPr txBox="1"/>
            <p:nvPr/>
          </p:nvSpPr>
          <p:spPr>
            <a:xfrm>
              <a:off x="3344631" y="6136332"/>
              <a:ext cx="298681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Steady State Window</a:t>
              </a:r>
            </a:p>
          </p:txBody>
        </p:sp>
        <p:cxnSp>
          <p:nvCxnSpPr>
            <p:cNvPr id="435" name="Straight Arrow Connector 434">
              <a:extLst>
                <a:ext uri="{FF2B5EF4-FFF2-40B4-BE49-F238E27FC236}">
                  <a16:creationId xmlns:a16="http://schemas.microsoft.com/office/drawing/2014/main" id="{C4228176-FEFD-6748-AF01-CCB7F885677A}"/>
                </a:ext>
              </a:extLst>
            </p:cNvPr>
            <p:cNvCxnSpPr>
              <a:cxnSpLocks/>
            </p:cNvCxnSpPr>
            <p:nvPr/>
          </p:nvCxnSpPr>
          <p:spPr>
            <a:xfrm>
              <a:off x="1624108" y="6601889"/>
              <a:ext cx="7954427"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36" name="TextBox 435">
              <a:extLst>
                <a:ext uri="{FF2B5EF4-FFF2-40B4-BE49-F238E27FC236}">
                  <a16:creationId xmlns:a16="http://schemas.microsoft.com/office/drawing/2014/main" id="{8EF26216-7F36-104A-ABFB-F3EFA5BC91D1}"/>
                </a:ext>
              </a:extLst>
            </p:cNvPr>
            <p:cNvSpPr txBox="1"/>
            <p:nvPr/>
          </p:nvSpPr>
          <p:spPr>
            <a:xfrm>
              <a:off x="1625003" y="6378385"/>
              <a:ext cx="7630525"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Full Window</a:t>
              </a:r>
            </a:p>
          </p:txBody>
        </p:sp>
        <p:cxnSp>
          <p:nvCxnSpPr>
            <p:cNvPr id="437" name="Straight Arrow Connector 436">
              <a:extLst>
                <a:ext uri="{FF2B5EF4-FFF2-40B4-BE49-F238E27FC236}">
                  <a16:creationId xmlns:a16="http://schemas.microsoft.com/office/drawing/2014/main" id="{B79ADB90-52C5-2D43-8138-F023F5363034}"/>
                </a:ext>
              </a:extLst>
            </p:cNvPr>
            <p:cNvCxnSpPr>
              <a:cxnSpLocks/>
            </p:cNvCxnSpPr>
            <p:nvPr/>
          </p:nvCxnSpPr>
          <p:spPr>
            <a:xfrm flipV="1">
              <a:off x="7608217" y="5006621"/>
              <a:ext cx="3612290" cy="2"/>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38" name="TextBox 437">
              <a:extLst>
                <a:ext uri="{FF2B5EF4-FFF2-40B4-BE49-F238E27FC236}">
                  <a16:creationId xmlns:a16="http://schemas.microsoft.com/office/drawing/2014/main" id="{8E7B6425-DD1D-B14C-ADBD-C5459FD52493}"/>
                </a:ext>
              </a:extLst>
            </p:cNvPr>
            <p:cNvSpPr txBox="1"/>
            <p:nvPr/>
          </p:nvSpPr>
          <p:spPr>
            <a:xfrm>
              <a:off x="7683559" y="4743368"/>
              <a:ext cx="3469115"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Read GAP = TVD – TPRn-1( CF-1)</a:t>
              </a:r>
            </a:p>
          </p:txBody>
        </p:sp>
      </p:grpSp>
      <p:sp>
        <p:nvSpPr>
          <p:cNvPr id="440" name="Oval 439">
            <a:extLst>
              <a:ext uri="{FF2B5EF4-FFF2-40B4-BE49-F238E27FC236}">
                <a16:creationId xmlns:a16="http://schemas.microsoft.com/office/drawing/2014/main" id="{7FCB1FD9-A5AB-D843-88D3-5872092DFC1C}"/>
              </a:ext>
            </a:extLst>
          </p:cNvPr>
          <p:cNvSpPr/>
          <p:nvPr/>
        </p:nvSpPr>
        <p:spPr>
          <a:xfrm>
            <a:off x="159949" y="1549777"/>
            <a:ext cx="1044737" cy="602591"/>
          </a:xfrm>
          <a:custGeom>
            <a:avLst/>
            <a:gdLst>
              <a:gd name="connsiteX0" fmla="*/ 0 w 1044737"/>
              <a:gd name="connsiteY0" fmla="*/ 301296 h 602591"/>
              <a:gd name="connsiteX1" fmla="*/ 522369 w 1044737"/>
              <a:gd name="connsiteY1" fmla="*/ 0 h 602591"/>
              <a:gd name="connsiteX2" fmla="*/ 1044738 w 1044737"/>
              <a:gd name="connsiteY2" fmla="*/ 301296 h 602591"/>
              <a:gd name="connsiteX3" fmla="*/ 522369 w 1044737"/>
              <a:gd name="connsiteY3" fmla="*/ 602592 h 602591"/>
              <a:gd name="connsiteX4" fmla="*/ 0 w 1044737"/>
              <a:gd name="connsiteY4" fmla="*/ 301296 h 602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737" h="602591" extrusionOk="0">
                <a:moveTo>
                  <a:pt x="0" y="301296"/>
                </a:moveTo>
                <a:cubicBezTo>
                  <a:pt x="-30318" y="116194"/>
                  <a:pt x="190247" y="16373"/>
                  <a:pt x="522369" y="0"/>
                </a:cubicBezTo>
                <a:cubicBezTo>
                  <a:pt x="838498" y="5817"/>
                  <a:pt x="1027629" y="135439"/>
                  <a:pt x="1044738" y="301296"/>
                </a:cubicBezTo>
                <a:cubicBezTo>
                  <a:pt x="1035621" y="476600"/>
                  <a:pt x="804849" y="635847"/>
                  <a:pt x="522369" y="602592"/>
                </a:cubicBezTo>
                <a:cubicBezTo>
                  <a:pt x="207308" y="588058"/>
                  <a:pt x="43797" y="488623"/>
                  <a:pt x="0" y="301296"/>
                </a:cubicBezTo>
                <a:close/>
              </a:path>
            </a:pathLst>
          </a:custGeom>
          <a:noFill/>
          <a:ln>
            <a:solidFill>
              <a:srgbClr val="C00000"/>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1" name="Oval 440">
            <a:extLst>
              <a:ext uri="{FF2B5EF4-FFF2-40B4-BE49-F238E27FC236}">
                <a16:creationId xmlns:a16="http://schemas.microsoft.com/office/drawing/2014/main" id="{2DD828B5-B0DB-4146-856C-B78EF930707B}"/>
              </a:ext>
            </a:extLst>
          </p:cNvPr>
          <p:cNvSpPr/>
          <p:nvPr/>
        </p:nvSpPr>
        <p:spPr>
          <a:xfrm>
            <a:off x="245328" y="5705465"/>
            <a:ext cx="1159726" cy="602591"/>
          </a:xfrm>
          <a:custGeom>
            <a:avLst/>
            <a:gdLst>
              <a:gd name="connsiteX0" fmla="*/ 0 w 1159726"/>
              <a:gd name="connsiteY0" fmla="*/ 301296 h 602591"/>
              <a:gd name="connsiteX1" fmla="*/ 579863 w 1159726"/>
              <a:gd name="connsiteY1" fmla="*/ 0 h 602591"/>
              <a:gd name="connsiteX2" fmla="*/ 1159726 w 1159726"/>
              <a:gd name="connsiteY2" fmla="*/ 301296 h 602591"/>
              <a:gd name="connsiteX3" fmla="*/ 579863 w 1159726"/>
              <a:gd name="connsiteY3" fmla="*/ 602592 h 602591"/>
              <a:gd name="connsiteX4" fmla="*/ 0 w 1159726"/>
              <a:gd name="connsiteY4" fmla="*/ 301296 h 602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726" h="602591" extrusionOk="0">
                <a:moveTo>
                  <a:pt x="0" y="301296"/>
                </a:moveTo>
                <a:cubicBezTo>
                  <a:pt x="-55815" y="100467"/>
                  <a:pt x="230394" y="10967"/>
                  <a:pt x="579863" y="0"/>
                </a:cubicBezTo>
                <a:cubicBezTo>
                  <a:pt x="927745" y="5817"/>
                  <a:pt x="1142617" y="135439"/>
                  <a:pt x="1159726" y="301296"/>
                </a:cubicBezTo>
                <a:cubicBezTo>
                  <a:pt x="1131341" y="495416"/>
                  <a:pt x="885546" y="683102"/>
                  <a:pt x="579863" y="602592"/>
                </a:cubicBezTo>
                <a:cubicBezTo>
                  <a:pt x="233049" y="588058"/>
                  <a:pt x="43797" y="488623"/>
                  <a:pt x="0" y="301296"/>
                </a:cubicBezTo>
                <a:close/>
              </a:path>
            </a:pathLst>
          </a:custGeom>
          <a:noFill/>
          <a:ln>
            <a:solidFill>
              <a:srgbClr val="C00000"/>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2" name="Oval 441">
            <a:extLst>
              <a:ext uri="{FF2B5EF4-FFF2-40B4-BE49-F238E27FC236}">
                <a16:creationId xmlns:a16="http://schemas.microsoft.com/office/drawing/2014/main" id="{1D6CA03A-9F57-4B4F-B08F-B41C62562725}"/>
              </a:ext>
            </a:extLst>
          </p:cNvPr>
          <p:cNvSpPr/>
          <p:nvPr/>
        </p:nvSpPr>
        <p:spPr>
          <a:xfrm>
            <a:off x="159950" y="3627621"/>
            <a:ext cx="1323872" cy="602591"/>
          </a:xfrm>
          <a:custGeom>
            <a:avLst/>
            <a:gdLst>
              <a:gd name="connsiteX0" fmla="*/ 0 w 1323872"/>
              <a:gd name="connsiteY0" fmla="*/ 301296 h 602591"/>
              <a:gd name="connsiteX1" fmla="*/ 661936 w 1323872"/>
              <a:gd name="connsiteY1" fmla="*/ 0 h 602591"/>
              <a:gd name="connsiteX2" fmla="*/ 1323872 w 1323872"/>
              <a:gd name="connsiteY2" fmla="*/ 301296 h 602591"/>
              <a:gd name="connsiteX3" fmla="*/ 661936 w 1323872"/>
              <a:gd name="connsiteY3" fmla="*/ 602592 h 602591"/>
              <a:gd name="connsiteX4" fmla="*/ 0 w 1323872"/>
              <a:gd name="connsiteY4" fmla="*/ 301296 h 602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872" h="602591" extrusionOk="0">
                <a:moveTo>
                  <a:pt x="0" y="301296"/>
                </a:moveTo>
                <a:cubicBezTo>
                  <a:pt x="-73491" y="89564"/>
                  <a:pt x="241259" y="20680"/>
                  <a:pt x="661936" y="0"/>
                </a:cubicBezTo>
                <a:cubicBezTo>
                  <a:pt x="1055146" y="5817"/>
                  <a:pt x="1306763" y="135439"/>
                  <a:pt x="1323872" y="301296"/>
                </a:cubicBezTo>
                <a:cubicBezTo>
                  <a:pt x="1272153" y="518203"/>
                  <a:pt x="1012659" y="684693"/>
                  <a:pt x="661936" y="602592"/>
                </a:cubicBezTo>
                <a:cubicBezTo>
                  <a:pt x="269794" y="588058"/>
                  <a:pt x="43797" y="488623"/>
                  <a:pt x="0" y="301296"/>
                </a:cubicBezTo>
                <a:close/>
              </a:path>
            </a:pathLst>
          </a:custGeom>
          <a:noFill/>
          <a:ln>
            <a:solidFill>
              <a:srgbClr val="C00000"/>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E3BD530-47C5-4E2A-9413-15B3DA99241A}"/>
              </a:ext>
            </a:extLst>
          </p:cNvPr>
          <p:cNvSpPr txBox="1"/>
          <p:nvPr/>
        </p:nvSpPr>
        <p:spPr>
          <a:xfrm>
            <a:off x="6613742" y="5141348"/>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Work in Progress</a:t>
            </a:r>
          </a:p>
        </p:txBody>
      </p:sp>
    </p:spTree>
    <p:extLst>
      <p:ext uri="{BB962C8B-B14F-4D97-AF65-F5344CB8AC3E}">
        <p14:creationId xmlns:p14="http://schemas.microsoft.com/office/powerpoint/2010/main" val="376254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0"/>
                                        </p:tgtEl>
                                        <p:attrNameLst>
                                          <p:attrName>style.visibility</p:attrName>
                                        </p:attrNameLst>
                                      </p:cBhvr>
                                      <p:to>
                                        <p:strVal val="visible"/>
                                      </p:to>
                                    </p:set>
                                    <p:animEffect transition="in" filter="fade">
                                      <p:cBhvr>
                                        <p:cTn id="7" dur="500"/>
                                        <p:tgtEl>
                                          <p:spTgt spid="4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1"/>
                                        </p:tgtEl>
                                        <p:attrNameLst>
                                          <p:attrName>style.visibility</p:attrName>
                                        </p:attrNameLst>
                                      </p:cBhvr>
                                      <p:to>
                                        <p:strVal val="visible"/>
                                      </p:to>
                                    </p:set>
                                    <p:animEffect transition="in" filter="fade">
                                      <p:cBhvr>
                                        <p:cTn id="12" dur="500"/>
                                        <p:tgtEl>
                                          <p:spTgt spid="4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2"/>
                                        </p:tgtEl>
                                        <p:attrNameLst>
                                          <p:attrName>style.visibility</p:attrName>
                                        </p:attrNameLst>
                                      </p:cBhvr>
                                      <p:to>
                                        <p:strVal val="visible"/>
                                      </p:to>
                                    </p:set>
                                    <p:animEffect transition="in" filter="fade">
                                      <p:cBhvr>
                                        <p:cTn id="17" dur="500"/>
                                        <p:tgtEl>
                                          <p:spTgt spid="44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1+#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 grpId="0" animBg="1"/>
      <p:bldP spid="441" grpId="0" animBg="1"/>
      <p:bldP spid="44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70B65D6-8725-5742-9637-5E46675881A7}"/>
              </a:ext>
            </a:extLst>
          </p:cNvPr>
          <p:cNvGrpSpPr/>
          <p:nvPr/>
        </p:nvGrpSpPr>
        <p:grpSpPr>
          <a:xfrm>
            <a:off x="0" y="6325644"/>
            <a:ext cx="2742522" cy="534667"/>
            <a:chOff x="-15833" y="-632533"/>
            <a:chExt cx="2742522" cy="534667"/>
          </a:xfrm>
        </p:grpSpPr>
        <p:sp>
          <p:nvSpPr>
            <p:cNvPr id="10" name="TextBox 9">
              <a:extLst>
                <a:ext uri="{FF2B5EF4-FFF2-40B4-BE49-F238E27FC236}">
                  <a16:creationId xmlns:a16="http://schemas.microsoft.com/office/drawing/2014/main" id="{ED168B32-CE5A-3340-902E-C99AA69B55F4}"/>
                </a:ext>
              </a:extLst>
            </p:cNvPr>
            <p:cNvSpPr txBox="1"/>
            <p:nvPr/>
          </p:nvSpPr>
          <p:spPr>
            <a:xfrm>
              <a:off x="-15833" y="-632533"/>
              <a:ext cx="27425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193F97"/>
                  </a:solidFill>
                  <a:effectLst/>
                  <a:uLnTx/>
                  <a:uFillTx/>
                  <a:latin typeface="Avenir Black" panose="02000503020000020003" pitchFamily="2" charset="0"/>
                  <a:ea typeface="+mn-ea"/>
                  <a:cs typeface="Arial" panose="020B0604020202020204" pitchFamily="34" charset="0"/>
                </a:rPr>
                <a:t>EBU</a:t>
              </a:r>
            </a:p>
          </p:txBody>
        </p:sp>
        <p:sp>
          <p:nvSpPr>
            <p:cNvPr id="11" name="TextBox 10">
              <a:extLst>
                <a:ext uri="{FF2B5EF4-FFF2-40B4-BE49-F238E27FC236}">
                  <a16:creationId xmlns:a16="http://schemas.microsoft.com/office/drawing/2014/main" id="{68823D45-7FD8-0849-8112-531EC6CB2C89}"/>
                </a:ext>
              </a:extLst>
            </p:cNvPr>
            <p:cNvSpPr txBox="1"/>
            <p:nvPr/>
          </p:nvSpPr>
          <p:spPr>
            <a:xfrm>
              <a:off x="-1200" y="-290226"/>
              <a:ext cx="2561112" cy="1923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50" b="0" i="0" u="none" strike="noStrike" kern="1200" cap="none" spc="0" normalizeH="0" baseline="0" noProof="0">
                  <a:ln>
                    <a:noFill/>
                  </a:ln>
                  <a:solidFill>
                    <a:srgbClr val="707271"/>
                  </a:solidFill>
                  <a:effectLst/>
                  <a:uLnTx/>
                  <a:uFillTx/>
                  <a:latin typeface="Avenir Medium" panose="02000503020000020003" pitchFamily="2" charset="0"/>
                  <a:ea typeface="+mn-ea"/>
                  <a:cs typeface="+mn-cs"/>
                </a:rPr>
                <a:t>TECHNOLOGY &amp; INNOVATION</a:t>
              </a:r>
            </a:p>
          </p:txBody>
        </p:sp>
      </p:grpSp>
      <p:grpSp>
        <p:nvGrpSpPr>
          <p:cNvPr id="9" name="Group 8">
            <a:extLst>
              <a:ext uri="{FF2B5EF4-FFF2-40B4-BE49-F238E27FC236}">
                <a16:creationId xmlns:a16="http://schemas.microsoft.com/office/drawing/2014/main" id="{9FAC3F7D-2EEA-BB43-A700-3F908B471471}"/>
              </a:ext>
            </a:extLst>
          </p:cNvPr>
          <p:cNvGrpSpPr/>
          <p:nvPr/>
        </p:nvGrpSpPr>
        <p:grpSpPr>
          <a:xfrm>
            <a:off x="215351" y="118152"/>
            <a:ext cx="14288479" cy="6639489"/>
            <a:chOff x="360000" y="122289"/>
            <a:chExt cx="14288479" cy="6639489"/>
          </a:xfrm>
        </p:grpSpPr>
        <p:cxnSp>
          <p:nvCxnSpPr>
            <p:cNvPr id="295" name="Straight Connector 294">
              <a:extLst>
                <a:ext uri="{FF2B5EF4-FFF2-40B4-BE49-F238E27FC236}">
                  <a16:creationId xmlns:a16="http://schemas.microsoft.com/office/drawing/2014/main" id="{499FB889-98E5-934F-81A1-879CE9A2A0D7}"/>
                </a:ext>
              </a:extLst>
            </p:cNvPr>
            <p:cNvCxnSpPr>
              <a:cxnSpLocks/>
            </p:cNvCxnSpPr>
            <p:nvPr/>
          </p:nvCxnSpPr>
          <p:spPr>
            <a:xfrm>
              <a:off x="3331063" y="631436"/>
              <a:ext cx="18000" cy="576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96" name="Straight Connector 295">
              <a:extLst>
                <a:ext uri="{FF2B5EF4-FFF2-40B4-BE49-F238E27FC236}">
                  <a16:creationId xmlns:a16="http://schemas.microsoft.com/office/drawing/2014/main" id="{3815EA8E-F12A-CA4E-9ED4-8BD727B029B2}"/>
                </a:ext>
              </a:extLst>
            </p:cNvPr>
            <p:cNvCxnSpPr>
              <a:cxnSpLocks/>
            </p:cNvCxnSpPr>
            <p:nvPr/>
          </p:nvCxnSpPr>
          <p:spPr>
            <a:xfrm>
              <a:off x="1606108" y="641778"/>
              <a:ext cx="18000" cy="612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sp>
          <p:nvSpPr>
            <p:cNvPr id="297" name="TextBox 296">
              <a:extLst>
                <a:ext uri="{FF2B5EF4-FFF2-40B4-BE49-F238E27FC236}">
                  <a16:creationId xmlns:a16="http://schemas.microsoft.com/office/drawing/2014/main" id="{9679A202-98F3-4447-A983-92070CB7D6A7}"/>
                </a:ext>
              </a:extLst>
            </p:cNvPr>
            <p:cNvSpPr txBox="1"/>
            <p:nvPr/>
          </p:nvSpPr>
          <p:spPr>
            <a:xfrm>
              <a:off x="420058" y="3700146"/>
              <a:ext cx="11983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Gapped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Packet Read Schedule</a:t>
              </a:r>
            </a:p>
          </p:txBody>
        </p:sp>
        <p:cxnSp>
          <p:nvCxnSpPr>
            <p:cNvPr id="298" name="Straight Arrow Connector 297">
              <a:extLst>
                <a:ext uri="{FF2B5EF4-FFF2-40B4-BE49-F238E27FC236}">
                  <a16:creationId xmlns:a16="http://schemas.microsoft.com/office/drawing/2014/main" id="{6F9B116A-7F9A-5048-B350-277C5253CB7A}"/>
                </a:ext>
              </a:extLst>
            </p:cNvPr>
            <p:cNvCxnSpPr>
              <a:cxnSpLocks/>
            </p:cNvCxnSpPr>
            <p:nvPr/>
          </p:nvCxnSpPr>
          <p:spPr>
            <a:xfrm flipV="1">
              <a:off x="392079" y="1976351"/>
              <a:ext cx="11539307" cy="0"/>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1BE4797E-1545-F940-9ED7-F4F20FBA841D}"/>
                </a:ext>
              </a:extLst>
            </p:cNvPr>
            <p:cNvCxnSpPr>
              <a:cxnSpLocks/>
            </p:cNvCxnSpPr>
            <p:nvPr/>
          </p:nvCxnSpPr>
          <p:spPr>
            <a:xfrm>
              <a:off x="11232610" y="575121"/>
              <a:ext cx="0" cy="594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00" name="Straight Connector 299">
              <a:extLst>
                <a:ext uri="{FF2B5EF4-FFF2-40B4-BE49-F238E27FC236}">
                  <a16:creationId xmlns:a16="http://schemas.microsoft.com/office/drawing/2014/main" id="{392FB5A2-4BA7-F34F-B800-DC242599EE0F}"/>
                </a:ext>
              </a:extLst>
            </p:cNvPr>
            <p:cNvCxnSpPr>
              <a:cxnSpLocks/>
            </p:cNvCxnSpPr>
            <p:nvPr/>
          </p:nvCxnSpPr>
          <p:spPr>
            <a:xfrm>
              <a:off x="9573310" y="575122"/>
              <a:ext cx="7200" cy="612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01" name="Straight Arrow Connector 300">
              <a:extLst>
                <a:ext uri="{FF2B5EF4-FFF2-40B4-BE49-F238E27FC236}">
                  <a16:creationId xmlns:a16="http://schemas.microsoft.com/office/drawing/2014/main" id="{0CF808AD-F5D5-A34A-AA38-FD6E6D36C3C2}"/>
                </a:ext>
              </a:extLst>
            </p:cNvPr>
            <p:cNvCxnSpPr/>
            <p:nvPr/>
          </p:nvCxnSpPr>
          <p:spPr>
            <a:xfrm>
              <a:off x="1152378" y="394963"/>
              <a:ext cx="452835" cy="210782"/>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02" name="Straight Arrow Connector 301">
              <a:extLst>
                <a:ext uri="{FF2B5EF4-FFF2-40B4-BE49-F238E27FC236}">
                  <a16:creationId xmlns:a16="http://schemas.microsoft.com/office/drawing/2014/main" id="{2165B53B-9A82-E841-A3F0-CBFA5DEC65B3}"/>
                </a:ext>
              </a:extLst>
            </p:cNvPr>
            <p:cNvCxnSpPr/>
            <p:nvPr/>
          </p:nvCxnSpPr>
          <p:spPr>
            <a:xfrm>
              <a:off x="9118250" y="346622"/>
              <a:ext cx="452835" cy="210782"/>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03" name="TextBox 302">
                  <a:extLst>
                    <a:ext uri="{FF2B5EF4-FFF2-40B4-BE49-F238E27FC236}">
                      <a16:creationId xmlns:a16="http://schemas.microsoft.com/office/drawing/2014/main" id="{DF7C25C3-3DEF-4B40-BF06-315B5E4B552F}"/>
                    </a:ext>
                  </a:extLst>
                </p:cNvPr>
                <p:cNvSpPr txBox="1"/>
                <p:nvPr/>
              </p:nvSpPr>
              <p:spPr>
                <a:xfrm>
                  <a:off x="426310" y="122289"/>
                  <a:ext cx="808426" cy="3794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sSup>
                          <m:sSup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e>
                          <m:sup>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FRAME</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Since Epoch</a:t>
                  </a:r>
                </a:p>
              </p:txBody>
            </p:sp>
          </mc:Choice>
          <mc:Fallback xmlns="">
            <p:sp>
              <p:nvSpPr>
                <p:cNvPr id="303" name="TextBox 302">
                  <a:extLst>
                    <a:ext uri="{FF2B5EF4-FFF2-40B4-BE49-F238E27FC236}">
                      <a16:creationId xmlns:a16="http://schemas.microsoft.com/office/drawing/2014/main" id="{DF7C25C3-3DEF-4B40-BF06-315B5E4B552F}"/>
                    </a:ext>
                  </a:extLst>
                </p:cNvPr>
                <p:cNvSpPr txBox="1">
                  <a:spLocks noRot="1" noChangeAspect="1" noMove="1" noResize="1" noEditPoints="1" noAdjustHandles="1" noChangeArrowheads="1" noChangeShapeType="1" noTextEdit="1"/>
                </p:cNvSpPr>
                <p:nvPr/>
              </p:nvSpPr>
              <p:spPr>
                <a:xfrm>
                  <a:off x="426310" y="122289"/>
                  <a:ext cx="808426" cy="379463"/>
                </a:xfrm>
                <a:prstGeom prst="rect">
                  <a:avLst/>
                </a:prstGeom>
                <a:blipFill>
                  <a:blip r:embed="rId3"/>
                  <a:stretch>
                    <a:fillRect b="-3226"/>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04" name="TextBox 303">
                  <a:extLst>
                    <a:ext uri="{FF2B5EF4-FFF2-40B4-BE49-F238E27FC236}">
                      <a16:creationId xmlns:a16="http://schemas.microsoft.com/office/drawing/2014/main" id="{AAC8E67A-1DBC-5F42-8C65-7ED09E0154D8}"/>
                    </a:ext>
                  </a:extLst>
                </p:cNvPr>
                <p:cNvSpPr txBox="1"/>
                <p:nvPr/>
              </p:nvSpPr>
              <p:spPr>
                <a:xfrm>
                  <a:off x="8201119" y="122289"/>
                  <a:ext cx="1097608" cy="3794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sSup>
                          <m:sSup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+1) </m:t>
                            </m:r>
                          </m:e>
                          <m:sup>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FRAME</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Since Epoch</a:t>
                  </a:r>
                </a:p>
              </p:txBody>
            </p:sp>
          </mc:Choice>
          <mc:Fallback xmlns="">
            <p:sp>
              <p:nvSpPr>
                <p:cNvPr id="304" name="TextBox 303">
                  <a:extLst>
                    <a:ext uri="{FF2B5EF4-FFF2-40B4-BE49-F238E27FC236}">
                      <a16:creationId xmlns:a16="http://schemas.microsoft.com/office/drawing/2014/main" id="{AAC8E67A-1DBC-5F42-8C65-7ED09E0154D8}"/>
                    </a:ext>
                  </a:extLst>
                </p:cNvPr>
                <p:cNvSpPr txBox="1">
                  <a:spLocks noRot="1" noChangeAspect="1" noMove="1" noResize="1" noEditPoints="1" noAdjustHandles="1" noChangeArrowheads="1" noChangeShapeType="1" noTextEdit="1"/>
                </p:cNvSpPr>
                <p:nvPr/>
              </p:nvSpPr>
              <p:spPr>
                <a:xfrm>
                  <a:off x="8201119" y="122289"/>
                  <a:ext cx="1097608" cy="379463"/>
                </a:xfrm>
                <a:prstGeom prst="rect">
                  <a:avLst/>
                </a:prstGeom>
                <a:blipFill>
                  <a:blip r:embed="rId4"/>
                  <a:stretch>
                    <a:fillRect b="-3226"/>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05" name="TextBox 304">
                  <a:extLst>
                    <a:ext uri="{FF2B5EF4-FFF2-40B4-BE49-F238E27FC236}">
                      <a16:creationId xmlns:a16="http://schemas.microsoft.com/office/drawing/2014/main" id="{1512F987-EA73-E843-8BC2-09B21DED5637}"/>
                    </a:ext>
                  </a:extLst>
                </p:cNvPr>
                <p:cNvSpPr txBox="1"/>
                <p:nvPr/>
              </p:nvSpPr>
              <p:spPr>
                <a:xfrm>
                  <a:off x="3118958" y="311754"/>
                  <a:ext cx="425309"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VD</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05" name="TextBox 304">
                  <a:extLst>
                    <a:ext uri="{FF2B5EF4-FFF2-40B4-BE49-F238E27FC236}">
                      <a16:creationId xmlns:a16="http://schemas.microsoft.com/office/drawing/2014/main" id="{1512F987-EA73-E843-8BC2-09B21DED5637}"/>
                    </a:ext>
                  </a:extLst>
                </p:cNvPr>
                <p:cNvSpPr txBox="1">
                  <a:spLocks noRot="1" noChangeAspect="1" noMove="1" noResize="1" noEditPoints="1" noAdjustHandles="1" noChangeArrowheads="1" noChangeShapeType="1" noTextEdit="1"/>
                </p:cNvSpPr>
                <p:nvPr/>
              </p:nvSpPr>
              <p:spPr>
                <a:xfrm>
                  <a:off x="3118958" y="311754"/>
                  <a:ext cx="425309" cy="235898"/>
                </a:xfrm>
                <a:prstGeom prst="rect">
                  <a:avLst/>
                </a:prstGeom>
                <a:blipFill>
                  <a:blip r:embed="rId5"/>
                  <a:stretch>
                    <a:fillRect b="-5263"/>
                  </a:stretch>
                </a:blipFill>
              </p:spPr>
              <p:txBody>
                <a:bodyPr/>
                <a:lstStyle/>
                <a:p>
                  <a:r>
                    <a:rPr lang="en-CH">
                      <a:noFill/>
                    </a:rPr>
                    <a:t> </a:t>
                  </a:r>
                </a:p>
              </p:txBody>
            </p:sp>
          </mc:Fallback>
        </mc:AlternateContent>
        <p:cxnSp>
          <p:nvCxnSpPr>
            <p:cNvPr id="306" name="Straight Arrow Connector 305">
              <a:extLst>
                <a:ext uri="{FF2B5EF4-FFF2-40B4-BE49-F238E27FC236}">
                  <a16:creationId xmlns:a16="http://schemas.microsoft.com/office/drawing/2014/main" id="{567BD22C-BAB5-8741-8123-A121546FF8B2}"/>
                </a:ext>
              </a:extLst>
            </p:cNvPr>
            <p:cNvCxnSpPr>
              <a:cxnSpLocks/>
            </p:cNvCxnSpPr>
            <p:nvPr/>
          </p:nvCxnSpPr>
          <p:spPr>
            <a:xfrm flipV="1">
              <a:off x="400692" y="4068239"/>
              <a:ext cx="11539307" cy="0"/>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07" name="TextBox 306">
                  <a:extLst>
                    <a:ext uri="{FF2B5EF4-FFF2-40B4-BE49-F238E27FC236}">
                      <a16:creationId xmlns:a16="http://schemas.microsoft.com/office/drawing/2014/main" id="{A093180F-198A-2B40-882E-3F4C4EFF36E9}"/>
                    </a:ext>
                  </a:extLst>
                </p:cNvPr>
                <p:cNvSpPr txBox="1"/>
                <p:nvPr/>
              </p:nvSpPr>
              <p:spPr>
                <a:xfrm>
                  <a:off x="11009738" y="276510"/>
                  <a:ext cx="425309"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VD</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07" name="TextBox 306">
                  <a:extLst>
                    <a:ext uri="{FF2B5EF4-FFF2-40B4-BE49-F238E27FC236}">
                      <a16:creationId xmlns:a16="http://schemas.microsoft.com/office/drawing/2014/main" id="{A093180F-198A-2B40-882E-3F4C4EFF36E9}"/>
                    </a:ext>
                  </a:extLst>
                </p:cNvPr>
                <p:cNvSpPr txBox="1">
                  <a:spLocks noRot="1" noChangeAspect="1" noMove="1" noResize="1" noEditPoints="1" noAdjustHandles="1" noChangeArrowheads="1" noChangeShapeType="1" noTextEdit="1"/>
                </p:cNvSpPr>
                <p:nvPr/>
              </p:nvSpPr>
              <p:spPr>
                <a:xfrm>
                  <a:off x="11009738" y="276510"/>
                  <a:ext cx="425309" cy="235898"/>
                </a:xfrm>
                <a:prstGeom prst="rect">
                  <a:avLst/>
                </a:prstGeom>
                <a:blipFill>
                  <a:blip r:embed="rId6"/>
                  <a:stretch>
                    <a:fillRect b="-5263"/>
                  </a:stretch>
                </a:blipFill>
              </p:spPr>
              <p:txBody>
                <a:bodyPr/>
                <a:lstStyle/>
                <a:p>
                  <a:r>
                    <a:rPr lang="en-CH">
                      <a:noFill/>
                    </a:rPr>
                    <a:t> </a:t>
                  </a:r>
                </a:p>
              </p:txBody>
            </p:sp>
          </mc:Fallback>
        </mc:AlternateContent>
        <p:grpSp>
          <p:nvGrpSpPr>
            <p:cNvPr id="308" name="Group 307">
              <a:extLst>
                <a:ext uri="{FF2B5EF4-FFF2-40B4-BE49-F238E27FC236}">
                  <a16:creationId xmlns:a16="http://schemas.microsoft.com/office/drawing/2014/main" id="{B3CE759E-9E93-E04A-8062-871A92F4D743}"/>
                </a:ext>
              </a:extLst>
            </p:cNvPr>
            <p:cNvGrpSpPr/>
            <p:nvPr/>
          </p:nvGrpSpPr>
          <p:grpSpPr>
            <a:xfrm>
              <a:off x="4735628" y="3935647"/>
              <a:ext cx="159124" cy="261621"/>
              <a:chOff x="1123950" y="5092700"/>
              <a:chExt cx="580822" cy="667778"/>
            </a:xfrm>
          </p:grpSpPr>
          <p:sp>
            <p:nvSpPr>
              <p:cNvPr id="309" name="Freeform 308">
                <a:extLst>
                  <a:ext uri="{FF2B5EF4-FFF2-40B4-BE49-F238E27FC236}">
                    <a16:creationId xmlns:a16="http://schemas.microsoft.com/office/drawing/2014/main" id="{5A2D63B5-A7FC-C64A-AC44-7E730E3793E1}"/>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10" name="Freeform 309">
                <a:extLst>
                  <a:ext uri="{FF2B5EF4-FFF2-40B4-BE49-F238E27FC236}">
                    <a16:creationId xmlns:a16="http://schemas.microsoft.com/office/drawing/2014/main" id="{46A00189-CA04-0641-968E-9276A2A34A66}"/>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grpSp>
          <p:nvGrpSpPr>
            <p:cNvPr id="311" name="Group 310">
              <a:extLst>
                <a:ext uri="{FF2B5EF4-FFF2-40B4-BE49-F238E27FC236}">
                  <a16:creationId xmlns:a16="http://schemas.microsoft.com/office/drawing/2014/main" id="{D77E232C-1806-004E-8057-5BCB9BB16B4E}"/>
                </a:ext>
              </a:extLst>
            </p:cNvPr>
            <p:cNvGrpSpPr/>
            <p:nvPr/>
          </p:nvGrpSpPr>
          <p:grpSpPr>
            <a:xfrm>
              <a:off x="8462774" y="3939283"/>
              <a:ext cx="159124" cy="261621"/>
              <a:chOff x="1123950" y="5092700"/>
              <a:chExt cx="580822" cy="667778"/>
            </a:xfrm>
          </p:grpSpPr>
          <p:sp>
            <p:nvSpPr>
              <p:cNvPr id="312" name="Freeform 311">
                <a:extLst>
                  <a:ext uri="{FF2B5EF4-FFF2-40B4-BE49-F238E27FC236}">
                    <a16:creationId xmlns:a16="http://schemas.microsoft.com/office/drawing/2014/main" id="{1BB0310D-E2EE-AE44-939E-3778F0E7725F}"/>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13" name="Freeform 312">
                <a:extLst>
                  <a:ext uri="{FF2B5EF4-FFF2-40B4-BE49-F238E27FC236}">
                    <a16:creationId xmlns:a16="http://schemas.microsoft.com/office/drawing/2014/main" id="{F8BAB608-C710-6644-B555-D6C75DCC5097}"/>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cxnSp>
          <p:nvCxnSpPr>
            <p:cNvPr id="314" name="Straight Arrow Connector 313">
              <a:extLst>
                <a:ext uri="{FF2B5EF4-FFF2-40B4-BE49-F238E27FC236}">
                  <a16:creationId xmlns:a16="http://schemas.microsoft.com/office/drawing/2014/main" id="{5B2328BC-262E-DA4B-979A-7BAF0DD79C44}"/>
                </a:ext>
              </a:extLst>
            </p:cNvPr>
            <p:cNvCxnSpPr>
              <a:cxnSpLocks/>
            </p:cNvCxnSpPr>
            <p:nvPr/>
          </p:nvCxnSpPr>
          <p:spPr>
            <a:xfrm flipV="1">
              <a:off x="3348223" y="4528799"/>
              <a:ext cx="4309254" cy="1"/>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ight Brace 314">
              <a:extLst>
                <a:ext uri="{FF2B5EF4-FFF2-40B4-BE49-F238E27FC236}">
                  <a16:creationId xmlns:a16="http://schemas.microsoft.com/office/drawing/2014/main" id="{08E825A1-FACD-C448-8442-FA1880D9E8F6}"/>
                </a:ext>
              </a:extLst>
            </p:cNvPr>
            <p:cNvSpPr/>
            <p:nvPr/>
          </p:nvSpPr>
          <p:spPr>
            <a:xfrm rot="16200000" flipV="1">
              <a:off x="6867178" y="3287568"/>
              <a:ext cx="107975" cy="471571"/>
            </a:xfrm>
            <a:prstGeom prst="rightBrace">
              <a:avLst>
                <a:gd name="adj1" fmla="val 68439"/>
                <a:gd name="adj2" fmla="val 50000"/>
              </a:avLst>
            </a:prstGeom>
          </p:spPr>
          <p:style>
            <a:lnRef idx="2">
              <a:schemeClr val="accent2"/>
            </a:lnRef>
            <a:fillRef idx="0">
              <a:schemeClr val="accent2"/>
            </a:fillRef>
            <a:effectRef idx="1">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AlternateContent xmlns:mc="http://schemas.openxmlformats.org/markup-compatibility/2006" xmlns:a14="http://schemas.microsoft.com/office/drawing/2010/main">
          <mc:Choice Requires="a14">
            <p:sp>
              <p:nvSpPr>
                <p:cNvPr id="316" name="TextBox 315">
                  <a:extLst>
                    <a:ext uri="{FF2B5EF4-FFF2-40B4-BE49-F238E27FC236}">
                      <a16:creationId xmlns:a16="http://schemas.microsoft.com/office/drawing/2014/main" id="{39FB64BD-D979-0F49-8BA4-31368F80F71E}"/>
                    </a:ext>
                  </a:extLst>
                </p:cNvPr>
                <p:cNvSpPr txBox="1"/>
                <p:nvPr/>
              </p:nvSpPr>
              <p:spPr>
                <a:xfrm>
                  <a:off x="6548197" y="3193243"/>
                  <a:ext cx="885371"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RS</m:t>
                            </m:r>
                          </m:sub>
                        </m:sSub>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gapped</m:t>
                        </m:r>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16" name="TextBox 315">
                  <a:extLst>
                    <a:ext uri="{FF2B5EF4-FFF2-40B4-BE49-F238E27FC236}">
                      <a16:creationId xmlns:a16="http://schemas.microsoft.com/office/drawing/2014/main" id="{39FB64BD-D979-0F49-8BA4-31368F80F71E}"/>
                    </a:ext>
                  </a:extLst>
                </p:cNvPr>
                <p:cNvSpPr txBox="1">
                  <a:spLocks noRot="1" noChangeAspect="1" noMove="1" noResize="1" noEditPoints="1" noAdjustHandles="1" noChangeArrowheads="1" noChangeShapeType="1" noTextEdit="1"/>
                </p:cNvSpPr>
                <p:nvPr/>
              </p:nvSpPr>
              <p:spPr>
                <a:xfrm>
                  <a:off x="6548197" y="3193243"/>
                  <a:ext cx="885371" cy="235898"/>
                </a:xfrm>
                <a:prstGeom prst="rect">
                  <a:avLst/>
                </a:prstGeom>
                <a:blipFill>
                  <a:blip r:embed="rId7"/>
                  <a:stretch>
                    <a:fillRect b="-5263"/>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17" name="TextBox 316">
                  <a:extLst>
                    <a:ext uri="{FF2B5EF4-FFF2-40B4-BE49-F238E27FC236}">
                      <a16:creationId xmlns:a16="http://schemas.microsoft.com/office/drawing/2014/main" id="{622E2519-0D34-3547-BF6B-EADA73647381}"/>
                    </a:ext>
                  </a:extLst>
                </p:cNvPr>
                <p:cNvSpPr txBox="1"/>
                <p:nvPr/>
              </p:nvSpPr>
              <p:spPr>
                <a:xfrm>
                  <a:off x="3278305" y="4085598"/>
                  <a:ext cx="506613"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17" name="TextBox 316">
                  <a:extLst>
                    <a:ext uri="{FF2B5EF4-FFF2-40B4-BE49-F238E27FC236}">
                      <a16:creationId xmlns:a16="http://schemas.microsoft.com/office/drawing/2014/main" id="{622E2519-0D34-3547-BF6B-EADA73647381}"/>
                    </a:ext>
                  </a:extLst>
                </p:cNvPr>
                <p:cNvSpPr txBox="1">
                  <a:spLocks noRot="1" noChangeAspect="1" noMove="1" noResize="1" noEditPoints="1" noAdjustHandles="1" noChangeArrowheads="1" noChangeShapeType="1" noTextEdit="1"/>
                </p:cNvSpPr>
                <p:nvPr/>
              </p:nvSpPr>
              <p:spPr>
                <a:xfrm>
                  <a:off x="3278305" y="4085598"/>
                  <a:ext cx="506613" cy="235898"/>
                </a:xfrm>
                <a:prstGeom prst="rect">
                  <a:avLst/>
                </a:prstGeom>
                <a:blipFill>
                  <a:blip r:embed="rId8"/>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18" name="TextBox 317">
                  <a:extLst>
                    <a:ext uri="{FF2B5EF4-FFF2-40B4-BE49-F238E27FC236}">
                      <a16:creationId xmlns:a16="http://schemas.microsoft.com/office/drawing/2014/main" id="{1569B71A-DF8A-7A4B-B1CF-5398423D0C9A}"/>
                    </a:ext>
                  </a:extLst>
                </p:cNvPr>
                <p:cNvSpPr txBox="1"/>
                <p:nvPr/>
              </p:nvSpPr>
              <p:spPr>
                <a:xfrm>
                  <a:off x="6578758" y="4078770"/>
                  <a:ext cx="486095" cy="2495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j</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18" name="TextBox 317">
                  <a:extLst>
                    <a:ext uri="{FF2B5EF4-FFF2-40B4-BE49-F238E27FC236}">
                      <a16:creationId xmlns:a16="http://schemas.microsoft.com/office/drawing/2014/main" id="{1569B71A-DF8A-7A4B-B1CF-5398423D0C9A}"/>
                    </a:ext>
                  </a:extLst>
                </p:cNvPr>
                <p:cNvSpPr txBox="1">
                  <a:spLocks noRot="1" noChangeAspect="1" noMove="1" noResize="1" noEditPoints="1" noAdjustHandles="1" noChangeArrowheads="1" noChangeShapeType="1" noTextEdit="1"/>
                </p:cNvSpPr>
                <p:nvPr/>
              </p:nvSpPr>
              <p:spPr>
                <a:xfrm>
                  <a:off x="6578758" y="4078770"/>
                  <a:ext cx="486095" cy="249555"/>
                </a:xfrm>
                <a:prstGeom prst="rect">
                  <a:avLst/>
                </a:prstGeom>
                <a:blipFill>
                  <a:blip r:embed="rId9"/>
                  <a:stretch>
                    <a:fillRect/>
                  </a:stretch>
                </a:blipFill>
              </p:spPr>
              <p:txBody>
                <a:bodyPr/>
                <a:lstStyle/>
                <a:p>
                  <a:r>
                    <a:rPr lang="en-CH">
                      <a:noFill/>
                    </a:rPr>
                    <a:t> </a:t>
                  </a:r>
                </a:p>
              </p:txBody>
            </p:sp>
          </mc:Fallback>
        </mc:AlternateContent>
        <p:cxnSp>
          <p:nvCxnSpPr>
            <p:cNvPr id="319" name="Straight Arrow Connector 318">
              <a:extLst>
                <a:ext uri="{FF2B5EF4-FFF2-40B4-BE49-F238E27FC236}">
                  <a16:creationId xmlns:a16="http://schemas.microsoft.com/office/drawing/2014/main" id="{82A895DC-4112-6A41-8181-F76A94683A69}"/>
                </a:ext>
              </a:extLst>
            </p:cNvPr>
            <p:cNvCxnSpPr/>
            <p:nvPr/>
          </p:nvCxnSpPr>
          <p:spPr>
            <a:xfrm>
              <a:off x="9579842" y="4528800"/>
              <a:ext cx="1643208"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0" name="Straight Arrow Connector 319">
              <a:extLst>
                <a:ext uri="{FF2B5EF4-FFF2-40B4-BE49-F238E27FC236}">
                  <a16:creationId xmlns:a16="http://schemas.microsoft.com/office/drawing/2014/main" id="{7AE8F169-817A-8F48-A97D-28241E31D09D}"/>
                </a:ext>
              </a:extLst>
            </p:cNvPr>
            <p:cNvCxnSpPr>
              <a:cxnSpLocks/>
            </p:cNvCxnSpPr>
            <p:nvPr/>
          </p:nvCxnSpPr>
          <p:spPr>
            <a:xfrm flipV="1">
              <a:off x="1619886" y="4528263"/>
              <a:ext cx="1720177" cy="537"/>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21" name="TextBox 320">
              <a:extLst>
                <a:ext uri="{FF2B5EF4-FFF2-40B4-BE49-F238E27FC236}">
                  <a16:creationId xmlns:a16="http://schemas.microsoft.com/office/drawing/2014/main" id="{8003DF4E-FF3D-EB43-999F-7F79E62AB17B}"/>
                </a:ext>
              </a:extLst>
            </p:cNvPr>
            <p:cNvSpPr txBox="1"/>
            <p:nvPr/>
          </p:nvSpPr>
          <p:spPr>
            <a:xfrm>
              <a:off x="1618414" y="4285602"/>
              <a:ext cx="172017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TR</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OFFSET</a:t>
              </a:r>
            </a:p>
          </p:txBody>
        </p:sp>
        <p:sp>
          <p:nvSpPr>
            <p:cNvPr id="322" name="Rectangle 321">
              <a:extLst>
                <a:ext uri="{FF2B5EF4-FFF2-40B4-BE49-F238E27FC236}">
                  <a16:creationId xmlns:a16="http://schemas.microsoft.com/office/drawing/2014/main" id="{E7B71033-BD7E-AF42-8F64-6E75AC701871}"/>
                </a:ext>
              </a:extLst>
            </p:cNvPr>
            <p:cNvSpPr/>
            <p:nvPr/>
          </p:nvSpPr>
          <p:spPr>
            <a:xfrm>
              <a:off x="2765835"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3" name="Rectangle 322">
              <a:extLst>
                <a:ext uri="{FF2B5EF4-FFF2-40B4-BE49-F238E27FC236}">
                  <a16:creationId xmlns:a16="http://schemas.microsoft.com/office/drawing/2014/main" id="{6D96AC82-FFE3-9242-A1D6-A7181E2D11C9}"/>
                </a:ext>
              </a:extLst>
            </p:cNvPr>
            <p:cNvSpPr/>
            <p:nvPr/>
          </p:nvSpPr>
          <p:spPr>
            <a:xfrm>
              <a:off x="3734333"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4" name="Rectangle 323">
              <a:extLst>
                <a:ext uri="{FF2B5EF4-FFF2-40B4-BE49-F238E27FC236}">
                  <a16:creationId xmlns:a16="http://schemas.microsoft.com/office/drawing/2014/main" id="{718F6FF5-1BC9-BF4C-81DB-95E83A6D5D97}"/>
                </a:ext>
              </a:extLst>
            </p:cNvPr>
            <p:cNvSpPr/>
            <p:nvPr/>
          </p:nvSpPr>
          <p:spPr>
            <a:xfrm>
              <a:off x="2281586"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5" name="Rectangle 324">
              <a:extLst>
                <a:ext uri="{FF2B5EF4-FFF2-40B4-BE49-F238E27FC236}">
                  <a16:creationId xmlns:a16="http://schemas.microsoft.com/office/drawing/2014/main" id="{8BF1F99A-F2D7-4B4A-98AE-B2046218B4F4}"/>
                </a:ext>
              </a:extLst>
            </p:cNvPr>
            <p:cNvSpPr/>
            <p:nvPr/>
          </p:nvSpPr>
          <p:spPr>
            <a:xfrm>
              <a:off x="3250084"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6" name="TextBox 325">
              <a:extLst>
                <a:ext uri="{FF2B5EF4-FFF2-40B4-BE49-F238E27FC236}">
                  <a16:creationId xmlns:a16="http://schemas.microsoft.com/office/drawing/2014/main" id="{7D824BFE-84BC-6942-8895-49ED48B1CC90}"/>
                </a:ext>
              </a:extLst>
            </p:cNvPr>
            <p:cNvSpPr txBox="1"/>
            <p:nvPr/>
          </p:nvSpPr>
          <p:spPr>
            <a:xfrm>
              <a:off x="11673264" y="1954147"/>
              <a:ext cx="23596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t</a:t>
              </a:r>
              <a:endParaRPr kumimoji="0" lang="en-GB"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p:grpSp>
          <p:nvGrpSpPr>
            <p:cNvPr id="327" name="Group 326">
              <a:extLst>
                <a:ext uri="{FF2B5EF4-FFF2-40B4-BE49-F238E27FC236}">
                  <a16:creationId xmlns:a16="http://schemas.microsoft.com/office/drawing/2014/main" id="{7E052279-B27E-5A4D-8B3D-A2AF8BD75A47}"/>
                </a:ext>
              </a:extLst>
            </p:cNvPr>
            <p:cNvGrpSpPr/>
            <p:nvPr/>
          </p:nvGrpSpPr>
          <p:grpSpPr>
            <a:xfrm>
              <a:off x="4735628" y="1857479"/>
              <a:ext cx="159124" cy="261621"/>
              <a:chOff x="1123950" y="5092700"/>
              <a:chExt cx="580822" cy="667778"/>
            </a:xfrm>
          </p:grpSpPr>
          <p:sp>
            <p:nvSpPr>
              <p:cNvPr id="328" name="Freeform 327">
                <a:extLst>
                  <a:ext uri="{FF2B5EF4-FFF2-40B4-BE49-F238E27FC236}">
                    <a16:creationId xmlns:a16="http://schemas.microsoft.com/office/drawing/2014/main" id="{9FD254A3-E3FB-A141-8B63-A02342E57835}"/>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9" name="Freeform 328">
                <a:extLst>
                  <a:ext uri="{FF2B5EF4-FFF2-40B4-BE49-F238E27FC236}">
                    <a16:creationId xmlns:a16="http://schemas.microsoft.com/office/drawing/2014/main" id="{869FB829-51D9-6E44-B4EA-4131C006AB40}"/>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grpSp>
          <p:nvGrpSpPr>
            <p:cNvPr id="330" name="Group 329">
              <a:extLst>
                <a:ext uri="{FF2B5EF4-FFF2-40B4-BE49-F238E27FC236}">
                  <a16:creationId xmlns:a16="http://schemas.microsoft.com/office/drawing/2014/main" id="{439A1285-B1CD-754C-A64E-43F24D10AC80}"/>
                </a:ext>
              </a:extLst>
            </p:cNvPr>
            <p:cNvGrpSpPr/>
            <p:nvPr/>
          </p:nvGrpSpPr>
          <p:grpSpPr>
            <a:xfrm>
              <a:off x="8462774" y="1848760"/>
              <a:ext cx="159124" cy="261621"/>
              <a:chOff x="1123950" y="5092700"/>
              <a:chExt cx="580822" cy="667778"/>
            </a:xfrm>
          </p:grpSpPr>
          <p:sp>
            <p:nvSpPr>
              <p:cNvPr id="331" name="Freeform 330">
                <a:extLst>
                  <a:ext uri="{FF2B5EF4-FFF2-40B4-BE49-F238E27FC236}">
                    <a16:creationId xmlns:a16="http://schemas.microsoft.com/office/drawing/2014/main" id="{BEDBB97E-D357-D742-B876-287739CE0165}"/>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32" name="Freeform 331">
                <a:extLst>
                  <a:ext uri="{FF2B5EF4-FFF2-40B4-BE49-F238E27FC236}">
                    <a16:creationId xmlns:a16="http://schemas.microsoft.com/office/drawing/2014/main" id="{BD825A89-7850-DF44-A403-128C5D16FC9D}"/>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cxnSp>
          <p:nvCxnSpPr>
            <p:cNvPr id="333" name="Straight Arrow Connector 332">
              <a:extLst>
                <a:ext uri="{FF2B5EF4-FFF2-40B4-BE49-F238E27FC236}">
                  <a16:creationId xmlns:a16="http://schemas.microsoft.com/office/drawing/2014/main" id="{C0A1BB46-0B16-FC46-8485-B0AB287A1AA1}"/>
                </a:ext>
              </a:extLst>
            </p:cNvPr>
            <p:cNvCxnSpPr>
              <a:cxnSpLocks/>
            </p:cNvCxnSpPr>
            <p:nvPr/>
          </p:nvCxnSpPr>
          <p:spPr>
            <a:xfrm>
              <a:off x="1605213" y="1035390"/>
              <a:ext cx="678680"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34" name="TextBox 333">
                  <a:extLst>
                    <a:ext uri="{FF2B5EF4-FFF2-40B4-BE49-F238E27FC236}">
                      <a16:creationId xmlns:a16="http://schemas.microsoft.com/office/drawing/2014/main" id="{17E72D67-D827-3742-849B-2A27B39D3505}"/>
                    </a:ext>
                  </a:extLst>
                </p:cNvPr>
                <p:cNvSpPr txBox="1"/>
                <p:nvPr/>
              </p:nvSpPr>
              <p:spPr>
                <a:xfrm>
                  <a:off x="2214535" y="1984878"/>
                  <a:ext cx="507062"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34" name="TextBox 333">
                  <a:extLst>
                    <a:ext uri="{FF2B5EF4-FFF2-40B4-BE49-F238E27FC236}">
                      <a16:creationId xmlns:a16="http://schemas.microsoft.com/office/drawing/2014/main" id="{17E72D67-D827-3742-849B-2A27B39D3505}"/>
                    </a:ext>
                  </a:extLst>
                </p:cNvPr>
                <p:cNvSpPr txBox="1">
                  <a:spLocks noRot="1" noChangeAspect="1" noMove="1" noResize="1" noEditPoints="1" noAdjustHandles="1" noChangeArrowheads="1" noChangeShapeType="1" noTextEdit="1"/>
                </p:cNvSpPr>
                <p:nvPr/>
              </p:nvSpPr>
              <p:spPr>
                <a:xfrm>
                  <a:off x="2214535" y="1984878"/>
                  <a:ext cx="507062" cy="235898"/>
                </a:xfrm>
                <a:prstGeom prst="rect">
                  <a:avLst/>
                </a:prstGeom>
                <a:blipFill>
                  <a:blip r:embed="rId10"/>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35" name="TextBox 334">
                  <a:extLst>
                    <a:ext uri="{FF2B5EF4-FFF2-40B4-BE49-F238E27FC236}">
                      <a16:creationId xmlns:a16="http://schemas.microsoft.com/office/drawing/2014/main" id="{74A11BEC-7A19-194E-8C38-53DCDCF9BC9C}"/>
                    </a:ext>
                  </a:extLst>
                </p:cNvPr>
                <p:cNvSpPr txBox="1"/>
                <p:nvPr/>
              </p:nvSpPr>
              <p:spPr>
                <a:xfrm>
                  <a:off x="5458562" y="1984878"/>
                  <a:ext cx="483017" cy="2495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j</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35" name="TextBox 334">
                  <a:extLst>
                    <a:ext uri="{FF2B5EF4-FFF2-40B4-BE49-F238E27FC236}">
                      <a16:creationId xmlns:a16="http://schemas.microsoft.com/office/drawing/2014/main" id="{74A11BEC-7A19-194E-8C38-53DCDCF9BC9C}"/>
                    </a:ext>
                  </a:extLst>
                </p:cNvPr>
                <p:cNvSpPr txBox="1">
                  <a:spLocks noRot="1" noChangeAspect="1" noMove="1" noResize="1" noEditPoints="1" noAdjustHandles="1" noChangeArrowheads="1" noChangeShapeType="1" noTextEdit="1"/>
                </p:cNvSpPr>
                <p:nvPr/>
              </p:nvSpPr>
              <p:spPr>
                <a:xfrm>
                  <a:off x="5458562" y="1984878"/>
                  <a:ext cx="483017" cy="249555"/>
                </a:xfrm>
                <a:prstGeom prst="rect">
                  <a:avLst/>
                </a:prstGeom>
                <a:blipFill>
                  <a:blip r:embed="rId11"/>
                  <a:stretch>
                    <a:fillRect/>
                  </a:stretch>
                </a:blipFill>
              </p:spPr>
              <p:txBody>
                <a:bodyPr/>
                <a:lstStyle/>
                <a:p>
                  <a:r>
                    <a:rPr lang="en-CH">
                      <a:noFill/>
                    </a:rPr>
                    <a:t> </a:t>
                  </a:r>
                </a:p>
              </p:txBody>
            </p:sp>
          </mc:Fallback>
        </mc:AlternateContent>
        <p:sp>
          <p:nvSpPr>
            <p:cNvPr id="336" name="TextBox 335">
              <a:extLst>
                <a:ext uri="{FF2B5EF4-FFF2-40B4-BE49-F238E27FC236}">
                  <a16:creationId xmlns:a16="http://schemas.microsoft.com/office/drawing/2014/main" id="{14E5DAA7-43AA-8340-8028-56F199C6F41D}"/>
                </a:ext>
              </a:extLst>
            </p:cNvPr>
            <p:cNvSpPr txBox="1"/>
            <p:nvPr/>
          </p:nvSpPr>
          <p:spPr>
            <a:xfrm>
              <a:off x="1601350" y="775876"/>
              <a:ext cx="687006"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FPT</a:t>
              </a:r>
            </a:p>
          </p:txBody>
        </p:sp>
        <mc:AlternateContent xmlns:mc="http://schemas.openxmlformats.org/markup-compatibility/2006" xmlns:a14="http://schemas.microsoft.com/office/drawing/2010/main">
          <mc:Choice Requires="a14">
            <p:sp>
              <p:nvSpPr>
                <p:cNvPr id="337" name="TextBox 336">
                  <a:extLst>
                    <a:ext uri="{FF2B5EF4-FFF2-40B4-BE49-F238E27FC236}">
                      <a16:creationId xmlns:a16="http://schemas.microsoft.com/office/drawing/2014/main" id="{098D23BE-5FCE-A546-BF4F-AEB01F06B695}"/>
                    </a:ext>
                  </a:extLst>
                </p:cNvPr>
                <p:cNvSpPr txBox="1"/>
                <p:nvPr/>
              </p:nvSpPr>
              <p:spPr>
                <a:xfrm>
                  <a:off x="6415669" y="1984878"/>
                  <a:ext cx="598241" cy="2276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m:rPr>
                                <m:sty m:val="p"/>
                              </m:rPr>
                              <a:rPr kumimoji="0" lang="de-CH"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fr-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ub>
                        </m:sSub>
                        <m:r>
                          <a:rPr kumimoji="0" lang="fr-CH" sz="900" b="0" i="1" u="none" strike="noStrike" kern="1200" cap="none" spc="0" normalizeH="0" baseline="-2500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1</m:t>
                        </m:r>
                      </m:oMath>
                    </m:oMathPara>
                  </a14:m>
                  <a:endPar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37" name="TextBox 336">
                  <a:extLst>
                    <a:ext uri="{FF2B5EF4-FFF2-40B4-BE49-F238E27FC236}">
                      <a16:creationId xmlns:a16="http://schemas.microsoft.com/office/drawing/2014/main" id="{098D23BE-5FCE-A546-BF4F-AEB01F06B695}"/>
                    </a:ext>
                  </a:extLst>
                </p:cNvPr>
                <p:cNvSpPr txBox="1">
                  <a:spLocks noRot="1" noChangeAspect="1" noMove="1" noResize="1" noEditPoints="1" noAdjustHandles="1" noChangeArrowheads="1" noChangeShapeType="1" noTextEdit="1"/>
                </p:cNvSpPr>
                <p:nvPr/>
              </p:nvSpPr>
              <p:spPr>
                <a:xfrm>
                  <a:off x="6415669" y="1984878"/>
                  <a:ext cx="598241" cy="227626"/>
                </a:xfrm>
                <a:prstGeom prst="rect">
                  <a:avLst/>
                </a:prstGeom>
                <a:blipFill>
                  <a:blip r:embed="rId12"/>
                  <a:stretch>
                    <a:fillRect b="-11111"/>
                  </a:stretch>
                </a:blipFill>
              </p:spPr>
              <p:txBody>
                <a:bodyPr/>
                <a:lstStyle/>
                <a:p>
                  <a:r>
                    <a:rPr lang="en-CH">
                      <a:noFill/>
                    </a:rPr>
                    <a:t> </a:t>
                  </a:r>
                </a:p>
              </p:txBody>
            </p:sp>
          </mc:Fallback>
        </mc:AlternateContent>
        <p:sp>
          <p:nvSpPr>
            <p:cNvPr id="338" name="TextBox 337">
              <a:extLst>
                <a:ext uri="{FF2B5EF4-FFF2-40B4-BE49-F238E27FC236}">
                  <a16:creationId xmlns:a16="http://schemas.microsoft.com/office/drawing/2014/main" id="{99F0C055-48A2-1947-B7E9-9C3D4153DEAA}"/>
                </a:ext>
              </a:extLst>
            </p:cNvPr>
            <p:cNvSpPr txBox="1"/>
            <p:nvPr/>
          </p:nvSpPr>
          <p:spPr>
            <a:xfrm>
              <a:off x="7066705" y="1004117"/>
              <a:ext cx="915635"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Marker Bit Set</a:t>
              </a:r>
            </a:p>
          </p:txBody>
        </p:sp>
        <p:cxnSp>
          <p:nvCxnSpPr>
            <p:cNvPr id="339" name="Straight Arrow Connector 338">
              <a:extLst>
                <a:ext uri="{FF2B5EF4-FFF2-40B4-BE49-F238E27FC236}">
                  <a16:creationId xmlns:a16="http://schemas.microsoft.com/office/drawing/2014/main" id="{920E9F6C-2AE9-1140-816E-29140B0689CD}"/>
                </a:ext>
              </a:extLst>
            </p:cNvPr>
            <p:cNvCxnSpPr>
              <a:cxnSpLocks/>
              <a:stCxn id="338" idx="1"/>
            </p:cNvCxnSpPr>
            <p:nvPr/>
          </p:nvCxnSpPr>
          <p:spPr>
            <a:xfrm flipH="1">
              <a:off x="6680859" y="1122066"/>
              <a:ext cx="385846" cy="396503"/>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40" name="Rectangle 339">
              <a:extLst>
                <a:ext uri="{FF2B5EF4-FFF2-40B4-BE49-F238E27FC236}">
                  <a16:creationId xmlns:a16="http://schemas.microsoft.com/office/drawing/2014/main" id="{0B5DE115-12E1-0F42-B661-7A4A52DEC98C}"/>
                </a:ext>
              </a:extLst>
            </p:cNvPr>
            <p:cNvSpPr/>
            <p:nvPr/>
          </p:nvSpPr>
          <p:spPr>
            <a:xfrm>
              <a:off x="2190773" y="1311828"/>
              <a:ext cx="4765137" cy="90526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341" name="Straight Connector 340">
              <a:extLst>
                <a:ext uri="{FF2B5EF4-FFF2-40B4-BE49-F238E27FC236}">
                  <a16:creationId xmlns:a16="http://schemas.microsoft.com/office/drawing/2014/main" id="{D3E4983B-A16E-DF4E-96DA-D190736C1741}"/>
                </a:ext>
              </a:extLst>
            </p:cNvPr>
            <p:cNvCxnSpPr>
              <a:cxnSpLocks/>
            </p:cNvCxnSpPr>
            <p:nvPr/>
          </p:nvCxnSpPr>
          <p:spPr>
            <a:xfrm flipH="1">
              <a:off x="2279431" y="907710"/>
              <a:ext cx="8925" cy="2161115"/>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42" name="Straight Arrow Connector 341">
              <a:extLst>
                <a:ext uri="{FF2B5EF4-FFF2-40B4-BE49-F238E27FC236}">
                  <a16:creationId xmlns:a16="http://schemas.microsoft.com/office/drawing/2014/main" id="{FA7540C4-73B4-8047-8931-65A96B5C2D47}"/>
                </a:ext>
              </a:extLst>
            </p:cNvPr>
            <p:cNvCxnSpPr>
              <a:cxnSpLocks/>
            </p:cNvCxnSpPr>
            <p:nvPr/>
          </p:nvCxnSpPr>
          <p:spPr>
            <a:xfrm flipV="1">
              <a:off x="9557424" y="1032359"/>
              <a:ext cx="610151" cy="1"/>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3" name="TextBox 342">
              <a:extLst>
                <a:ext uri="{FF2B5EF4-FFF2-40B4-BE49-F238E27FC236}">
                  <a16:creationId xmlns:a16="http://schemas.microsoft.com/office/drawing/2014/main" id="{DE9832E1-16F3-374C-A12E-8626067BF808}"/>
                </a:ext>
              </a:extLst>
            </p:cNvPr>
            <p:cNvSpPr txBox="1"/>
            <p:nvPr/>
          </p:nvSpPr>
          <p:spPr>
            <a:xfrm>
              <a:off x="9571086" y="791917"/>
              <a:ext cx="596490" cy="2343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FPT</a:t>
              </a:r>
            </a:p>
          </p:txBody>
        </p:sp>
        <p:sp>
          <p:nvSpPr>
            <p:cNvPr id="344" name="TextBox 343">
              <a:extLst>
                <a:ext uri="{FF2B5EF4-FFF2-40B4-BE49-F238E27FC236}">
                  <a16:creationId xmlns:a16="http://schemas.microsoft.com/office/drawing/2014/main" id="{A2E02BFC-BE40-C245-98FA-F6C2E3D1D0C2}"/>
                </a:ext>
              </a:extLst>
            </p:cNvPr>
            <p:cNvSpPr txBox="1"/>
            <p:nvPr/>
          </p:nvSpPr>
          <p:spPr>
            <a:xfrm>
              <a:off x="4904375" y="2302343"/>
              <a:ext cx="979755"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err="1">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RTP</a:t>
              </a:r>
              <a:r>
                <a:rPr kumimoji="0" lang="en-US" sz="933" b="0" i="0" u="none" strike="noStrike" kern="1200" cap="none" spc="0" normalizeH="0" baseline="-25000" noProof="0" dirty="0" err="1">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Timestamp</a:t>
              </a:r>
              <a:r>
                <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 = x</a:t>
              </a:r>
            </a:p>
          </p:txBody>
        </p:sp>
        <p:cxnSp>
          <p:nvCxnSpPr>
            <p:cNvPr id="345" name="Straight Arrow Connector 344">
              <a:extLst>
                <a:ext uri="{FF2B5EF4-FFF2-40B4-BE49-F238E27FC236}">
                  <a16:creationId xmlns:a16="http://schemas.microsoft.com/office/drawing/2014/main" id="{0D4182EC-C71D-674F-A3B5-DD9ECE97D70E}"/>
                </a:ext>
              </a:extLst>
            </p:cNvPr>
            <p:cNvCxnSpPr>
              <a:cxnSpLocks/>
              <a:stCxn id="344" idx="1"/>
              <a:endCxn id="340" idx="2"/>
            </p:cNvCxnSpPr>
            <p:nvPr/>
          </p:nvCxnSpPr>
          <p:spPr>
            <a:xfrm flipH="1" flipV="1">
              <a:off x="4573342" y="2217091"/>
              <a:ext cx="331033" cy="203201"/>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46" name="TextBox 345">
              <a:extLst>
                <a:ext uri="{FF2B5EF4-FFF2-40B4-BE49-F238E27FC236}">
                  <a16:creationId xmlns:a16="http://schemas.microsoft.com/office/drawing/2014/main" id="{ADD495A8-19DE-FC43-912B-9E785D810258}"/>
                </a:ext>
              </a:extLst>
            </p:cNvPr>
            <p:cNvSpPr txBox="1"/>
            <p:nvPr/>
          </p:nvSpPr>
          <p:spPr>
            <a:xfrm>
              <a:off x="440803" y="1741239"/>
              <a:ext cx="119835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Packet Arrival</a:t>
              </a:r>
            </a:p>
          </p:txBody>
        </p:sp>
        <p:cxnSp>
          <p:nvCxnSpPr>
            <p:cNvPr id="347" name="Straight Arrow Connector 346">
              <a:extLst>
                <a:ext uri="{FF2B5EF4-FFF2-40B4-BE49-F238E27FC236}">
                  <a16:creationId xmlns:a16="http://schemas.microsoft.com/office/drawing/2014/main" id="{39221D65-21C2-A44B-BD08-4104FE3B8DD6}"/>
                </a:ext>
              </a:extLst>
            </p:cNvPr>
            <p:cNvCxnSpPr>
              <a:cxnSpLocks/>
            </p:cNvCxnSpPr>
            <p:nvPr/>
          </p:nvCxnSpPr>
          <p:spPr>
            <a:xfrm flipV="1">
              <a:off x="360000" y="6120000"/>
              <a:ext cx="11537999" cy="0"/>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8" name="Straight Arrow Connector 347">
              <a:extLst>
                <a:ext uri="{FF2B5EF4-FFF2-40B4-BE49-F238E27FC236}">
                  <a16:creationId xmlns:a16="http://schemas.microsoft.com/office/drawing/2014/main" id="{9FFC093F-D617-5A42-9900-43C205FB6756}"/>
                </a:ext>
              </a:extLst>
            </p:cNvPr>
            <p:cNvCxnSpPr/>
            <p:nvPr/>
          </p:nvCxnSpPr>
          <p:spPr>
            <a:xfrm flipV="1">
              <a:off x="1620000" y="5940000"/>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49" name="Straight Arrow Connector 348">
              <a:extLst>
                <a:ext uri="{FF2B5EF4-FFF2-40B4-BE49-F238E27FC236}">
                  <a16:creationId xmlns:a16="http://schemas.microsoft.com/office/drawing/2014/main" id="{2EFE6863-651E-AD45-B7A2-53FE0014DA73}"/>
                </a:ext>
              </a:extLst>
            </p:cNvPr>
            <p:cNvCxnSpPr>
              <a:cxnSpLocks/>
            </p:cNvCxnSpPr>
            <p:nvPr/>
          </p:nvCxnSpPr>
          <p:spPr>
            <a:xfrm flipV="1">
              <a:off x="1620000" y="5760000"/>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50" name="Straight Arrow Connector 349">
              <a:extLst>
                <a:ext uri="{FF2B5EF4-FFF2-40B4-BE49-F238E27FC236}">
                  <a16:creationId xmlns:a16="http://schemas.microsoft.com/office/drawing/2014/main" id="{346C3B93-F24B-814B-B9FC-E74BC6BD5C79}"/>
                </a:ext>
              </a:extLst>
            </p:cNvPr>
            <p:cNvCxnSpPr>
              <a:cxnSpLocks/>
            </p:cNvCxnSpPr>
            <p:nvPr/>
          </p:nvCxnSpPr>
          <p:spPr>
            <a:xfrm flipV="1">
              <a:off x="1620000" y="5580000"/>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51" name="Straight Connector 350">
              <a:extLst>
                <a:ext uri="{FF2B5EF4-FFF2-40B4-BE49-F238E27FC236}">
                  <a16:creationId xmlns:a16="http://schemas.microsoft.com/office/drawing/2014/main" id="{330E6B8D-94DD-414B-A308-70FCC921D5B9}"/>
                </a:ext>
              </a:extLst>
            </p:cNvPr>
            <p:cNvCxnSpPr>
              <a:cxnSpLocks/>
            </p:cNvCxnSpPr>
            <p:nvPr/>
          </p:nvCxnSpPr>
          <p:spPr>
            <a:xfrm>
              <a:off x="1635748" y="6120000"/>
              <a:ext cx="64583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CB57DF9D-9A0E-D34B-B787-D668FF5F221A}"/>
                </a:ext>
              </a:extLst>
            </p:cNvPr>
            <p:cNvCxnSpPr>
              <a:cxnSpLocks/>
            </p:cNvCxnSpPr>
            <p:nvPr/>
          </p:nvCxnSpPr>
          <p:spPr>
            <a:xfrm>
              <a:off x="2280255" y="5940000"/>
              <a:ext cx="522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A31AF104-6B06-434B-8E00-F25E1C9310DD}"/>
                </a:ext>
              </a:extLst>
            </p:cNvPr>
            <p:cNvCxnSpPr>
              <a:cxnSpLocks/>
            </p:cNvCxnSpPr>
            <p:nvPr/>
          </p:nvCxnSpPr>
          <p:spPr>
            <a:xfrm>
              <a:off x="3236236" y="5577166"/>
              <a:ext cx="21363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B3212F1F-34A3-8143-9D3E-841B4D14A643}"/>
                </a:ext>
              </a:extLst>
            </p:cNvPr>
            <p:cNvCxnSpPr>
              <a:cxnSpLocks/>
            </p:cNvCxnSpPr>
            <p:nvPr/>
          </p:nvCxnSpPr>
          <p:spPr>
            <a:xfrm>
              <a:off x="2809922" y="5760000"/>
              <a:ext cx="4394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94496283-FBB6-2049-8BF7-7C6A38773EAC}"/>
                </a:ext>
              </a:extLst>
            </p:cNvPr>
            <p:cNvCxnSpPr>
              <a:cxnSpLocks/>
            </p:cNvCxnSpPr>
            <p:nvPr/>
          </p:nvCxnSpPr>
          <p:spPr>
            <a:xfrm>
              <a:off x="2281586" y="594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CC1A5D79-E3ED-774B-8FF1-D46093047932}"/>
                </a:ext>
              </a:extLst>
            </p:cNvPr>
            <p:cNvCxnSpPr>
              <a:cxnSpLocks/>
            </p:cNvCxnSpPr>
            <p:nvPr/>
          </p:nvCxnSpPr>
          <p:spPr>
            <a:xfrm>
              <a:off x="2809922" y="576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1A0C1E2D-ABC1-9B42-8E15-CBE3449A6110}"/>
                </a:ext>
              </a:extLst>
            </p:cNvPr>
            <p:cNvCxnSpPr>
              <a:cxnSpLocks/>
            </p:cNvCxnSpPr>
            <p:nvPr/>
          </p:nvCxnSpPr>
          <p:spPr>
            <a:xfrm>
              <a:off x="3242288"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95E0527D-2E68-6B41-8D5D-FE1224F12C33}"/>
                </a:ext>
              </a:extLst>
            </p:cNvPr>
            <p:cNvCxnSpPr>
              <a:cxnSpLocks/>
            </p:cNvCxnSpPr>
            <p:nvPr/>
          </p:nvCxnSpPr>
          <p:spPr>
            <a:xfrm>
              <a:off x="3449867"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410EF342-107F-A841-A592-38ECE4D09FFD}"/>
                </a:ext>
              </a:extLst>
            </p:cNvPr>
            <p:cNvCxnSpPr>
              <a:cxnSpLocks/>
            </p:cNvCxnSpPr>
            <p:nvPr/>
          </p:nvCxnSpPr>
          <p:spPr>
            <a:xfrm>
              <a:off x="7278739" y="576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360" name="Group 359">
              <a:extLst>
                <a:ext uri="{FF2B5EF4-FFF2-40B4-BE49-F238E27FC236}">
                  <a16:creationId xmlns:a16="http://schemas.microsoft.com/office/drawing/2014/main" id="{60C098B7-54E2-914D-8042-D6F7540C8157}"/>
                </a:ext>
              </a:extLst>
            </p:cNvPr>
            <p:cNvGrpSpPr/>
            <p:nvPr/>
          </p:nvGrpSpPr>
          <p:grpSpPr>
            <a:xfrm>
              <a:off x="4735628" y="5729699"/>
              <a:ext cx="159124" cy="261621"/>
              <a:chOff x="1123950" y="5092700"/>
              <a:chExt cx="580822" cy="667778"/>
            </a:xfrm>
          </p:grpSpPr>
          <p:sp>
            <p:nvSpPr>
              <p:cNvPr id="361" name="Freeform 360">
                <a:extLst>
                  <a:ext uri="{FF2B5EF4-FFF2-40B4-BE49-F238E27FC236}">
                    <a16:creationId xmlns:a16="http://schemas.microsoft.com/office/drawing/2014/main" id="{FC793126-D1DE-B044-B02D-6E6A35AE9C40}"/>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62" name="Freeform 361">
                <a:extLst>
                  <a:ext uri="{FF2B5EF4-FFF2-40B4-BE49-F238E27FC236}">
                    <a16:creationId xmlns:a16="http://schemas.microsoft.com/office/drawing/2014/main" id="{1CDB0C2C-D398-CF4B-971A-2A9D0AC2E55B}"/>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cxnSp>
          <p:nvCxnSpPr>
            <p:cNvPr id="363" name="Straight Connector 362">
              <a:extLst>
                <a:ext uri="{FF2B5EF4-FFF2-40B4-BE49-F238E27FC236}">
                  <a16:creationId xmlns:a16="http://schemas.microsoft.com/office/drawing/2014/main" id="{FB60CC7F-E762-A846-B7E8-C7E409E339F6}"/>
                </a:ext>
              </a:extLst>
            </p:cNvPr>
            <p:cNvCxnSpPr>
              <a:cxnSpLocks/>
            </p:cNvCxnSpPr>
            <p:nvPr/>
          </p:nvCxnSpPr>
          <p:spPr>
            <a:xfrm>
              <a:off x="6787839" y="5760000"/>
              <a:ext cx="48623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EC6678E4-E43C-8D4A-88FA-1FEB4EB6C6F4}"/>
                </a:ext>
              </a:extLst>
            </p:cNvPr>
            <p:cNvCxnSpPr>
              <a:cxnSpLocks/>
            </p:cNvCxnSpPr>
            <p:nvPr/>
          </p:nvCxnSpPr>
          <p:spPr>
            <a:xfrm>
              <a:off x="7276203" y="5940000"/>
              <a:ext cx="48480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0E4DA97C-0C1A-D34A-AFA0-4ACD0817E596}"/>
                </a:ext>
              </a:extLst>
            </p:cNvPr>
            <p:cNvCxnSpPr>
              <a:cxnSpLocks/>
            </p:cNvCxnSpPr>
            <p:nvPr/>
          </p:nvCxnSpPr>
          <p:spPr>
            <a:xfrm>
              <a:off x="7761007" y="6120000"/>
              <a:ext cx="42416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246FCC14-3ADE-8144-9285-CAD268F80167}"/>
                </a:ext>
              </a:extLst>
            </p:cNvPr>
            <p:cNvCxnSpPr>
              <a:cxnSpLocks/>
            </p:cNvCxnSpPr>
            <p:nvPr/>
          </p:nvCxnSpPr>
          <p:spPr>
            <a:xfrm>
              <a:off x="7755761" y="594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E60A8F74-2CCE-4F45-A920-1E8DF41FDD5F}"/>
                </a:ext>
              </a:extLst>
            </p:cNvPr>
            <p:cNvCxnSpPr>
              <a:cxnSpLocks/>
            </p:cNvCxnSpPr>
            <p:nvPr/>
          </p:nvCxnSpPr>
          <p:spPr>
            <a:xfrm>
              <a:off x="6789934"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68" name="TextBox 367">
              <a:extLst>
                <a:ext uri="{FF2B5EF4-FFF2-40B4-BE49-F238E27FC236}">
                  <a16:creationId xmlns:a16="http://schemas.microsoft.com/office/drawing/2014/main" id="{6864EFA1-6AFD-AB47-8F7B-A58EF57F3BA4}"/>
                </a:ext>
              </a:extLst>
            </p:cNvPr>
            <p:cNvSpPr txBox="1"/>
            <p:nvPr/>
          </p:nvSpPr>
          <p:spPr>
            <a:xfrm>
              <a:off x="402048" y="5890292"/>
              <a:ext cx="12169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Virtual Receive Buffer</a:t>
              </a:r>
            </a:p>
          </p:txBody>
        </p:sp>
        <p:cxnSp>
          <p:nvCxnSpPr>
            <p:cNvPr id="369" name="Straight Connector 368">
              <a:extLst>
                <a:ext uri="{FF2B5EF4-FFF2-40B4-BE49-F238E27FC236}">
                  <a16:creationId xmlns:a16="http://schemas.microsoft.com/office/drawing/2014/main" id="{0F570B8D-F126-A54E-A805-EE66E5BA525F}"/>
                </a:ext>
              </a:extLst>
            </p:cNvPr>
            <p:cNvCxnSpPr>
              <a:cxnSpLocks/>
            </p:cNvCxnSpPr>
            <p:nvPr/>
          </p:nvCxnSpPr>
          <p:spPr>
            <a:xfrm>
              <a:off x="3944631"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0" name="Straight Arrow Connector 369">
              <a:extLst>
                <a:ext uri="{FF2B5EF4-FFF2-40B4-BE49-F238E27FC236}">
                  <a16:creationId xmlns:a16="http://schemas.microsoft.com/office/drawing/2014/main" id="{827383BB-9E4A-9C42-A002-668B0DE9D53C}"/>
                </a:ext>
              </a:extLst>
            </p:cNvPr>
            <p:cNvCxnSpPr>
              <a:cxnSpLocks/>
            </p:cNvCxnSpPr>
            <p:nvPr/>
          </p:nvCxnSpPr>
          <p:spPr>
            <a:xfrm>
              <a:off x="2276480" y="2967239"/>
              <a:ext cx="1068651"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71" name="TextBox 370">
              <a:extLst>
                <a:ext uri="{FF2B5EF4-FFF2-40B4-BE49-F238E27FC236}">
                  <a16:creationId xmlns:a16="http://schemas.microsoft.com/office/drawing/2014/main" id="{02B2B992-FBA0-0445-8DDE-C55652185F25}"/>
                </a:ext>
              </a:extLst>
            </p:cNvPr>
            <p:cNvSpPr txBox="1"/>
            <p:nvPr/>
          </p:nvSpPr>
          <p:spPr>
            <a:xfrm>
              <a:off x="2267555" y="2730906"/>
              <a:ext cx="1077576"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Margin</a:t>
              </a:r>
            </a:p>
          </p:txBody>
        </p:sp>
        <p:grpSp>
          <p:nvGrpSpPr>
            <p:cNvPr id="372" name="Group 371">
              <a:extLst>
                <a:ext uri="{FF2B5EF4-FFF2-40B4-BE49-F238E27FC236}">
                  <a16:creationId xmlns:a16="http://schemas.microsoft.com/office/drawing/2014/main" id="{12C1F2CA-E91F-8144-B8E1-01350C0E3507}"/>
                </a:ext>
              </a:extLst>
            </p:cNvPr>
            <p:cNvGrpSpPr/>
            <p:nvPr/>
          </p:nvGrpSpPr>
          <p:grpSpPr>
            <a:xfrm>
              <a:off x="8462774" y="5724288"/>
              <a:ext cx="159124" cy="261621"/>
              <a:chOff x="1123950" y="5092700"/>
              <a:chExt cx="580822" cy="667778"/>
            </a:xfrm>
          </p:grpSpPr>
          <p:sp>
            <p:nvSpPr>
              <p:cNvPr id="373" name="Freeform 372">
                <a:extLst>
                  <a:ext uri="{FF2B5EF4-FFF2-40B4-BE49-F238E27FC236}">
                    <a16:creationId xmlns:a16="http://schemas.microsoft.com/office/drawing/2014/main" id="{1E8B4309-2FF1-AD41-9DAD-20673864447E}"/>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74" name="Freeform 373">
                <a:extLst>
                  <a:ext uri="{FF2B5EF4-FFF2-40B4-BE49-F238E27FC236}">
                    <a16:creationId xmlns:a16="http://schemas.microsoft.com/office/drawing/2014/main" id="{15236ED4-0565-164B-841B-2BE742EB6AB7}"/>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sp>
          <p:nvSpPr>
            <p:cNvPr id="375" name="TextBox 374">
              <a:extLst>
                <a:ext uri="{FF2B5EF4-FFF2-40B4-BE49-F238E27FC236}">
                  <a16:creationId xmlns:a16="http://schemas.microsoft.com/office/drawing/2014/main" id="{FD60B25B-9746-F140-80D3-E8AC4DE6FF38}"/>
                </a:ext>
              </a:extLst>
            </p:cNvPr>
            <p:cNvSpPr txBox="1"/>
            <p:nvPr/>
          </p:nvSpPr>
          <p:spPr>
            <a:xfrm>
              <a:off x="11653953" y="6089457"/>
              <a:ext cx="23596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t</a:t>
              </a:r>
              <a:endParaRPr kumimoji="0" lang="en-GB"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p:sp>
          <p:nvSpPr>
            <p:cNvPr id="376" name="TextBox 375">
              <a:extLst>
                <a:ext uri="{FF2B5EF4-FFF2-40B4-BE49-F238E27FC236}">
                  <a16:creationId xmlns:a16="http://schemas.microsoft.com/office/drawing/2014/main" id="{DCE9571D-DE63-2C46-AB9A-333D9B28F392}"/>
                </a:ext>
              </a:extLst>
            </p:cNvPr>
            <p:cNvSpPr txBox="1"/>
            <p:nvPr/>
          </p:nvSpPr>
          <p:spPr>
            <a:xfrm>
              <a:off x="11673264" y="4036629"/>
              <a:ext cx="23596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t</a:t>
              </a:r>
              <a:endParaRPr kumimoji="0" lang="en-GB"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p:cxnSp>
          <p:nvCxnSpPr>
            <p:cNvPr id="377" name="Straight Connector 376">
              <a:extLst>
                <a:ext uri="{FF2B5EF4-FFF2-40B4-BE49-F238E27FC236}">
                  <a16:creationId xmlns:a16="http://schemas.microsoft.com/office/drawing/2014/main" id="{834371F8-17E5-2C4E-90C3-64320C94E79F}"/>
                </a:ext>
              </a:extLst>
            </p:cNvPr>
            <p:cNvCxnSpPr>
              <a:cxnSpLocks/>
            </p:cNvCxnSpPr>
            <p:nvPr/>
          </p:nvCxnSpPr>
          <p:spPr>
            <a:xfrm>
              <a:off x="4412502" y="5581393"/>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CED023AF-631E-C149-96F7-153539C33A84}"/>
                </a:ext>
              </a:extLst>
            </p:cNvPr>
            <p:cNvCxnSpPr>
              <a:cxnSpLocks/>
            </p:cNvCxnSpPr>
            <p:nvPr/>
          </p:nvCxnSpPr>
          <p:spPr>
            <a:xfrm>
              <a:off x="3757637" y="5580000"/>
              <a:ext cx="0" cy="1789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4BFD080F-D006-DC48-9D5A-FE6CE68E58EC}"/>
                </a:ext>
              </a:extLst>
            </p:cNvPr>
            <p:cNvCxnSpPr>
              <a:cxnSpLocks/>
            </p:cNvCxnSpPr>
            <p:nvPr/>
          </p:nvCxnSpPr>
          <p:spPr>
            <a:xfrm>
              <a:off x="3757637" y="5577166"/>
              <a:ext cx="1756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0" name="Straight Arrow Connector 379">
              <a:extLst>
                <a:ext uri="{FF2B5EF4-FFF2-40B4-BE49-F238E27FC236}">
                  <a16:creationId xmlns:a16="http://schemas.microsoft.com/office/drawing/2014/main" id="{693ACA07-1B04-AF42-89D1-843CD405C95C}"/>
                </a:ext>
              </a:extLst>
            </p:cNvPr>
            <p:cNvCxnSpPr>
              <a:cxnSpLocks/>
            </p:cNvCxnSpPr>
            <p:nvPr/>
          </p:nvCxnSpPr>
          <p:spPr>
            <a:xfrm flipV="1">
              <a:off x="1624108" y="5404047"/>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81" name="Straight Connector 380">
              <a:extLst>
                <a:ext uri="{FF2B5EF4-FFF2-40B4-BE49-F238E27FC236}">
                  <a16:creationId xmlns:a16="http://schemas.microsoft.com/office/drawing/2014/main" id="{6E6A8555-9A80-BA47-B632-0A06BA7DF3D6}"/>
                </a:ext>
              </a:extLst>
            </p:cNvPr>
            <p:cNvCxnSpPr>
              <a:cxnSpLocks/>
            </p:cNvCxnSpPr>
            <p:nvPr/>
          </p:nvCxnSpPr>
          <p:spPr>
            <a:xfrm flipH="1">
              <a:off x="10161839" y="907710"/>
              <a:ext cx="8925" cy="2161115"/>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382" name="TextBox 381">
              <a:extLst>
                <a:ext uri="{FF2B5EF4-FFF2-40B4-BE49-F238E27FC236}">
                  <a16:creationId xmlns:a16="http://schemas.microsoft.com/office/drawing/2014/main" id="{9E402514-1B3C-6447-9C13-434AF51F59C8}"/>
                </a:ext>
              </a:extLst>
            </p:cNvPr>
            <p:cNvSpPr txBox="1"/>
            <p:nvPr/>
          </p:nvSpPr>
          <p:spPr>
            <a:xfrm>
              <a:off x="3345131" y="4283485"/>
              <a:ext cx="4320429"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N</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PACKETS</a:t>
              </a: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 * T</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RS(gapped)</a:t>
              </a:r>
            </a:p>
          </p:txBody>
        </p:sp>
        <p:sp>
          <p:nvSpPr>
            <p:cNvPr id="383" name="TextBox 382">
              <a:extLst>
                <a:ext uri="{FF2B5EF4-FFF2-40B4-BE49-F238E27FC236}">
                  <a16:creationId xmlns:a16="http://schemas.microsoft.com/office/drawing/2014/main" id="{6CA91B34-4AC1-0B40-B582-ADE983996FD7}"/>
                </a:ext>
              </a:extLst>
            </p:cNvPr>
            <p:cNvSpPr txBox="1"/>
            <p:nvPr/>
          </p:nvSpPr>
          <p:spPr>
            <a:xfrm>
              <a:off x="9578535" y="4289098"/>
              <a:ext cx="1651184"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TR</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OFFSET</a:t>
              </a:r>
            </a:p>
          </p:txBody>
        </p:sp>
        <mc:AlternateContent xmlns:mc="http://schemas.openxmlformats.org/markup-compatibility/2006" xmlns:a14="http://schemas.microsoft.com/office/drawing/2010/main">
          <mc:Choice Requires="a14">
            <p:sp>
              <p:nvSpPr>
                <p:cNvPr id="384" name="TextBox 383">
                  <a:extLst>
                    <a:ext uri="{FF2B5EF4-FFF2-40B4-BE49-F238E27FC236}">
                      <a16:creationId xmlns:a16="http://schemas.microsoft.com/office/drawing/2014/main" id="{08C689BE-1837-4241-822E-6637828650C3}"/>
                    </a:ext>
                  </a:extLst>
                </p:cNvPr>
                <p:cNvSpPr txBox="1"/>
                <p:nvPr/>
              </p:nvSpPr>
              <p:spPr>
                <a:xfrm>
                  <a:off x="7536275" y="4085598"/>
                  <a:ext cx="609077" cy="2308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fr-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m:rPr>
                                <m:sty m:val="p"/>
                              </m:rPr>
                              <a:rPr kumimoji="0" lang="de-CH"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fr-CH"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−1</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84" name="TextBox 383">
                  <a:extLst>
                    <a:ext uri="{FF2B5EF4-FFF2-40B4-BE49-F238E27FC236}">
                      <a16:creationId xmlns:a16="http://schemas.microsoft.com/office/drawing/2014/main" id="{08C689BE-1837-4241-822E-6637828650C3}"/>
                    </a:ext>
                  </a:extLst>
                </p:cNvPr>
                <p:cNvSpPr txBox="1">
                  <a:spLocks noRot="1" noChangeAspect="1" noMove="1" noResize="1" noEditPoints="1" noAdjustHandles="1" noChangeArrowheads="1" noChangeShapeType="1" noTextEdit="1"/>
                </p:cNvSpPr>
                <p:nvPr/>
              </p:nvSpPr>
              <p:spPr>
                <a:xfrm>
                  <a:off x="7536275" y="4085598"/>
                  <a:ext cx="609077" cy="230832"/>
                </a:xfrm>
                <a:prstGeom prst="rect">
                  <a:avLst/>
                </a:prstGeom>
                <a:blipFill>
                  <a:blip r:embed="rId13"/>
                  <a:stretch>
                    <a:fillRect/>
                  </a:stretch>
                </a:blipFill>
              </p:spPr>
              <p:txBody>
                <a:bodyPr/>
                <a:lstStyle/>
                <a:p>
                  <a:r>
                    <a:rPr lang="en-CH">
                      <a:noFill/>
                    </a:rPr>
                    <a:t> </a:t>
                  </a:r>
                </a:p>
              </p:txBody>
            </p:sp>
          </mc:Fallback>
        </mc:AlternateContent>
        <p:sp>
          <p:nvSpPr>
            <p:cNvPr id="385" name="Rectangle 384">
              <a:extLst>
                <a:ext uri="{FF2B5EF4-FFF2-40B4-BE49-F238E27FC236}">
                  <a16:creationId xmlns:a16="http://schemas.microsoft.com/office/drawing/2014/main" id="{6E7D78D0-DE00-E54B-A9F7-BFF83B6781FC}"/>
                </a:ext>
              </a:extLst>
            </p:cNvPr>
            <p:cNvSpPr/>
            <p:nvPr/>
          </p:nvSpPr>
          <p:spPr>
            <a:xfrm>
              <a:off x="5591438"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86" name="Rectangle 385">
              <a:extLst>
                <a:ext uri="{FF2B5EF4-FFF2-40B4-BE49-F238E27FC236}">
                  <a16:creationId xmlns:a16="http://schemas.microsoft.com/office/drawing/2014/main" id="{FD6BAA74-8FC4-1944-BA02-CAC1CBDEC46A}"/>
                </a:ext>
              </a:extLst>
            </p:cNvPr>
            <p:cNvSpPr/>
            <p:nvPr/>
          </p:nvSpPr>
          <p:spPr>
            <a:xfrm>
              <a:off x="6559936"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87" name="Rectangle 386">
              <a:extLst>
                <a:ext uri="{FF2B5EF4-FFF2-40B4-BE49-F238E27FC236}">
                  <a16:creationId xmlns:a16="http://schemas.microsoft.com/office/drawing/2014/main" id="{E7F73092-DB15-A84C-960F-5ADE7251D41F}"/>
                </a:ext>
              </a:extLst>
            </p:cNvPr>
            <p:cNvSpPr/>
            <p:nvPr/>
          </p:nvSpPr>
          <p:spPr>
            <a:xfrm>
              <a:off x="6075687"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88" name="Rectangle 387">
              <a:extLst>
                <a:ext uri="{FF2B5EF4-FFF2-40B4-BE49-F238E27FC236}">
                  <a16:creationId xmlns:a16="http://schemas.microsoft.com/office/drawing/2014/main" id="{97A33EFB-E593-1945-AF82-478E831DA9B9}"/>
                </a:ext>
              </a:extLst>
            </p:cNvPr>
            <p:cNvSpPr/>
            <p:nvPr/>
          </p:nvSpPr>
          <p:spPr>
            <a:xfrm>
              <a:off x="4223139"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389" name="Straight Connector 388">
              <a:extLst>
                <a:ext uri="{FF2B5EF4-FFF2-40B4-BE49-F238E27FC236}">
                  <a16:creationId xmlns:a16="http://schemas.microsoft.com/office/drawing/2014/main" id="{3371B437-09CF-7B4E-BB5B-26E15DEE78E8}"/>
                </a:ext>
              </a:extLst>
            </p:cNvPr>
            <p:cNvCxnSpPr>
              <a:cxnSpLocks/>
            </p:cNvCxnSpPr>
            <p:nvPr/>
          </p:nvCxnSpPr>
          <p:spPr>
            <a:xfrm>
              <a:off x="3449867" y="5760000"/>
              <a:ext cx="30777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7AEC145F-D4ED-1049-97AC-96B02DF5E0AF}"/>
                </a:ext>
              </a:extLst>
            </p:cNvPr>
            <p:cNvCxnSpPr>
              <a:cxnSpLocks/>
            </p:cNvCxnSpPr>
            <p:nvPr/>
          </p:nvCxnSpPr>
          <p:spPr>
            <a:xfrm>
              <a:off x="3944631" y="5760000"/>
              <a:ext cx="29687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D11CE6EC-7DDF-C944-A372-054222973571}"/>
                </a:ext>
              </a:extLst>
            </p:cNvPr>
            <p:cNvCxnSpPr>
              <a:cxnSpLocks/>
            </p:cNvCxnSpPr>
            <p:nvPr/>
          </p:nvCxnSpPr>
          <p:spPr>
            <a:xfrm>
              <a:off x="4241507"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99584F03-6361-0747-BE26-6D1468110837}"/>
                </a:ext>
              </a:extLst>
            </p:cNvPr>
            <p:cNvCxnSpPr>
              <a:cxnSpLocks/>
            </p:cNvCxnSpPr>
            <p:nvPr/>
          </p:nvCxnSpPr>
          <p:spPr>
            <a:xfrm>
              <a:off x="4247956" y="5577166"/>
              <a:ext cx="16223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FBF34592-78A1-344F-BFD4-8FB289846C46}"/>
                </a:ext>
              </a:extLst>
            </p:cNvPr>
            <p:cNvCxnSpPr>
              <a:cxnSpLocks/>
            </p:cNvCxnSpPr>
            <p:nvPr/>
          </p:nvCxnSpPr>
          <p:spPr>
            <a:xfrm flipV="1">
              <a:off x="4414630" y="5759339"/>
              <a:ext cx="163795" cy="132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94" name="Rectangle 393">
              <a:extLst>
                <a:ext uri="{FF2B5EF4-FFF2-40B4-BE49-F238E27FC236}">
                  <a16:creationId xmlns:a16="http://schemas.microsoft.com/office/drawing/2014/main" id="{6D217656-30A5-654B-9917-5754DFAC1ED7}"/>
                </a:ext>
              </a:extLst>
            </p:cNvPr>
            <p:cNvSpPr/>
            <p:nvPr/>
          </p:nvSpPr>
          <p:spPr>
            <a:xfrm>
              <a:off x="6201134"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5" name="Rectangle 394">
              <a:extLst>
                <a:ext uri="{FF2B5EF4-FFF2-40B4-BE49-F238E27FC236}">
                  <a16:creationId xmlns:a16="http://schemas.microsoft.com/office/drawing/2014/main" id="{81E0FB85-ABA9-6C45-B583-76EF88F09D80}"/>
                </a:ext>
              </a:extLst>
            </p:cNvPr>
            <p:cNvSpPr/>
            <p:nvPr/>
          </p:nvSpPr>
          <p:spPr>
            <a:xfrm>
              <a:off x="7169632"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6" name="Rectangle 395">
              <a:extLst>
                <a:ext uri="{FF2B5EF4-FFF2-40B4-BE49-F238E27FC236}">
                  <a16:creationId xmlns:a16="http://schemas.microsoft.com/office/drawing/2014/main" id="{DDA5DA91-9BEA-B24C-A34E-FD187F68F09F}"/>
                </a:ext>
              </a:extLst>
            </p:cNvPr>
            <p:cNvSpPr/>
            <p:nvPr/>
          </p:nvSpPr>
          <p:spPr>
            <a:xfrm>
              <a:off x="5716885"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7" name="Rectangle 396">
              <a:extLst>
                <a:ext uri="{FF2B5EF4-FFF2-40B4-BE49-F238E27FC236}">
                  <a16:creationId xmlns:a16="http://schemas.microsoft.com/office/drawing/2014/main" id="{655ABE52-BEE3-D549-B59F-A23696152FD6}"/>
                </a:ext>
              </a:extLst>
            </p:cNvPr>
            <p:cNvSpPr/>
            <p:nvPr/>
          </p:nvSpPr>
          <p:spPr>
            <a:xfrm>
              <a:off x="6685383"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8" name="Rectangle 397">
              <a:extLst>
                <a:ext uri="{FF2B5EF4-FFF2-40B4-BE49-F238E27FC236}">
                  <a16:creationId xmlns:a16="http://schemas.microsoft.com/office/drawing/2014/main" id="{28E23521-C55C-5049-BD0B-DFEC5E1CD5DE}"/>
                </a:ext>
              </a:extLst>
            </p:cNvPr>
            <p:cNvSpPr/>
            <p:nvPr/>
          </p:nvSpPr>
          <p:spPr>
            <a:xfrm>
              <a:off x="7658438"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399" name="Straight Connector 398">
              <a:extLst>
                <a:ext uri="{FF2B5EF4-FFF2-40B4-BE49-F238E27FC236}">
                  <a16:creationId xmlns:a16="http://schemas.microsoft.com/office/drawing/2014/main" id="{609CF166-693F-3741-96EF-F89D86C8499C}"/>
                </a:ext>
              </a:extLst>
            </p:cNvPr>
            <p:cNvCxnSpPr>
              <a:cxnSpLocks/>
            </p:cNvCxnSpPr>
            <p:nvPr/>
          </p:nvCxnSpPr>
          <p:spPr>
            <a:xfrm>
              <a:off x="6570499" y="5577166"/>
              <a:ext cx="2073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00" name="Rectangle 399">
              <a:extLst>
                <a:ext uri="{FF2B5EF4-FFF2-40B4-BE49-F238E27FC236}">
                  <a16:creationId xmlns:a16="http://schemas.microsoft.com/office/drawing/2014/main" id="{F53EE02F-DCBB-9E4D-A8A2-8E8E95B6486E}"/>
                </a:ext>
              </a:extLst>
            </p:cNvPr>
            <p:cNvSpPr/>
            <p:nvPr/>
          </p:nvSpPr>
          <p:spPr>
            <a:xfrm>
              <a:off x="3821787"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01" name="Rectangle 400">
              <a:extLst>
                <a:ext uri="{FF2B5EF4-FFF2-40B4-BE49-F238E27FC236}">
                  <a16:creationId xmlns:a16="http://schemas.microsoft.com/office/drawing/2014/main" id="{C17F2E9A-873D-5A4A-A140-63DDAD825013}"/>
                </a:ext>
              </a:extLst>
            </p:cNvPr>
            <p:cNvSpPr/>
            <p:nvPr/>
          </p:nvSpPr>
          <p:spPr>
            <a:xfrm>
              <a:off x="3337538"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02" name="Rectangle 401">
              <a:extLst>
                <a:ext uri="{FF2B5EF4-FFF2-40B4-BE49-F238E27FC236}">
                  <a16:creationId xmlns:a16="http://schemas.microsoft.com/office/drawing/2014/main" id="{C4FA1256-EF92-1246-AF07-B436EF4B28E6}"/>
                </a:ext>
              </a:extLst>
            </p:cNvPr>
            <p:cNvSpPr/>
            <p:nvPr/>
          </p:nvSpPr>
          <p:spPr>
            <a:xfrm>
              <a:off x="4306036"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403" name="Straight Connector 402">
              <a:extLst>
                <a:ext uri="{FF2B5EF4-FFF2-40B4-BE49-F238E27FC236}">
                  <a16:creationId xmlns:a16="http://schemas.microsoft.com/office/drawing/2014/main" id="{3808BF29-2968-E440-82D0-88723E8FED3D}"/>
                </a:ext>
              </a:extLst>
            </p:cNvPr>
            <p:cNvCxnSpPr>
              <a:cxnSpLocks/>
            </p:cNvCxnSpPr>
            <p:nvPr/>
          </p:nvCxnSpPr>
          <p:spPr>
            <a:xfrm>
              <a:off x="5603553" y="5577166"/>
              <a:ext cx="21363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C4F1A491-8B40-DB49-8E3F-C150929EF797}"/>
                </a:ext>
              </a:extLst>
            </p:cNvPr>
            <p:cNvCxnSpPr>
              <a:cxnSpLocks/>
            </p:cNvCxnSpPr>
            <p:nvPr/>
          </p:nvCxnSpPr>
          <p:spPr>
            <a:xfrm>
              <a:off x="5604063"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9C769A7E-BCAC-CB46-A040-45200DE53D8E}"/>
                </a:ext>
              </a:extLst>
            </p:cNvPr>
            <p:cNvCxnSpPr>
              <a:cxnSpLocks/>
            </p:cNvCxnSpPr>
            <p:nvPr/>
          </p:nvCxnSpPr>
          <p:spPr>
            <a:xfrm>
              <a:off x="5817184"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7D0B9F30-6567-DF47-B6B5-3FE5A3AD5E0C}"/>
                </a:ext>
              </a:extLst>
            </p:cNvPr>
            <p:cNvCxnSpPr>
              <a:cxnSpLocks/>
            </p:cNvCxnSpPr>
            <p:nvPr/>
          </p:nvCxnSpPr>
          <p:spPr>
            <a:xfrm>
              <a:off x="6308116"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8ECADA22-D28E-0C45-8F1C-0A1A331DE531}"/>
                </a:ext>
              </a:extLst>
            </p:cNvPr>
            <p:cNvCxnSpPr>
              <a:cxnSpLocks/>
            </p:cNvCxnSpPr>
            <p:nvPr/>
          </p:nvCxnSpPr>
          <p:spPr>
            <a:xfrm>
              <a:off x="6091702" y="5573362"/>
              <a:ext cx="0" cy="1789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834DF7C5-6B04-154C-9B6A-D5E0A2E9C862}"/>
                </a:ext>
              </a:extLst>
            </p:cNvPr>
            <p:cNvCxnSpPr>
              <a:cxnSpLocks/>
            </p:cNvCxnSpPr>
            <p:nvPr/>
          </p:nvCxnSpPr>
          <p:spPr>
            <a:xfrm>
              <a:off x="6098909" y="5577166"/>
              <a:ext cx="1978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07691B32-A4C7-F040-958B-6A06F81E87D4}"/>
                </a:ext>
              </a:extLst>
            </p:cNvPr>
            <p:cNvCxnSpPr>
              <a:cxnSpLocks/>
            </p:cNvCxnSpPr>
            <p:nvPr/>
          </p:nvCxnSpPr>
          <p:spPr>
            <a:xfrm flipV="1">
              <a:off x="5811712" y="5759452"/>
              <a:ext cx="279990" cy="109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07DEB2CF-208F-2040-B727-AA231DC7E46B}"/>
                </a:ext>
              </a:extLst>
            </p:cNvPr>
            <p:cNvCxnSpPr>
              <a:cxnSpLocks/>
            </p:cNvCxnSpPr>
            <p:nvPr/>
          </p:nvCxnSpPr>
          <p:spPr>
            <a:xfrm>
              <a:off x="6310006" y="5760000"/>
              <a:ext cx="2489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5094449B-58DA-014A-A302-2DF24BFC13DF}"/>
                </a:ext>
              </a:extLst>
            </p:cNvPr>
            <p:cNvCxnSpPr>
              <a:cxnSpLocks/>
            </p:cNvCxnSpPr>
            <p:nvPr/>
          </p:nvCxnSpPr>
          <p:spPr>
            <a:xfrm>
              <a:off x="6572931" y="5577808"/>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22CEE45C-6C8B-DC41-B866-74A6010F5AC7}"/>
                </a:ext>
              </a:extLst>
            </p:cNvPr>
            <p:cNvCxnSpPr>
              <a:cxnSpLocks/>
            </p:cNvCxnSpPr>
            <p:nvPr/>
          </p:nvCxnSpPr>
          <p:spPr>
            <a:xfrm>
              <a:off x="5339087" y="5760000"/>
              <a:ext cx="25562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B4E153B8-AB42-7E4D-A601-720179212D1F}"/>
                </a:ext>
              </a:extLst>
            </p:cNvPr>
            <p:cNvCxnSpPr>
              <a:cxnSpLocks/>
            </p:cNvCxnSpPr>
            <p:nvPr/>
          </p:nvCxnSpPr>
          <p:spPr>
            <a:xfrm flipH="1">
              <a:off x="7661940" y="3321949"/>
              <a:ext cx="54" cy="1353627"/>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14" name="Straight Connector 413">
              <a:extLst>
                <a:ext uri="{FF2B5EF4-FFF2-40B4-BE49-F238E27FC236}">
                  <a16:creationId xmlns:a16="http://schemas.microsoft.com/office/drawing/2014/main" id="{096C4F4E-445C-5847-9923-CD5EABDFB2CD}"/>
                </a:ext>
              </a:extLst>
            </p:cNvPr>
            <p:cNvCxnSpPr>
              <a:cxnSpLocks/>
            </p:cNvCxnSpPr>
            <p:nvPr/>
          </p:nvCxnSpPr>
          <p:spPr>
            <a:xfrm>
              <a:off x="6552000" y="630001"/>
              <a:ext cx="18000" cy="5760000"/>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15" name="Straight Arrow Connector 414">
              <a:extLst>
                <a:ext uri="{FF2B5EF4-FFF2-40B4-BE49-F238E27FC236}">
                  <a16:creationId xmlns:a16="http://schemas.microsoft.com/office/drawing/2014/main" id="{92C7C752-6773-3F47-BBDB-2DB89348A616}"/>
                </a:ext>
              </a:extLst>
            </p:cNvPr>
            <p:cNvCxnSpPr>
              <a:cxnSpLocks/>
            </p:cNvCxnSpPr>
            <p:nvPr/>
          </p:nvCxnSpPr>
          <p:spPr>
            <a:xfrm flipV="1">
              <a:off x="6555178" y="2967238"/>
              <a:ext cx="3612290" cy="2"/>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16" name="TextBox 415">
              <a:extLst>
                <a:ext uri="{FF2B5EF4-FFF2-40B4-BE49-F238E27FC236}">
                  <a16:creationId xmlns:a16="http://schemas.microsoft.com/office/drawing/2014/main" id="{A4CF98A1-A6A2-6C43-BC40-5F0D8C8E15FF}"/>
                </a:ext>
              </a:extLst>
            </p:cNvPr>
            <p:cNvSpPr txBox="1"/>
            <p:nvPr/>
          </p:nvSpPr>
          <p:spPr>
            <a:xfrm>
              <a:off x="6513682" y="2711355"/>
              <a:ext cx="3612290"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Packet Arrival GAP</a:t>
              </a:r>
            </a:p>
          </p:txBody>
        </p:sp>
        <p:sp>
          <p:nvSpPr>
            <p:cNvPr id="417" name="Rectangle 416">
              <a:extLst>
                <a:ext uri="{FF2B5EF4-FFF2-40B4-BE49-F238E27FC236}">
                  <a16:creationId xmlns:a16="http://schemas.microsoft.com/office/drawing/2014/main" id="{60342220-A3F1-294E-ABCE-E30551C8D3C5}"/>
                </a:ext>
              </a:extLst>
            </p:cNvPr>
            <p:cNvSpPr/>
            <p:nvPr/>
          </p:nvSpPr>
          <p:spPr>
            <a:xfrm>
              <a:off x="10651824"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18" name="Rectangle 417">
              <a:extLst>
                <a:ext uri="{FF2B5EF4-FFF2-40B4-BE49-F238E27FC236}">
                  <a16:creationId xmlns:a16="http://schemas.microsoft.com/office/drawing/2014/main" id="{03BF6F7B-8099-474A-8EC1-9EB8F913E0CD}"/>
                </a:ext>
              </a:extLst>
            </p:cNvPr>
            <p:cNvSpPr/>
            <p:nvPr/>
          </p:nvSpPr>
          <p:spPr>
            <a:xfrm>
              <a:off x="10167575"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19" name="Rectangle 418">
              <a:extLst>
                <a:ext uri="{FF2B5EF4-FFF2-40B4-BE49-F238E27FC236}">
                  <a16:creationId xmlns:a16="http://schemas.microsoft.com/office/drawing/2014/main" id="{D74E8692-B5D2-F344-AE59-90DDBF489F20}"/>
                </a:ext>
              </a:extLst>
            </p:cNvPr>
            <p:cNvSpPr/>
            <p:nvPr/>
          </p:nvSpPr>
          <p:spPr>
            <a:xfrm>
              <a:off x="11136073"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mc:AlternateContent xmlns:mc="http://schemas.openxmlformats.org/markup-compatibility/2006" xmlns:a14="http://schemas.microsoft.com/office/drawing/2010/main">
          <mc:Choice Requires="a14">
            <p:sp>
              <p:nvSpPr>
                <p:cNvPr id="420" name="TextBox 419">
                  <a:extLst>
                    <a:ext uri="{FF2B5EF4-FFF2-40B4-BE49-F238E27FC236}">
                      <a16:creationId xmlns:a16="http://schemas.microsoft.com/office/drawing/2014/main" id="{65CD24FC-60B9-F44E-A88A-96FEFC18CE3E}"/>
                    </a:ext>
                  </a:extLst>
                </p:cNvPr>
                <p:cNvSpPr txBox="1"/>
                <p:nvPr/>
              </p:nvSpPr>
              <p:spPr>
                <a:xfrm>
                  <a:off x="10100524" y="1990599"/>
                  <a:ext cx="507062"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420" name="TextBox 419">
                  <a:extLst>
                    <a:ext uri="{FF2B5EF4-FFF2-40B4-BE49-F238E27FC236}">
                      <a16:creationId xmlns:a16="http://schemas.microsoft.com/office/drawing/2014/main" id="{65CD24FC-60B9-F44E-A88A-96FEFC18CE3E}"/>
                    </a:ext>
                  </a:extLst>
                </p:cNvPr>
                <p:cNvSpPr txBox="1">
                  <a:spLocks noRot="1" noChangeAspect="1" noMove="1" noResize="1" noEditPoints="1" noAdjustHandles="1" noChangeArrowheads="1" noChangeShapeType="1" noTextEdit="1"/>
                </p:cNvSpPr>
                <p:nvPr/>
              </p:nvSpPr>
              <p:spPr>
                <a:xfrm>
                  <a:off x="10100524" y="1990599"/>
                  <a:ext cx="507062" cy="235898"/>
                </a:xfrm>
                <a:prstGeom prst="rect">
                  <a:avLst/>
                </a:prstGeom>
                <a:blipFill>
                  <a:blip r:embed="rId14"/>
                  <a:stretch>
                    <a:fillRect/>
                  </a:stretch>
                </a:blipFill>
              </p:spPr>
              <p:txBody>
                <a:bodyPr/>
                <a:lstStyle/>
                <a:p>
                  <a:r>
                    <a:rPr lang="en-CH">
                      <a:noFill/>
                    </a:rPr>
                    <a:t> </a:t>
                  </a:r>
                </a:p>
              </p:txBody>
            </p:sp>
          </mc:Fallback>
        </mc:AlternateContent>
        <p:sp>
          <p:nvSpPr>
            <p:cNvPr id="421" name="Rectangle 420">
              <a:extLst>
                <a:ext uri="{FF2B5EF4-FFF2-40B4-BE49-F238E27FC236}">
                  <a16:creationId xmlns:a16="http://schemas.microsoft.com/office/drawing/2014/main" id="{F2ACD472-9071-4145-9049-B67A09BB3327}"/>
                </a:ext>
              </a:extLst>
            </p:cNvPr>
            <p:cNvSpPr/>
            <p:nvPr/>
          </p:nvSpPr>
          <p:spPr>
            <a:xfrm>
              <a:off x="10090105" y="1309282"/>
              <a:ext cx="4558374" cy="90526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mc:AlternateContent xmlns:mc="http://schemas.openxmlformats.org/markup-compatibility/2006" xmlns:a14="http://schemas.microsoft.com/office/drawing/2010/main">
          <mc:Choice Requires="a14">
            <p:sp>
              <p:nvSpPr>
                <p:cNvPr id="422" name="TextBox 421">
                  <a:extLst>
                    <a:ext uri="{FF2B5EF4-FFF2-40B4-BE49-F238E27FC236}">
                      <a16:creationId xmlns:a16="http://schemas.microsoft.com/office/drawing/2014/main" id="{12140C8B-6457-0742-B9B1-FFEC1445809E}"/>
                    </a:ext>
                  </a:extLst>
                </p:cNvPr>
                <p:cNvSpPr txBox="1"/>
                <p:nvPr/>
              </p:nvSpPr>
              <p:spPr>
                <a:xfrm>
                  <a:off x="11164430" y="4083283"/>
                  <a:ext cx="506613"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422" name="TextBox 421">
                  <a:extLst>
                    <a:ext uri="{FF2B5EF4-FFF2-40B4-BE49-F238E27FC236}">
                      <a16:creationId xmlns:a16="http://schemas.microsoft.com/office/drawing/2014/main" id="{12140C8B-6457-0742-B9B1-FFEC1445809E}"/>
                    </a:ext>
                  </a:extLst>
                </p:cNvPr>
                <p:cNvSpPr txBox="1">
                  <a:spLocks noRot="1" noChangeAspect="1" noMove="1" noResize="1" noEditPoints="1" noAdjustHandles="1" noChangeArrowheads="1" noChangeShapeType="1" noTextEdit="1"/>
                </p:cNvSpPr>
                <p:nvPr/>
              </p:nvSpPr>
              <p:spPr>
                <a:xfrm>
                  <a:off x="11164430" y="4083283"/>
                  <a:ext cx="506613" cy="235898"/>
                </a:xfrm>
                <a:prstGeom prst="rect">
                  <a:avLst/>
                </a:prstGeom>
                <a:blipFill>
                  <a:blip r:embed="rId15"/>
                  <a:stretch>
                    <a:fillRect/>
                  </a:stretch>
                </a:blipFill>
              </p:spPr>
              <p:txBody>
                <a:bodyPr/>
                <a:lstStyle/>
                <a:p>
                  <a:r>
                    <a:rPr lang="en-CH">
                      <a:noFill/>
                    </a:rPr>
                    <a:t> </a:t>
                  </a:r>
                </a:p>
              </p:txBody>
            </p:sp>
          </mc:Fallback>
        </mc:AlternateContent>
        <p:sp>
          <p:nvSpPr>
            <p:cNvPr id="423" name="Rectangle 422">
              <a:extLst>
                <a:ext uri="{FF2B5EF4-FFF2-40B4-BE49-F238E27FC236}">
                  <a16:creationId xmlns:a16="http://schemas.microsoft.com/office/drawing/2014/main" id="{EB44205E-F3F4-184E-9970-7CCC47D3E04A}"/>
                </a:ext>
              </a:extLst>
            </p:cNvPr>
            <p:cNvSpPr/>
            <p:nvPr/>
          </p:nvSpPr>
          <p:spPr>
            <a:xfrm>
              <a:off x="11223663" y="3610941"/>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424" name="Straight Connector 423">
              <a:extLst>
                <a:ext uri="{FF2B5EF4-FFF2-40B4-BE49-F238E27FC236}">
                  <a16:creationId xmlns:a16="http://schemas.microsoft.com/office/drawing/2014/main" id="{0DC21249-D3DA-D34A-9E63-948256244B2A}"/>
                </a:ext>
              </a:extLst>
            </p:cNvPr>
            <p:cNvCxnSpPr>
              <a:cxnSpLocks/>
            </p:cNvCxnSpPr>
            <p:nvPr/>
          </p:nvCxnSpPr>
          <p:spPr>
            <a:xfrm>
              <a:off x="9384601" y="6120000"/>
              <a:ext cx="77721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1772EC62-84E1-0945-B5D2-82B8A33177AA}"/>
                </a:ext>
              </a:extLst>
            </p:cNvPr>
            <p:cNvCxnSpPr>
              <a:cxnSpLocks/>
            </p:cNvCxnSpPr>
            <p:nvPr/>
          </p:nvCxnSpPr>
          <p:spPr>
            <a:xfrm>
              <a:off x="10160487" y="5940000"/>
              <a:ext cx="522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6230322F-603E-CD40-ADA7-072B6E29DEFC}"/>
                </a:ext>
              </a:extLst>
            </p:cNvPr>
            <p:cNvCxnSpPr>
              <a:cxnSpLocks/>
            </p:cNvCxnSpPr>
            <p:nvPr/>
          </p:nvCxnSpPr>
          <p:spPr>
            <a:xfrm>
              <a:off x="11116468" y="5580000"/>
              <a:ext cx="21363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C21BAFCB-4CAC-BF4A-BEA1-1A4CC12DDCFC}"/>
                </a:ext>
              </a:extLst>
            </p:cNvPr>
            <p:cNvCxnSpPr>
              <a:cxnSpLocks/>
            </p:cNvCxnSpPr>
            <p:nvPr/>
          </p:nvCxnSpPr>
          <p:spPr>
            <a:xfrm>
              <a:off x="10690154" y="5760000"/>
              <a:ext cx="4394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B743C89C-8442-1842-95E1-751E58CE5413}"/>
                </a:ext>
              </a:extLst>
            </p:cNvPr>
            <p:cNvCxnSpPr>
              <a:cxnSpLocks/>
            </p:cNvCxnSpPr>
            <p:nvPr/>
          </p:nvCxnSpPr>
          <p:spPr>
            <a:xfrm>
              <a:off x="10161818" y="594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06EB6D77-3689-3741-A1B6-03E85463F515}"/>
                </a:ext>
              </a:extLst>
            </p:cNvPr>
            <p:cNvCxnSpPr>
              <a:cxnSpLocks/>
            </p:cNvCxnSpPr>
            <p:nvPr/>
          </p:nvCxnSpPr>
          <p:spPr>
            <a:xfrm>
              <a:off x="10690154" y="576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FCCF5B7D-5750-CC43-AF3F-ACEFA038BDBB}"/>
                </a:ext>
              </a:extLst>
            </p:cNvPr>
            <p:cNvCxnSpPr>
              <a:cxnSpLocks/>
            </p:cNvCxnSpPr>
            <p:nvPr/>
          </p:nvCxnSpPr>
          <p:spPr>
            <a:xfrm>
              <a:off x="11122520"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22847545-7ECE-414F-B63A-0F5178CFF54C}"/>
                </a:ext>
              </a:extLst>
            </p:cNvPr>
            <p:cNvCxnSpPr>
              <a:cxnSpLocks/>
            </p:cNvCxnSpPr>
            <p:nvPr/>
          </p:nvCxnSpPr>
          <p:spPr>
            <a:xfrm>
              <a:off x="11330099"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DCF258B9-9465-0F4F-8619-E9F0CE856973}"/>
                </a:ext>
              </a:extLst>
            </p:cNvPr>
            <p:cNvCxnSpPr>
              <a:cxnSpLocks/>
            </p:cNvCxnSpPr>
            <p:nvPr/>
          </p:nvCxnSpPr>
          <p:spPr>
            <a:xfrm>
              <a:off x="11330099" y="5760000"/>
              <a:ext cx="30777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3" name="Straight Arrow Connector 432">
              <a:extLst>
                <a:ext uri="{FF2B5EF4-FFF2-40B4-BE49-F238E27FC236}">
                  <a16:creationId xmlns:a16="http://schemas.microsoft.com/office/drawing/2014/main" id="{13DF809B-D3F5-8442-9EFA-CDE44C0B34F4}"/>
                </a:ext>
              </a:extLst>
            </p:cNvPr>
            <p:cNvCxnSpPr>
              <a:cxnSpLocks/>
            </p:cNvCxnSpPr>
            <p:nvPr/>
          </p:nvCxnSpPr>
          <p:spPr>
            <a:xfrm>
              <a:off x="3344632" y="6365346"/>
              <a:ext cx="3225368"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34" name="TextBox 433">
              <a:extLst>
                <a:ext uri="{FF2B5EF4-FFF2-40B4-BE49-F238E27FC236}">
                  <a16:creationId xmlns:a16="http://schemas.microsoft.com/office/drawing/2014/main" id="{32109902-27E1-B44B-BE65-3813021D05E2}"/>
                </a:ext>
              </a:extLst>
            </p:cNvPr>
            <p:cNvSpPr txBox="1"/>
            <p:nvPr/>
          </p:nvSpPr>
          <p:spPr>
            <a:xfrm>
              <a:off x="3344631" y="6136332"/>
              <a:ext cx="298681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Steady State Window</a:t>
              </a:r>
            </a:p>
          </p:txBody>
        </p:sp>
        <p:cxnSp>
          <p:nvCxnSpPr>
            <p:cNvPr id="435" name="Straight Arrow Connector 434">
              <a:extLst>
                <a:ext uri="{FF2B5EF4-FFF2-40B4-BE49-F238E27FC236}">
                  <a16:creationId xmlns:a16="http://schemas.microsoft.com/office/drawing/2014/main" id="{C4228176-FEFD-6748-AF01-CCB7F885677A}"/>
                </a:ext>
              </a:extLst>
            </p:cNvPr>
            <p:cNvCxnSpPr>
              <a:cxnSpLocks/>
            </p:cNvCxnSpPr>
            <p:nvPr/>
          </p:nvCxnSpPr>
          <p:spPr>
            <a:xfrm>
              <a:off x="1624108" y="6601889"/>
              <a:ext cx="7954427"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36" name="TextBox 435">
              <a:extLst>
                <a:ext uri="{FF2B5EF4-FFF2-40B4-BE49-F238E27FC236}">
                  <a16:creationId xmlns:a16="http://schemas.microsoft.com/office/drawing/2014/main" id="{8EF26216-7F36-104A-ABFB-F3EFA5BC91D1}"/>
                </a:ext>
              </a:extLst>
            </p:cNvPr>
            <p:cNvSpPr txBox="1"/>
            <p:nvPr/>
          </p:nvSpPr>
          <p:spPr>
            <a:xfrm>
              <a:off x="1625003" y="6378385"/>
              <a:ext cx="7630525"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Full Window</a:t>
              </a:r>
            </a:p>
          </p:txBody>
        </p:sp>
        <p:cxnSp>
          <p:nvCxnSpPr>
            <p:cNvPr id="437" name="Straight Arrow Connector 436">
              <a:extLst>
                <a:ext uri="{FF2B5EF4-FFF2-40B4-BE49-F238E27FC236}">
                  <a16:creationId xmlns:a16="http://schemas.microsoft.com/office/drawing/2014/main" id="{B79ADB90-52C5-2D43-8138-F023F5363034}"/>
                </a:ext>
              </a:extLst>
            </p:cNvPr>
            <p:cNvCxnSpPr>
              <a:cxnSpLocks/>
            </p:cNvCxnSpPr>
            <p:nvPr/>
          </p:nvCxnSpPr>
          <p:spPr>
            <a:xfrm flipV="1">
              <a:off x="7608217" y="5006621"/>
              <a:ext cx="3612290" cy="2"/>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38" name="TextBox 437">
              <a:extLst>
                <a:ext uri="{FF2B5EF4-FFF2-40B4-BE49-F238E27FC236}">
                  <a16:creationId xmlns:a16="http://schemas.microsoft.com/office/drawing/2014/main" id="{8E7B6425-DD1D-B14C-ADBD-C5459FD52493}"/>
                </a:ext>
              </a:extLst>
            </p:cNvPr>
            <p:cNvSpPr txBox="1"/>
            <p:nvPr/>
          </p:nvSpPr>
          <p:spPr>
            <a:xfrm>
              <a:off x="7683559" y="4743368"/>
              <a:ext cx="3469115"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Read GAP = TVD – TPRn-1( CF-1)</a:t>
              </a:r>
            </a:p>
          </p:txBody>
        </p:sp>
      </p:grpSp>
      <p:sp>
        <p:nvSpPr>
          <p:cNvPr id="442" name="Oval 441">
            <a:extLst>
              <a:ext uri="{FF2B5EF4-FFF2-40B4-BE49-F238E27FC236}">
                <a16:creationId xmlns:a16="http://schemas.microsoft.com/office/drawing/2014/main" id="{1D6CA03A-9F57-4B4F-B08F-B41C62562725}"/>
              </a:ext>
            </a:extLst>
          </p:cNvPr>
          <p:cNvSpPr/>
          <p:nvPr/>
        </p:nvSpPr>
        <p:spPr>
          <a:xfrm>
            <a:off x="1141258" y="650245"/>
            <a:ext cx="1323872" cy="602591"/>
          </a:xfrm>
          <a:custGeom>
            <a:avLst/>
            <a:gdLst>
              <a:gd name="connsiteX0" fmla="*/ 0 w 1323872"/>
              <a:gd name="connsiteY0" fmla="*/ 301296 h 602591"/>
              <a:gd name="connsiteX1" fmla="*/ 661936 w 1323872"/>
              <a:gd name="connsiteY1" fmla="*/ 0 h 602591"/>
              <a:gd name="connsiteX2" fmla="*/ 1323872 w 1323872"/>
              <a:gd name="connsiteY2" fmla="*/ 301296 h 602591"/>
              <a:gd name="connsiteX3" fmla="*/ 661936 w 1323872"/>
              <a:gd name="connsiteY3" fmla="*/ 602592 h 602591"/>
              <a:gd name="connsiteX4" fmla="*/ 0 w 1323872"/>
              <a:gd name="connsiteY4" fmla="*/ 301296 h 602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872" h="602591" extrusionOk="0">
                <a:moveTo>
                  <a:pt x="0" y="301296"/>
                </a:moveTo>
                <a:cubicBezTo>
                  <a:pt x="-73491" y="89564"/>
                  <a:pt x="241259" y="20680"/>
                  <a:pt x="661936" y="0"/>
                </a:cubicBezTo>
                <a:cubicBezTo>
                  <a:pt x="1055146" y="5817"/>
                  <a:pt x="1306763" y="135439"/>
                  <a:pt x="1323872" y="301296"/>
                </a:cubicBezTo>
                <a:cubicBezTo>
                  <a:pt x="1272153" y="518203"/>
                  <a:pt x="1012659" y="684693"/>
                  <a:pt x="661936" y="602592"/>
                </a:cubicBezTo>
                <a:cubicBezTo>
                  <a:pt x="269794" y="588058"/>
                  <a:pt x="43797" y="488623"/>
                  <a:pt x="0" y="301296"/>
                </a:cubicBezTo>
                <a:close/>
              </a:path>
            </a:pathLst>
          </a:custGeom>
          <a:noFill/>
          <a:ln>
            <a:solidFill>
              <a:srgbClr val="C00000"/>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 name="Line Callout 2 153">
            <a:extLst>
              <a:ext uri="{FF2B5EF4-FFF2-40B4-BE49-F238E27FC236}">
                <a16:creationId xmlns:a16="http://schemas.microsoft.com/office/drawing/2014/main" id="{57B1AF26-F76A-5A4C-BD9D-8B130BB6B248}"/>
              </a:ext>
            </a:extLst>
          </p:cNvPr>
          <p:cNvSpPr/>
          <p:nvPr/>
        </p:nvSpPr>
        <p:spPr>
          <a:xfrm>
            <a:off x="4683881" y="2835781"/>
            <a:ext cx="4348607" cy="951098"/>
          </a:xfrm>
          <a:prstGeom prst="borderCallout2">
            <a:avLst>
              <a:gd name="adj1" fmla="val 18750"/>
              <a:gd name="adj2" fmla="val -8333"/>
              <a:gd name="adj3" fmla="val 18750"/>
              <a:gd name="adj4" fmla="val -16667"/>
              <a:gd name="adj5" fmla="val -168031"/>
              <a:gd name="adj6" fmla="val -56235"/>
            </a:avLst>
          </a:prstGeom>
          <a:solidFill>
            <a:schemeClr val="bg1">
              <a:alpha val="85000"/>
            </a:schemeClr>
          </a:solidFill>
          <a:ln>
            <a:solidFill>
              <a:schemeClr val="accent1">
                <a:shade val="95000"/>
                <a:satMod val="105000"/>
              </a:schemeClr>
            </a:solidFill>
            <a:prstDash val="sysDot"/>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Video Timing, Video to PTP, PTP to Video, First Packet Timing, First Packet Offset, Stream Timing, …</a:t>
            </a:r>
          </a:p>
        </p:txBody>
      </p:sp>
      <p:sp>
        <p:nvSpPr>
          <p:cNvPr id="3" name="Rectangle 2">
            <a:extLst>
              <a:ext uri="{FF2B5EF4-FFF2-40B4-BE49-F238E27FC236}">
                <a16:creationId xmlns:a16="http://schemas.microsoft.com/office/drawing/2014/main" id="{53FF5DDB-2EC2-D84B-8D30-09C129D5C12D}"/>
              </a:ext>
            </a:extLst>
          </p:cNvPr>
          <p:cNvSpPr/>
          <p:nvPr/>
        </p:nvSpPr>
        <p:spPr>
          <a:xfrm>
            <a:off x="4874816" y="360000"/>
            <a:ext cx="2440800" cy="360000"/>
          </a:xfrm>
          <a:prstGeom prst="rect">
            <a:avLst/>
          </a:prstGeom>
          <a:solidFill>
            <a:schemeClr val="bg1">
              <a:alpha val="85000"/>
            </a:schemeClr>
          </a:solidFill>
          <a:ln>
            <a:solidFill>
              <a:schemeClr val="accent1">
                <a:shade val="95000"/>
                <a:satMod val="105000"/>
              </a:schemeClr>
            </a:solidFill>
            <a:prstDash val="sysDot"/>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FPT = TP</a:t>
            </a:r>
            <a:r>
              <a:rPr kumimoji="0" lang="en-CH" sz="1600" b="0" i="1" u="none" strike="noStrike" kern="1200" cap="none" spc="0" normalizeH="0" baseline="0" noProof="0" dirty="0">
                <a:ln>
                  <a:noFill/>
                </a:ln>
                <a:solidFill>
                  <a:prstClr val="black"/>
                </a:solidFill>
                <a:effectLst/>
                <a:uLnTx/>
                <a:uFillTx/>
                <a:latin typeface="Avenir" panose="02000503020000020003" pitchFamily="2" charset="0"/>
                <a:ea typeface="+mn-ea"/>
                <a:cs typeface="+mn-cs"/>
              </a:rPr>
              <a:t>A</a:t>
            </a:r>
            <a:r>
              <a:rPr kumimoji="0" lang="en-CH" sz="1600" b="0" i="0" u="none" strike="noStrike" kern="1200" cap="none" spc="0" normalizeH="0" baseline="-25000" noProof="0" dirty="0">
                <a:ln>
                  <a:noFill/>
                </a:ln>
                <a:solidFill>
                  <a:prstClr val="black"/>
                </a:solidFill>
                <a:effectLst/>
                <a:uLnTx/>
                <a:uFillTx/>
                <a:latin typeface="Avenir" panose="02000503020000020003" pitchFamily="2" charset="0"/>
                <a:ea typeface="+mn-ea"/>
                <a:cs typeface="+mn-cs"/>
              </a:rPr>
              <a:t>0</a:t>
            </a:r>
            <a:r>
              <a:rPr kumimoji="0" lang="en-CH"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 – N * T</a:t>
            </a:r>
            <a:r>
              <a:rPr kumimoji="0" lang="en-CH" sz="1600" b="0" i="0" u="none" strike="noStrike" kern="1200" cap="none" spc="0" normalizeH="0" baseline="-25000" noProof="0" dirty="0">
                <a:ln>
                  <a:noFill/>
                </a:ln>
                <a:solidFill>
                  <a:prstClr val="black"/>
                </a:solidFill>
                <a:effectLst/>
                <a:uLnTx/>
                <a:uFillTx/>
                <a:latin typeface="Avenir" panose="02000503020000020003" pitchFamily="2" charset="0"/>
                <a:ea typeface="+mn-ea"/>
                <a:cs typeface="+mn-cs"/>
              </a:rPr>
              <a:t>FRAME</a:t>
            </a:r>
          </a:p>
        </p:txBody>
      </p:sp>
      <p:sp>
        <p:nvSpPr>
          <p:cNvPr id="156" name="Line Callout 2 155">
            <a:extLst>
              <a:ext uri="{FF2B5EF4-FFF2-40B4-BE49-F238E27FC236}">
                <a16:creationId xmlns:a16="http://schemas.microsoft.com/office/drawing/2014/main" id="{B3B6A94F-EB2B-6A45-848F-3AC77A687916}"/>
              </a:ext>
            </a:extLst>
          </p:cNvPr>
          <p:cNvSpPr/>
          <p:nvPr/>
        </p:nvSpPr>
        <p:spPr>
          <a:xfrm>
            <a:off x="4058793" y="4922729"/>
            <a:ext cx="4444631" cy="658834"/>
          </a:xfrm>
          <a:prstGeom prst="borderCallout2">
            <a:avLst>
              <a:gd name="adj1" fmla="val 18750"/>
              <a:gd name="adj2" fmla="val -8333"/>
              <a:gd name="adj3" fmla="val 18750"/>
              <a:gd name="adj4" fmla="val -16667"/>
              <a:gd name="adj5" fmla="val -53411"/>
              <a:gd name="adj6" fmla="val -31686"/>
            </a:avLst>
          </a:prstGeom>
          <a:solidFill>
            <a:schemeClr val="bg1">
              <a:alpha val="85000"/>
            </a:schemeClr>
          </a:solidFill>
          <a:ln>
            <a:solidFill>
              <a:schemeClr val="accent1">
                <a:shade val="95000"/>
                <a:satMod val="105000"/>
              </a:schemeClr>
            </a:solidFill>
            <a:prstDash val="sysDot"/>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TR</a:t>
            </a:r>
            <a:r>
              <a:rPr kumimoji="0" lang="en-US" sz="1600" b="0" i="0" u="none" strike="noStrike" kern="1200" cap="none" spc="0" normalizeH="0" baseline="-25000" noProof="0" dirty="0">
                <a:ln>
                  <a:noFill/>
                </a:ln>
                <a:solidFill>
                  <a:prstClr val="black"/>
                </a:solidFill>
                <a:effectLst/>
                <a:uLnTx/>
                <a:uFillTx/>
                <a:latin typeface="Avenir" panose="02000503020000020003" pitchFamily="2" charset="0"/>
                <a:ea typeface="+mn-ea"/>
                <a:cs typeface="+mn-cs"/>
              </a:rPr>
              <a:t>OFFSET</a:t>
            </a:r>
            <a:r>
              <a:rPr kumimoji="0" lang="en-US"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 is the difference between the most recent integer multiple of T</a:t>
            </a:r>
            <a:r>
              <a:rPr kumimoji="0" lang="en-US" sz="1600" b="0" i="0" u="none" strike="noStrike" kern="1200" cap="none" spc="0" normalizeH="0" baseline="-25000" noProof="0" dirty="0">
                <a:ln>
                  <a:noFill/>
                </a:ln>
                <a:solidFill>
                  <a:prstClr val="black"/>
                </a:solidFill>
                <a:effectLst/>
                <a:uLnTx/>
                <a:uFillTx/>
                <a:latin typeface="Avenir" panose="02000503020000020003" pitchFamily="2" charset="0"/>
                <a:ea typeface="+mn-ea"/>
                <a:cs typeface="+mn-cs"/>
              </a:rPr>
              <a:t>FRAME</a:t>
            </a:r>
            <a:r>
              <a:rPr kumimoji="0" lang="en-US"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 and T</a:t>
            </a:r>
            <a:r>
              <a:rPr kumimoji="0" lang="en-US" sz="1600" b="0" i="0" u="none" strike="noStrike" kern="1200" cap="none" spc="0" normalizeH="0" baseline="-25000" noProof="0" dirty="0">
                <a:ln>
                  <a:noFill/>
                </a:ln>
                <a:solidFill>
                  <a:prstClr val="black"/>
                </a:solidFill>
                <a:effectLst/>
                <a:uLnTx/>
                <a:uFillTx/>
                <a:latin typeface="Avenir" panose="02000503020000020003" pitchFamily="2" charset="0"/>
                <a:ea typeface="+mn-ea"/>
                <a:cs typeface="+mn-cs"/>
              </a:rPr>
              <a:t>VD</a:t>
            </a:r>
            <a:r>
              <a:rPr kumimoji="0" lang="en-US"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 </a:t>
            </a:r>
          </a:p>
        </p:txBody>
      </p:sp>
      <p:sp>
        <p:nvSpPr>
          <p:cNvPr id="4" name="TextBox 3">
            <a:extLst>
              <a:ext uri="{FF2B5EF4-FFF2-40B4-BE49-F238E27FC236}">
                <a16:creationId xmlns:a16="http://schemas.microsoft.com/office/drawing/2014/main" id="{592C24A2-46F3-4707-FAC1-08BBF4AE4F47}"/>
              </a:ext>
            </a:extLst>
          </p:cNvPr>
          <p:cNvSpPr txBox="1"/>
          <p:nvPr/>
        </p:nvSpPr>
        <p:spPr>
          <a:xfrm>
            <a:off x="6613742" y="5141348"/>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Work in Progress</a:t>
            </a:r>
          </a:p>
        </p:txBody>
      </p:sp>
    </p:spTree>
    <p:extLst>
      <p:ext uri="{BB962C8B-B14F-4D97-AF65-F5344CB8AC3E}">
        <p14:creationId xmlns:p14="http://schemas.microsoft.com/office/powerpoint/2010/main" val="195411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42"/>
                                        </p:tgtEl>
                                        <p:attrNameLst>
                                          <p:attrName>style.visibility</p:attrName>
                                        </p:attrNameLst>
                                      </p:cBhvr>
                                      <p:to>
                                        <p:strVal val="visible"/>
                                      </p:to>
                                    </p:set>
                                    <p:animEffect transition="in" filter="fade">
                                      <p:cBhvr>
                                        <p:cTn id="7" dur="500"/>
                                        <p:tgtEl>
                                          <p:spTgt spid="4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4"/>
                                        </p:tgtEl>
                                        <p:attrNameLst>
                                          <p:attrName>style.visibility</p:attrName>
                                        </p:attrNameLst>
                                      </p:cBhvr>
                                      <p:to>
                                        <p:strVal val="visible"/>
                                      </p:to>
                                    </p:set>
                                    <p:animEffect transition="in" filter="fade">
                                      <p:cBhvr>
                                        <p:cTn id="12" dur="500"/>
                                        <p:tgtEl>
                                          <p:spTgt spid="1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6"/>
                                        </p:tgtEl>
                                        <p:attrNameLst>
                                          <p:attrName>style.visibility</p:attrName>
                                        </p:attrNameLst>
                                      </p:cBhvr>
                                      <p:to>
                                        <p:strVal val="visible"/>
                                      </p:to>
                                    </p:set>
                                    <p:animEffect transition="in" filter="fade">
                                      <p:cBhvr>
                                        <p:cTn id="22" dur="500"/>
                                        <p:tgtEl>
                                          <p:spTgt spid="15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1+#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 grpId="0" animBg="1"/>
      <p:bldP spid="154" grpId="0" animBg="1"/>
      <p:bldP spid="3" grpId="0" animBg="1"/>
      <p:bldP spid="156"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70B65D6-8725-5742-9637-5E46675881A7}"/>
              </a:ext>
            </a:extLst>
          </p:cNvPr>
          <p:cNvGrpSpPr/>
          <p:nvPr/>
        </p:nvGrpSpPr>
        <p:grpSpPr>
          <a:xfrm>
            <a:off x="0" y="6325644"/>
            <a:ext cx="2742522" cy="534667"/>
            <a:chOff x="-15833" y="-632533"/>
            <a:chExt cx="2742522" cy="534667"/>
          </a:xfrm>
        </p:grpSpPr>
        <p:sp>
          <p:nvSpPr>
            <p:cNvPr id="10" name="TextBox 9">
              <a:extLst>
                <a:ext uri="{FF2B5EF4-FFF2-40B4-BE49-F238E27FC236}">
                  <a16:creationId xmlns:a16="http://schemas.microsoft.com/office/drawing/2014/main" id="{ED168B32-CE5A-3340-902E-C99AA69B55F4}"/>
                </a:ext>
              </a:extLst>
            </p:cNvPr>
            <p:cNvSpPr txBox="1"/>
            <p:nvPr/>
          </p:nvSpPr>
          <p:spPr>
            <a:xfrm>
              <a:off x="-15833" y="-632533"/>
              <a:ext cx="27425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193F97"/>
                  </a:solidFill>
                  <a:effectLst/>
                  <a:uLnTx/>
                  <a:uFillTx/>
                  <a:latin typeface="Avenir Black" panose="02000503020000020003" pitchFamily="2" charset="0"/>
                  <a:ea typeface="+mn-ea"/>
                  <a:cs typeface="Arial" panose="020B0604020202020204" pitchFamily="34" charset="0"/>
                </a:rPr>
                <a:t>EBU</a:t>
              </a:r>
            </a:p>
          </p:txBody>
        </p:sp>
        <p:sp>
          <p:nvSpPr>
            <p:cNvPr id="11" name="TextBox 10">
              <a:extLst>
                <a:ext uri="{FF2B5EF4-FFF2-40B4-BE49-F238E27FC236}">
                  <a16:creationId xmlns:a16="http://schemas.microsoft.com/office/drawing/2014/main" id="{68823D45-7FD8-0849-8112-531EC6CB2C89}"/>
                </a:ext>
              </a:extLst>
            </p:cNvPr>
            <p:cNvSpPr txBox="1"/>
            <p:nvPr/>
          </p:nvSpPr>
          <p:spPr>
            <a:xfrm>
              <a:off x="-1200" y="-290226"/>
              <a:ext cx="2561112" cy="1923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50" b="0" i="0" u="none" strike="noStrike" kern="1200" cap="none" spc="0" normalizeH="0" baseline="0" noProof="0">
                  <a:ln>
                    <a:noFill/>
                  </a:ln>
                  <a:solidFill>
                    <a:srgbClr val="707271"/>
                  </a:solidFill>
                  <a:effectLst/>
                  <a:uLnTx/>
                  <a:uFillTx/>
                  <a:latin typeface="Avenir Medium" panose="02000503020000020003" pitchFamily="2" charset="0"/>
                  <a:ea typeface="+mn-ea"/>
                  <a:cs typeface="+mn-cs"/>
                </a:rPr>
                <a:t>TECHNOLOGY &amp; INNOVATION</a:t>
              </a:r>
            </a:p>
          </p:txBody>
        </p:sp>
      </p:grpSp>
      <p:grpSp>
        <p:nvGrpSpPr>
          <p:cNvPr id="9" name="Group 8">
            <a:extLst>
              <a:ext uri="{FF2B5EF4-FFF2-40B4-BE49-F238E27FC236}">
                <a16:creationId xmlns:a16="http://schemas.microsoft.com/office/drawing/2014/main" id="{9FAC3F7D-2EEA-BB43-A700-3F908B471471}"/>
              </a:ext>
            </a:extLst>
          </p:cNvPr>
          <p:cNvGrpSpPr/>
          <p:nvPr/>
        </p:nvGrpSpPr>
        <p:grpSpPr>
          <a:xfrm>
            <a:off x="215351" y="118152"/>
            <a:ext cx="14288479" cy="6639489"/>
            <a:chOff x="360000" y="122289"/>
            <a:chExt cx="14288479" cy="6639489"/>
          </a:xfrm>
        </p:grpSpPr>
        <p:cxnSp>
          <p:nvCxnSpPr>
            <p:cNvPr id="295" name="Straight Connector 294">
              <a:extLst>
                <a:ext uri="{FF2B5EF4-FFF2-40B4-BE49-F238E27FC236}">
                  <a16:creationId xmlns:a16="http://schemas.microsoft.com/office/drawing/2014/main" id="{499FB889-98E5-934F-81A1-879CE9A2A0D7}"/>
                </a:ext>
              </a:extLst>
            </p:cNvPr>
            <p:cNvCxnSpPr>
              <a:cxnSpLocks/>
            </p:cNvCxnSpPr>
            <p:nvPr/>
          </p:nvCxnSpPr>
          <p:spPr>
            <a:xfrm>
              <a:off x="3331063" y="631436"/>
              <a:ext cx="18000" cy="576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96" name="Straight Connector 295">
              <a:extLst>
                <a:ext uri="{FF2B5EF4-FFF2-40B4-BE49-F238E27FC236}">
                  <a16:creationId xmlns:a16="http://schemas.microsoft.com/office/drawing/2014/main" id="{3815EA8E-F12A-CA4E-9ED4-8BD727B029B2}"/>
                </a:ext>
              </a:extLst>
            </p:cNvPr>
            <p:cNvCxnSpPr>
              <a:cxnSpLocks/>
            </p:cNvCxnSpPr>
            <p:nvPr/>
          </p:nvCxnSpPr>
          <p:spPr>
            <a:xfrm>
              <a:off x="1606108" y="641778"/>
              <a:ext cx="18000" cy="612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sp>
          <p:nvSpPr>
            <p:cNvPr id="297" name="TextBox 296">
              <a:extLst>
                <a:ext uri="{FF2B5EF4-FFF2-40B4-BE49-F238E27FC236}">
                  <a16:creationId xmlns:a16="http://schemas.microsoft.com/office/drawing/2014/main" id="{9679A202-98F3-4447-A983-92070CB7D6A7}"/>
                </a:ext>
              </a:extLst>
            </p:cNvPr>
            <p:cNvSpPr txBox="1"/>
            <p:nvPr/>
          </p:nvSpPr>
          <p:spPr>
            <a:xfrm>
              <a:off x="420058" y="3700146"/>
              <a:ext cx="11983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Gapped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Packet Read Schedule</a:t>
              </a:r>
            </a:p>
          </p:txBody>
        </p:sp>
        <p:cxnSp>
          <p:nvCxnSpPr>
            <p:cNvPr id="298" name="Straight Arrow Connector 297">
              <a:extLst>
                <a:ext uri="{FF2B5EF4-FFF2-40B4-BE49-F238E27FC236}">
                  <a16:creationId xmlns:a16="http://schemas.microsoft.com/office/drawing/2014/main" id="{6F9B116A-7F9A-5048-B350-277C5253CB7A}"/>
                </a:ext>
              </a:extLst>
            </p:cNvPr>
            <p:cNvCxnSpPr>
              <a:cxnSpLocks/>
            </p:cNvCxnSpPr>
            <p:nvPr/>
          </p:nvCxnSpPr>
          <p:spPr>
            <a:xfrm flipV="1">
              <a:off x="392079" y="1976351"/>
              <a:ext cx="11539307" cy="0"/>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1BE4797E-1545-F940-9ED7-F4F20FBA841D}"/>
                </a:ext>
              </a:extLst>
            </p:cNvPr>
            <p:cNvCxnSpPr>
              <a:cxnSpLocks/>
            </p:cNvCxnSpPr>
            <p:nvPr/>
          </p:nvCxnSpPr>
          <p:spPr>
            <a:xfrm>
              <a:off x="11232610" y="575121"/>
              <a:ext cx="0" cy="594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00" name="Straight Connector 299">
              <a:extLst>
                <a:ext uri="{FF2B5EF4-FFF2-40B4-BE49-F238E27FC236}">
                  <a16:creationId xmlns:a16="http://schemas.microsoft.com/office/drawing/2014/main" id="{392FB5A2-4BA7-F34F-B800-DC242599EE0F}"/>
                </a:ext>
              </a:extLst>
            </p:cNvPr>
            <p:cNvCxnSpPr>
              <a:cxnSpLocks/>
            </p:cNvCxnSpPr>
            <p:nvPr/>
          </p:nvCxnSpPr>
          <p:spPr>
            <a:xfrm>
              <a:off x="9573310" y="575122"/>
              <a:ext cx="7200" cy="6120000"/>
            </a:xfrm>
            <a:prstGeom prst="line">
              <a:avLst/>
            </a:prstGeom>
            <a:ln w="12700">
              <a:solidFill>
                <a:schemeClr val="tx1">
                  <a:lumMod val="50000"/>
                  <a:lumOff val="50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01" name="Straight Arrow Connector 300">
              <a:extLst>
                <a:ext uri="{FF2B5EF4-FFF2-40B4-BE49-F238E27FC236}">
                  <a16:creationId xmlns:a16="http://schemas.microsoft.com/office/drawing/2014/main" id="{0CF808AD-F5D5-A34A-AA38-FD6E6D36C3C2}"/>
                </a:ext>
              </a:extLst>
            </p:cNvPr>
            <p:cNvCxnSpPr/>
            <p:nvPr/>
          </p:nvCxnSpPr>
          <p:spPr>
            <a:xfrm>
              <a:off x="1152378" y="394963"/>
              <a:ext cx="452835" cy="210782"/>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02" name="Straight Arrow Connector 301">
              <a:extLst>
                <a:ext uri="{FF2B5EF4-FFF2-40B4-BE49-F238E27FC236}">
                  <a16:creationId xmlns:a16="http://schemas.microsoft.com/office/drawing/2014/main" id="{2165B53B-9A82-E841-A3F0-CBFA5DEC65B3}"/>
                </a:ext>
              </a:extLst>
            </p:cNvPr>
            <p:cNvCxnSpPr/>
            <p:nvPr/>
          </p:nvCxnSpPr>
          <p:spPr>
            <a:xfrm>
              <a:off x="9118250" y="346622"/>
              <a:ext cx="452835" cy="210782"/>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03" name="TextBox 302">
                  <a:extLst>
                    <a:ext uri="{FF2B5EF4-FFF2-40B4-BE49-F238E27FC236}">
                      <a16:creationId xmlns:a16="http://schemas.microsoft.com/office/drawing/2014/main" id="{DF7C25C3-3DEF-4B40-BF06-315B5E4B552F}"/>
                    </a:ext>
                  </a:extLst>
                </p:cNvPr>
                <p:cNvSpPr txBox="1"/>
                <p:nvPr/>
              </p:nvSpPr>
              <p:spPr>
                <a:xfrm>
                  <a:off x="426310" y="122289"/>
                  <a:ext cx="808426" cy="3794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sSup>
                          <m:sSup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e>
                          <m:sup>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FRAME</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Since Epoch</a:t>
                  </a:r>
                </a:p>
              </p:txBody>
            </p:sp>
          </mc:Choice>
          <mc:Fallback xmlns="">
            <p:sp>
              <p:nvSpPr>
                <p:cNvPr id="303" name="TextBox 302">
                  <a:extLst>
                    <a:ext uri="{FF2B5EF4-FFF2-40B4-BE49-F238E27FC236}">
                      <a16:creationId xmlns:a16="http://schemas.microsoft.com/office/drawing/2014/main" id="{DF7C25C3-3DEF-4B40-BF06-315B5E4B552F}"/>
                    </a:ext>
                  </a:extLst>
                </p:cNvPr>
                <p:cNvSpPr txBox="1">
                  <a:spLocks noRot="1" noChangeAspect="1" noMove="1" noResize="1" noEditPoints="1" noAdjustHandles="1" noChangeArrowheads="1" noChangeShapeType="1" noTextEdit="1"/>
                </p:cNvSpPr>
                <p:nvPr/>
              </p:nvSpPr>
              <p:spPr>
                <a:xfrm>
                  <a:off x="426310" y="122289"/>
                  <a:ext cx="808426" cy="379463"/>
                </a:xfrm>
                <a:prstGeom prst="rect">
                  <a:avLst/>
                </a:prstGeom>
                <a:blipFill>
                  <a:blip r:embed="rId3"/>
                  <a:stretch>
                    <a:fillRect b="-3226"/>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04" name="TextBox 303">
                  <a:extLst>
                    <a:ext uri="{FF2B5EF4-FFF2-40B4-BE49-F238E27FC236}">
                      <a16:creationId xmlns:a16="http://schemas.microsoft.com/office/drawing/2014/main" id="{AAC8E67A-1DBC-5F42-8C65-7ED09E0154D8}"/>
                    </a:ext>
                  </a:extLst>
                </p:cNvPr>
                <p:cNvSpPr txBox="1"/>
                <p:nvPr/>
              </p:nvSpPr>
              <p:spPr>
                <a:xfrm>
                  <a:off x="8201119" y="122289"/>
                  <a:ext cx="1097608" cy="3794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sSup>
                          <m:sSup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+1) </m:t>
                            </m:r>
                          </m:e>
                          <m:sup>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FRAME</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Since Epoch</a:t>
                  </a:r>
                </a:p>
              </p:txBody>
            </p:sp>
          </mc:Choice>
          <mc:Fallback xmlns="">
            <p:sp>
              <p:nvSpPr>
                <p:cNvPr id="304" name="TextBox 303">
                  <a:extLst>
                    <a:ext uri="{FF2B5EF4-FFF2-40B4-BE49-F238E27FC236}">
                      <a16:creationId xmlns:a16="http://schemas.microsoft.com/office/drawing/2014/main" id="{AAC8E67A-1DBC-5F42-8C65-7ED09E0154D8}"/>
                    </a:ext>
                  </a:extLst>
                </p:cNvPr>
                <p:cNvSpPr txBox="1">
                  <a:spLocks noRot="1" noChangeAspect="1" noMove="1" noResize="1" noEditPoints="1" noAdjustHandles="1" noChangeArrowheads="1" noChangeShapeType="1" noTextEdit="1"/>
                </p:cNvSpPr>
                <p:nvPr/>
              </p:nvSpPr>
              <p:spPr>
                <a:xfrm>
                  <a:off x="8201119" y="122289"/>
                  <a:ext cx="1097608" cy="379463"/>
                </a:xfrm>
                <a:prstGeom prst="rect">
                  <a:avLst/>
                </a:prstGeom>
                <a:blipFill>
                  <a:blip r:embed="rId4"/>
                  <a:stretch>
                    <a:fillRect b="-3226"/>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05" name="TextBox 304">
                  <a:extLst>
                    <a:ext uri="{FF2B5EF4-FFF2-40B4-BE49-F238E27FC236}">
                      <a16:creationId xmlns:a16="http://schemas.microsoft.com/office/drawing/2014/main" id="{1512F987-EA73-E843-8BC2-09B21DED5637}"/>
                    </a:ext>
                  </a:extLst>
                </p:cNvPr>
                <p:cNvSpPr txBox="1"/>
                <p:nvPr/>
              </p:nvSpPr>
              <p:spPr>
                <a:xfrm>
                  <a:off x="3118958" y="311754"/>
                  <a:ext cx="425309"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VD</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05" name="TextBox 304">
                  <a:extLst>
                    <a:ext uri="{FF2B5EF4-FFF2-40B4-BE49-F238E27FC236}">
                      <a16:creationId xmlns:a16="http://schemas.microsoft.com/office/drawing/2014/main" id="{1512F987-EA73-E843-8BC2-09B21DED5637}"/>
                    </a:ext>
                  </a:extLst>
                </p:cNvPr>
                <p:cNvSpPr txBox="1">
                  <a:spLocks noRot="1" noChangeAspect="1" noMove="1" noResize="1" noEditPoints="1" noAdjustHandles="1" noChangeArrowheads="1" noChangeShapeType="1" noTextEdit="1"/>
                </p:cNvSpPr>
                <p:nvPr/>
              </p:nvSpPr>
              <p:spPr>
                <a:xfrm>
                  <a:off x="3118958" y="311754"/>
                  <a:ext cx="425309" cy="235898"/>
                </a:xfrm>
                <a:prstGeom prst="rect">
                  <a:avLst/>
                </a:prstGeom>
                <a:blipFill>
                  <a:blip r:embed="rId5"/>
                  <a:stretch>
                    <a:fillRect b="-5263"/>
                  </a:stretch>
                </a:blipFill>
              </p:spPr>
              <p:txBody>
                <a:bodyPr/>
                <a:lstStyle/>
                <a:p>
                  <a:r>
                    <a:rPr lang="en-CH">
                      <a:noFill/>
                    </a:rPr>
                    <a:t> </a:t>
                  </a:r>
                </a:p>
              </p:txBody>
            </p:sp>
          </mc:Fallback>
        </mc:AlternateContent>
        <p:cxnSp>
          <p:nvCxnSpPr>
            <p:cNvPr id="306" name="Straight Arrow Connector 305">
              <a:extLst>
                <a:ext uri="{FF2B5EF4-FFF2-40B4-BE49-F238E27FC236}">
                  <a16:creationId xmlns:a16="http://schemas.microsoft.com/office/drawing/2014/main" id="{567BD22C-BAB5-8741-8123-A121546FF8B2}"/>
                </a:ext>
              </a:extLst>
            </p:cNvPr>
            <p:cNvCxnSpPr>
              <a:cxnSpLocks/>
            </p:cNvCxnSpPr>
            <p:nvPr/>
          </p:nvCxnSpPr>
          <p:spPr>
            <a:xfrm flipV="1">
              <a:off x="400692" y="4068239"/>
              <a:ext cx="11539307" cy="0"/>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07" name="TextBox 306">
                  <a:extLst>
                    <a:ext uri="{FF2B5EF4-FFF2-40B4-BE49-F238E27FC236}">
                      <a16:creationId xmlns:a16="http://schemas.microsoft.com/office/drawing/2014/main" id="{A093180F-198A-2B40-882E-3F4C4EFF36E9}"/>
                    </a:ext>
                  </a:extLst>
                </p:cNvPr>
                <p:cNvSpPr txBox="1"/>
                <p:nvPr/>
              </p:nvSpPr>
              <p:spPr>
                <a:xfrm>
                  <a:off x="11009738" y="276510"/>
                  <a:ext cx="425309"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VD</m:t>
                            </m:r>
                          </m:sub>
                        </m:sSub>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07" name="TextBox 306">
                  <a:extLst>
                    <a:ext uri="{FF2B5EF4-FFF2-40B4-BE49-F238E27FC236}">
                      <a16:creationId xmlns:a16="http://schemas.microsoft.com/office/drawing/2014/main" id="{A093180F-198A-2B40-882E-3F4C4EFF36E9}"/>
                    </a:ext>
                  </a:extLst>
                </p:cNvPr>
                <p:cNvSpPr txBox="1">
                  <a:spLocks noRot="1" noChangeAspect="1" noMove="1" noResize="1" noEditPoints="1" noAdjustHandles="1" noChangeArrowheads="1" noChangeShapeType="1" noTextEdit="1"/>
                </p:cNvSpPr>
                <p:nvPr/>
              </p:nvSpPr>
              <p:spPr>
                <a:xfrm>
                  <a:off x="11009738" y="276510"/>
                  <a:ext cx="425309" cy="235898"/>
                </a:xfrm>
                <a:prstGeom prst="rect">
                  <a:avLst/>
                </a:prstGeom>
                <a:blipFill>
                  <a:blip r:embed="rId6"/>
                  <a:stretch>
                    <a:fillRect b="-5263"/>
                  </a:stretch>
                </a:blipFill>
              </p:spPr>
              <p:txBody>
                <a:bodyPr/>
                <a:lstStyle/>
                <a:p>
                  <a:r>
                    <a:rPr lang="en-CH">
                      <a:noFill/>
                    </a:rPr>
                    <a:t> </a:t>
                  </a:r>
                </a:p>
              </p:txBody>
            </p:sp>
          </mc:Fallback>
        </mc:AlternateContent>
        <p:grpSp>
          <p:nvGrpSpPr>
            <p:cNvPr id="308" name="Group 307">
              <a:extLst>
                <a:ext uri="{FF2B5EF4-FFF2-40B4-BE49-F238E27FC236}">
                  <a16:creationId xmlns:a16="http://schemas.microsoft.com/office/drawing/2014/main" id="{B3CE759E-9E93-E04A-8062-871A92F4D743}"/>
                </a:ext>
              </a:extLst>
            </p:cNvPr>
            <p:cNvGrpSpPr/>
            <p:nvPr/>
          </p:nvGrpSpPr>
          <p:grpSpPr>
            <a:xfrm>
              <a:off x="4735628" y="3935647"/>
              <a:ext cx="159124" cy="261621"/>
              <a:chOff x="1123950" y="5092700"/>
              <a:chExt cx="580822" cy="667778"/>
            </a:xfrm>
          </p:grpSpPr>
          <p:sp>
            <p:nvSpPr>
              <p:cNvPr id="309" name="Freeform 308">
                <a:extLst>
                  <a:ext uri="{FF2B5EF4-FFF2-40B4-BE49-F238E27FC236}">
                    <a16:creationId xmlns:a16="http://schemas.microsoft.com/office/drawing/2014/main" id="{5A2D63B5-A7FC-C64A-AC44-7E730E3793E1}"/>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10" name="Freeform 309">
                <a:extLst>
                  <a:ext uri="{FF2B5EF4-FFF2-40B4-BE49-F238E27FC236}">
                    <a16:creationId xmlns:a16="http://schemas.microsoft.com/office/drawing/2014/main" id="{46A00189-CA04-0641-968E-9276A2A34A66}"/>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grpSp>
          <p:nvGrpSpPr>
            <p:cNvPr id="311" name="Group 310">
              <a:extLst>
                <a:ext uri="{FF2B5EF4-FFF2-40B4-BE49-F238E27FC236}">
                  <a16:creationId xmlns:a16="http://schemas.microsoft.com/office/drawing/2014/main" id="{D77E232C-1806-004E-8057-5BCB9BB16B4E}"/>
                </a:ext>
              </a:extLst>
            </p:cNvPr>
            <p:cNvGrpSpPr/>
            <p:nvPr/>
          </p:nvGrpSpPr>
          <p:grpSpPr>
            <a:xfrm>
              <a:off x="8462774" y="3939283"/>
              <a:ext cx="159124" cy="261621"/>
              <a:chOff x="1123950" y="5092700"/>
              <a:chExt cx="580822" cy="667778"/>
            </a:xfrm>
          </p:grpSpPr>
          <p:sp>
            <p:nvSpPr>
              <p:cNvPr id="312" name="Freeform 311">
                <a:extLst>
                  <a:ext uri="{FF2B5EF4-FFF2-40B4-BE49-F238E27FC236}">
                    <a16:creationId xmlns:a16="http://schemas.microsoft.com/office/drawing/2014/main" id="{1BB0310D-E2EE-AE44-939E-3778F0E7725F}"/>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13" name="Freeform 312">
                <a:extLst>
                  <a:ext uri="{FF2B5EF4-FFF2-40B4-BE49-F238E27FC236}">
                    <a16:creationId xmlns:a16="http://schemas.microsoft.com/office/drawing/2014/main" id="{F8BAB608-C710-6644-B555-D6C75DCC5097}"/>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cxnSp>
          <p:nvCxnSpPr>
            <p:cNvPr id="314" name="Straight Arrow Connector 313">
              <a:extLst>
                <a:ext uri="{FF2B5EF4-FFF2-40B4-BE49-F238E27FC236}">
                  <a16:creationId xmlns:a16="http://schemas.microsoft.com/office/drawing/2014/main" id="{5B2328BC-262E-DA4B-979A-7BAF0DD79C44}"/>
                </a:ext>
              </a:extLst>
            </p:cNvPr>
            <p:cNvCxnSpPr>
              <a:cxnSpLocks/>
            </p:cNvCxnSpPr>
            <p:nvPr/>
          </p:nvCxnSpPr>
          <p:spPr>
            <a:xfrm flipV="1">
              <a:off x="3348223" y="4528799"/>
              <a:ext cx="4309254" cy="1"/>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ight Brace 314">
              <a:extLst>
                <a:ext uri="{FF2B5EF4-FFF2-40B4-BE49-F238E27FC236}">
                  <a16:creationId xmlns:a16="http://schemas.microsoft.com/office/drawing/2014/main" id="{08E825A1-FACD-C448-8442-FA1880D9E8F6}"/>
                </a:ext>
              </a:extLst>
            </p:cNvPr>
            <p:cNvSpPr/>
            <p:nvPr/>
          </p:nvSpPr>
          <p:spPr>
            <a:xfrm rot="16200000" flipV="1">
              <a:off x="6867178" y="3287568"/>
              <a:ext cx="107975" cy="471571"/>
            </a:xfrm>
            <a:prstGeom prst="rightBrace">
              <a:avLst>
                <a:gd name="adj1" fmla="val 68439"/>
                <a:gd name="adj2" fmla="val 50000"/>
              </a:avLst>
            </a:prstGeom>
          </p:spPr>
          <p:style>
            <a:lnRef idx="2">
              <a:schemeClr val="accent2"/>
            </a:lnRef>
            <a:fillRef idx="0">
              <a:schemeClr val="accent2"/>
            </a:fillRef>
            <a:effectRef idx="1">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AlternateContent xmlns:mc="http://schemas.openxmlformats.org/markup-compatibility/2006" xmlns:a14="http://schemas.microsoft.com/office/drawing/2010/main">
          <mc:Choice Requires="a14">
            <p:sp>
              <p:nvSpPr>
                <p:cNvPr id="316" name="TextBox 315">
                  <a:extLst>
                    <a:ext uri="{FF2B5EF4-FFF2-40B4-BE49-F238E27FC236}">
                      <a16:creationId xmlns:a16="http://schemas.microsoft.com/office/drawing/2014/main" id="{39FB64BD-D979-0F49-8BA4-31368F80F71E}"/>
                    </a:ext>
                  </a:extLst>
                </p:cNvPr>
                <p:cNvSpPr txBox="1"/>
                <p:nvPr/>
              </p:nvSpPr>
              <p:spPr>
                <a:xfrm>
                  <a:off x="6548197" y="3193243"/>
                  <a:ext cx="885371"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33"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m:t>
                            </m:r>
                          </m:e>
                          <m:sub>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RS</m:t>
                            </m:r>
                          </m:sub>
                        </m:sSub>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m:rPr>
                            <m:sty m:val="p"/>
                          </m:rP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gapped</m:t>
                        </m:r>
                        <m:r>
                          <a:rPr kumimoji="0" lang="en-US" sz="933"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m:oMathPara>
                  </a14:m>
                  <a:endPar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16" name="TextBox 315">
                  <a:extLst>
                    <a:ext uri="{FF2B5EF4-FFF2-40B4-BE49-F238E27FC236}">
                      <a16:creationId xmlns:a16="http://schemas.microsoft.com/office/drawing/2014/main" id="{39FB64BD-D979-0F49-8BA4-31368F80F71E}"/>
                    </a:ext>
                  </a:extLst>
                </p:cNvPr>
                <p:cNvSpPr txBox="1">
                  <a:spLocks noRot="1" noChangeAspect="1" noMove="1" noResize="1" noEditPoints="1" noAdjustHandles="1" noChangeArrowheads="1" noChangeShapeType="1" noTextEdit="1"/>
                </p:cNvSpPr>
                <p:nvPr/>
              </p:nvSpPr>
              <p:spPr>
                <a:xfrm>
                  <a:off x="6548197" y="3193243"/>
                  <a:ext cx="885371" cy="235898"/>
                </a:xfrm>
                <a:prstGeom prst="rect">
                  <a:avLst/>
                </a:prstGeom>
                <a:blipFill>
                  <a:blip r:embed="rId7"/>
                  <a:stretch>
                    <a:fillRect b="-5263"/>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17" name="TextBox 316">
                  <a:extLst>
                    <a:ext uri="{FF2B5EF4-FFF2-40B4-BE49-F238E27FC236}">
                      <a16:creationId xmlns:a16="http://schemas.microsoft.com/office/drawing/2014/main" id="{622E2519-0D34-3547-BF6B-EADA73647381}"/>
                    </a:ext>
                  </a:extLst>
                </p:cNvPr>
                <p:cNvSpPr txBox="1"/>
                <p:nvPr/>
              </p:nvSpPr>
              <p:spPr>
                <a:xfrm>
                  <a:off x="3278305" y="4085598"/>
                  <a:ext cx="506613"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17" name="TextBox 316">
                  <a:extLst>
                    <a:ext uri="{FF2B5EF4-FFF2-40B4-BE49-F238E27FC236}">
                      <a16:creationId xmlns:a16="http://schemas.microsoft.com/office/drawing/2014/main" id="{622E2519-0D34-3547-BF6B-EADA73647381}"/>
                    </a:ext>
                  </a:extLst>
                </p:cNvPr>
                <p:cNvSpPr txBox="1">
                  <a:spLocks noRot="1" noChangeAspect="1" noMove="1" noResize="1" noEditPoints="1" noAdjustHandles="1" noChangeArrowheads="1" noChangeShapeType="1" noTextEdit="1"/>
                </p:cNvSpPr>
                <p:nvPr/>
              </p:nvSpPr>
              <p:spPr>
                <a:xfrm>
                  <a:off x="3278305" y="4085598"/>
                  <a:ext cx="506613" cy="235898"/>
                </a:xfrm>
                <a:prstGeom prst="rect">
                  <a:avLst/>
                </a:prstGeom>
                <a:blipFill>
                  <a:blip r:embed="rId8"/>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18" name="TextBox 317">
                  <a:extLst>
                    <a:ext uri="{FF2B5EF4-FFF2-40B4-BE49-F238E27FC236}">
                      <a16:creationId xmlns:a16="http://schemas.microsoft.com/office/drawing/2014/main" id="{1569B71A-DF8A-7A4B-B1CF-5398423D0C9A}"/>
                    </a:ext>
                  </a:extLst>
                </p:cNvPr>
                <p:cNvSpPr txBox="1"/>
                <p:nvPr/>
              </p:nvSpPr>
              <p:spPr>
                <a:xfrm>
                  <a:off x="6578758" y="4078770"/>
                  <a:ext cx="486095" cy="2495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j</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18" name="TextBox 317">
                  <a:extLst>
                    <a:ext uri="{FF2B5EF4-FFF2-40B4-BE49-F238E27FC236}">
                      <a16:creationId xmlns:a16="http://schemas.microsoft.com/office/drawing/2014/main" id="{1569B71A-DF8A-7A4B-B1CF-5398423D0C9A}"/>
                    </a:ext>
                  </a:extLst>
                </p:cNvPr>
                <p:cNvSpPr txBox="1">
                  <a:spLocks noRot="1" noChangeAspect="1" noMove="1" noResize="1" noEditPoints="1" noAdjustHandles="1" noChangeArrowheads="1" noChangeShapeType="1" noTextEdit="1"/>
                </p:cNvSpPr>
                <p:nvPr/>
              </p:nvSpPr>
              <p:spPr>
                <a:xfrm>
                  <a:off x="6578758" y="4078770"/>
                  <a:ext cx="486095" cy="249555"/>
                </a:xfrm>
                <a:prstGeom prst="rect">
                  <a:avLst/>
                </a:prstGeom>
                <a:blipFill>
                  <a:blip r:embed="rId9"/>
                  <a:stretch>
                    <a:fillRect/>
                  </a:stretch>
                </a:blipFill>
              </p:spPr>
              <p:txBody>
                <a:bodyPr/>
                <a:lstStyle/>
                <a:p>
                  <a:r>
                    <a:rPr lang="en-CH">
                      <a:noFill/>
                    </a:rPr>
                    <a:t> </a:t>
                  </a:r>
                </a:p>
              </p:txBody>
            </p:sp>
          </mc:Fallback>
        </mc:AlternateContent>
        <p:cxnSp>
          <p:nvCxnSpPr>
            <p:cNvPr id="319" name="Straight Arrow Connector 318">
              <a:extLst>
                <a:ext uri="{FF2B5EF4-FFF2-40B4-BE49-F238E27FC236}">
                  <a16:creationId xmlns:a16="http://schemas.microsoft.com/office/drawing/2014/main" id="{82A895DC-4112-6A41-8181-F76A94683A69}"/>
                </a:ext>
              </a:extLst>
            </p:cNvPr>
            <p:cNvCxnSpPr/>
            <p:nvPr/>
          </p:nvCxnSpPr>
          <p:spPr>
            <a:xfrm>
              <a:off x="9579842" y="4528800"/>
              <a:ext cx="1643208"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0" name="Straight Arrow Connector 319">
              <a:extLst>
                <a:ext uri="{FF2B5EF4-FFF2-40B4-BE49-F238E27FC236}">
                  <a16:creationId xmlns:a16="http://schemas.microsoft.com/office/drawing/2014/main" id="{7AE8F169-817A-8F48-A97D-28241E31D09D}"/>
                </a:ext>
              </a:extLst>
            </p:cNvPr>
            <p:cNvCxnSpPr>
              <a:cxnSpLocks/>
            </p:cNvCxnSpPr>
            <p:nvPr/>
          </p:nvCxnSpPr>
          <p:spPr>
            <a:xfrm flipV="1">
              <a:off x="1619886" y="4528263"/>
              <a:ext cx="1720177" cy="537"/>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21" name="TextBox 320">
              <a:extLst>
                <a:ext uri="{FF2B5EF4-FFF2-40B4-BE49-F238E27FC236}">
                  <a16:creationId xmlns:a16="http://schemas.microsoft.com/office/drawing/2014/main" id="{8003DF4E-FF3D-EB43-999F-7F79E62AB17B}"/>
                </a:ext>
              </a:extLst>
            </p:cNvPr>
            <p:cNvSpPr txBox="1"/>
            <p:nvPr/>
          </p:nvSpPr>
          <p:spPr>
            <a:xfrm>
              <a:off x="1618414" y="4285602"/>
              <a:ext cx="172017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TR</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OFFSET</a:t>
              </a:r>
            </a:p>
          </p:txBody>
        </p:sp>
        <p:sp>
          <p:nvSpPr>
            <p:cNvPr id="322" name="Rectangle 321">
              <a:extLst>
                <a:ext uri="{FF2B5EF4-FFF2-40B4-BE49-F238E27FC236}">
                  <a16:creationId xmlns:a16="http://schemas.microsoft.com/office/drawing/2014/main" id="{E7B71033-BD7E-AF42-8F64-6E75AC701871}"/>
                </a:ext>
              </a:extLst>
            </p:cNvPr>
            <p:cNvSpPr/>
            <p:nvPr/>
          </p:nvSpPr>
          <p:spPr>
            <a:xfrm>
              <a:off x="2765835"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3" name="Rectangle 322">
              <a:extLst>
                <a:ext uri="{FF2B5EF4-FFF2-40B4-BE49-F238E27FC236}">
                  <a16:creationId xmlns:a16="http://schemas.microsoft.com/office/drawing/2014/main" id="{6D96AC82-FFE3-9242-A1D6-A7181E2D11C9}"/>
                </a:ext>
              </a:extLst>
            </p:cNvPr>
            <p:cNvSpPr/>
            <p:nvPr/>
          </p:nvSpPr>
          <p:spPr>
            <a:xfrm>
              <a:off x="3734333"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4" name="Rectangle 323">
              <a:extLst>
                <a:ext uri="{FF2B5EF4-FFF2-40B4-BE49-F238E27FC236}">
                  <a16:creationId xmlns:a16="http://schemas.microsoft.com/office/drawing/2014/main" id="{718F6FF5-1BC9-BF4C-81DB-95E83A6D5D97}"/>
                </a:ext>
              </a:extLst>
            </p:cNvPr>
            <p:cNvSpPr/>
            <p:nvPr/>
          </p:nvSpPr>
          <p:spPr>
            <a:xfrm>
              <a:off x="2281586"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5" name="Rectangle 324">
              <a:extLst>
                <a:ext uri="{FF2B5EF4-FFF2-40B4-BE49-F238E27FC236}">
                  <a16:creationId xmlns:a16="http://schemas.microsoft.com/office/drawing/2014/main" id="{8BF1F99A-F2D7-4B4A-98AE-B2046218B4F4}"/>
                </a:ext>
              </a:extLst>
            </p:cNvPr>
            <p:cNvSpPr/>
            <p:nvPr/>
          </p:nvSpPr>
          <p:spPr>
            <a:xfrm>
              <a:off x="3250084"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6" name="TextBox 325">
              <a:extLst>
                <a:ext uri="{FF2B5EF4-FFF2-40B4-BE49-F238E27FC236}">
                  <a16:creationId xmlns:a16="http://schemas.microsoft.com/office/drawing/2014/main" id="{7D824BFE-84BC-6942-8895-49ED48B1CC90}"/>
                </a:ext>
              </a:extLst>
            </p:cNvPr>
            <p:cNvSpPr txBox="1"/>
            <p:nvPr/>
          </p:nvSpPr>
          <p:spPr>
            <a:xfrm>
              <a:off x="11673264" y="1954147"/>
              <a:ext cx="23596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t</a:t>
              </a:r>
              <a:endParaRPr kumimoji="0" lang="en-GB"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p:grpSp>
          <p:nvGrpSpPr>
            <p:cNvPr id="327" name="Group 326">
              <a:extLst>
                <a:ext uri="{FF2B5EF4-FFF2-40B4-BE49-F238E27FC236}">
                  <a16:creationId xmlns:a16="http://schemas.microsoft.com/office/drawing/2014/main" id="{7E052279-B27E-5A4D-8B3D-A2AF8BD75A47}"/>
                </a:ext>
              </a:extLst>
            </p:cNvPr>
            <p:cNvGrpSpPr/>
            <p:nvPr/>
          </p:nvGrpSpPr>
          <p:grpSpPr>
            <a:xfrm>
              <a:off x="4735628" y="1857479"/>
              <a:ext cx="159124" cy="261621"/>
              <a:chOff x="1123950" y="5092700"/>
              <a:chExt cx="580822" cy="667778"/>
            </a:xfrm>
          </p:grpSpPr>
          <p:sp>
            <p:nvSpPr>
              <p:cNvPr id="328" name="Freeform 327">
                <a:extLst>
                  <a:ext uri="{FF2B5EF4-FFF2-40B4-BE49-F238E27FC236}">
                    <a16:creationId xmlns:a16="http://schemas.microsoft.com/office/drawing/2014/main" id="{9FD254A3-E3FB-A141-8B63-A02342E57835}"/>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29" name="Freeform 328">
                <a:extLst>
                  <a:ext uri="{FF2B5EF4-FFF2-40B4-BE49-F238E27FC236}">
                    <a16:creationId xmlns:a16="http://schemas.microsoft.com/office/drawing/2014/main" id="{869FB829-51D9-6E44-B4EA-4131C006AB40}"/>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grpSp>
          <p:nvGrpSpPr>
            <p:cNvPr id="330" name="Group 329">
              <a:extLst>
                <a:ext uri="{FF2B5EF4-FFF2-40B4-BE49-F238E27FC236}">
                  <a16:creationId xmlns:a16="http://schemas.microsoft.com/office/drawing/2014/main" id="{439A1285-B1CD-754C-A64E-43F24D10AC80}"/>
                </a:ext>
              </a:extLst>
            </p:cNvPr>
            <p:cNvGrpSpPr/>
            <p:nvPr/>
          </p:nvGrpSpPr>
          <p:grpSpPr>
            <a:xfrm>
              <a:off x="8462774" y="1848760"/>
              <a:ext cx="159124" cy="261621"/>
              <a:chOff x="1123950" y="5092700"/>
              <a:chExt cx="580822" cy="667778"/>
            </a:xfrm>
          </p:grpSpPr>
          <p:sp>
            <p:nvSpPr>
              <p:cNvPr id="331" name="Freeform 330">
                <a:extLst>
                  <a:ext uri="{FF2B5EF4-FFF2-40B4-BE49-F238E27FC236}">
                    <a16:creationId xmlns:a16="http://schemas.microsoft.com/office/drawing/2014/main" id="{BEDBB97E-D357-D742-B876-287739CE0165}"/>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32" name="Freeform 331">
                <a:extLst>
                  <a:ext uri="{FF2B5EF4-FFF2-40B4-BE49-F238E27FC236}">
                    <a16:creationId xmlns:a16="http://schemas.microsoft.com/office/drawing/2014/main" id="{BD825A89-7850-DF44-A403-128C5D16FC9D}"/>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cxnSp>
          <p:nvCxnSpPr>
            <p:cNvPr id="333" name="Straight Arrow Connector 332">
              <a:extLst>
                <a:ext uri="{FF2B5EF4-FFF2-40B4-BE49-F238E27FC236}">
                  <a16:creationId xmlns:a16="http://schemas.microsoft.com/office/drawing/2014/main" id="{C0A1BB46-0B16-FC46-8485-B0AB287A1AA1}"/>
                </a:ext>
              </a:extLst>
            </p:cNvPr>
            <p:cNvCxnSpPr>
              <a:cxnSpLocks/>
            </p:cNvCxnSpPr>
            <p:nvPr/>
          </p:nvCxnSpPr>
          <p:spPr>
            <a:xfrm>
              <a:off x="1605213" y="1035390"/>
              <a:ext cx="678680"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34" name="TextBox 333">
                  <a:extLst>
                    <a:ext uri="{FF2B5EF4-FFF2-40B4-BE49-F238E27FC236}">
                      <a16:creationId xmlns:a16="http://schemas.microsoft.com/office/drawing/2014/main" id="{17E72D67-D827-3742-849B-2A27B39D3505}"/>
                    </a:ext>
                  </a:extLst>
                </p:cNvPr>
                <p:cNvSpPr txBox="1"/>
                <p:nvPr/>
              </p:nvSpPr>
              <p:spPr>
                <a:xfrm>
                  <a:off x="2214535" y="1984878"/>
                  <a:ext cx="507062"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34" name="TextBox 333">
                  <a:extLst>
                    <a:ext uri="{FF2B5EF4-FFF2-40B4-BE49-F238E27FC236}">
                      <a16:creationId xmlns:a16="http://schemas.microsoft.com/office/drawing/2014/main" id="{17E72D67-D827-3742-849B-2A27B39D3505}"/>
                    </a:ext>
                  </a:extLst>
                </p:cNvPr>
                <p:cNvSpPr txBox="1">
                  <a:spLocks noRot="1" noChangeAspect="1" noMove="1" noResize="1" noEditPoints="1" noAdjustHandles="1" noChangeArrowheads="1" noChangeShapeType="1" noTextEdit="1"/>
                </p:cNvSpPr>
                <p:nvPr/>
              </p:nvSpPr>
              <p:spPr>
                <a:xfrm>
                  <a:off x="2214535" y="1984878"/>
                  <a:ext cx="507062" cy="235898"/>
                </a:xfrm>
                <a:prstGeom prst="rect">
                  <a:avLst/>
                </a:prstGeom>
                <a:blipFill>
                  <a:blip r:embed="rId10"/>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35" name="TextBox 334">
                  <a:extLst>
                    <a:ext uri="{FF2B5EF4-FFF2-40B4-BE49-F238E27FC236}">
                      <a16:creationId xmlns:a16="http://schemas.microsoft.com/office/drawing/2014/main" id="{74A11BEC-7A19-194E-8C38-53DCDCF9BC9C}"/>
                    </a:ext>
                  </a:extLst>
                </p:cNvPr>
                <p:cNvSpPr txBox="1"/>
                <p:nvPr/>
              </p:nvSpPr>
              <p:spPr>
                <a:xfrm>
                  <a:off x="5458562" y="1984878"/>
                  <a:ext cx="483017" cy="2495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j</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35" name="TextBox 334">
                  <a:extLst>
                    <a:ext uri="{FF2B5EF4-FFF2-40B4-BE49-F238E27FC236}">
                      <a16:creationId xmlns:a16="http://schemas.microsoft.com/office/drawing/2014/main" id="{74A11BEC-7A19-194E-8C38-53DCDCF9BC9C}"/>
                    </a:ext>
                  </a:extLst>
                </p:cNvPr>
                <p:cNvSpPr txBox="1">
                  <a:spLocks noRot="1" noChangeAspect="1" noMove="1" noResize="1" noEditPoints="1" noAdjustHandles="1" noChangeArrowheads="1" noChangeShapeType="1" noTextEdit="1"/>
                </p:cNvSpPr>
                <p:nvPr/>
              </p:nvSpPr>
              <p:spPr>
                <a:xfrm>
                  <a:off x="5458562" y="1984878"/>
                  <a:ext cx="483017" cy="249555"/>
                </a:xfrm>
                <a:prstGeom prst="rect">
                  <a:avLst/>
                </a:prstGeom>
                <a:blipFill>
                  <a:blip r:embed="rId11"/>
                  <a:stretch>
                    <a:fillRect/>
                  </a:stretch>
                </a:blipFill>
              </p:spPr>
              <p:txBody>
                <a:bodyPr/>
                <a:lstStyle/>
                <a:p>
                  <a:r>
                    <a:rPr lang="en-CH">
                      <a:noFill/>
                    </a:rPr>
                    <a:t> </a:t>
                  </a:r>
                </a:p>
              </p:txBody>
            </p:sp>
          </mc:Fallback>
        </mc:AlternateContent>
        <p:sp>
          <p:nvSpPr>
            <p:cNvPr id="336" name="TextBox 335">
              <a:extLst>
                <a:ext uri="{FF2B5EF4-FFF2-40B4-BE49-F238E27FC236}">
                  <a16:creationId xmlns:a16="http://schemas.microsoft.com/office/drawing/2014/main" id="{14E5DAA7-43AA-8340-8028-56F199C6F41D}"/>
                </a:ext>
              </a:extLst>
            </p:cNvPr>
            <p:cNvSpPr txBox="1"/>
            <p:nvPr/>
          </p:nvSpPr>
          <p:spPr>
            <a:xfrm>
              <a:off x="1601350" y="775876"/>
              <a:ext cx="687006"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FPT</a:t>
              </a:r>
            </a:p>
          </p:txBody>
        </p:sp>
        <mc:AlternateContent xmlns:mc="http://schemas.openxmlformats.org/markup-compatibility/2006" xmlns:a14="http://schemas.microsoft.com/office/drawing/2010/main">
          <mc:Choice Requires="a14">
            <p:sp>
              <p:nvSpPr>
                <p:cNvPr id="337" name="TextBox 336">
                  <a:extLst>
                    <a:ext uri="{FF2B5EF4-FFF2-40B4-BE49-F238E27FC236}">
                      <a16:creationId xmlns:a16="http://schemas.microsoft.com/office/drawing/2014/main" id="{098D23BE-5FCE-A546-BF4F-AEB01F06B695}"/>
                    </a:ext>
                  </a:extLst>
                </p:cNvPr>
                <p:cNvSpPr txBox="1"/>
                <p:nvPr/>
              </p:nvSpPr>
              <p:spPr>
                <a:xfrm>
                  <a:off x="6415669" y="1984878"/>
                  <a:ext cx="598241" cy="2276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m:rPr>
                                <m:sty m:val="p"/>
                              </m:rPr>
                              <a:rPr kumimoji="0" lang="de-CH"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fr-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ub>
                        </m:sSub>
                        <m:r>
                          <a:rPr kumimoji="0" lang="fr-CH" sz="900" b="0" i="1" u="none" strike="noStrike" kern="1200" cap="none" spc="0" normalizeH="0" baseline="-2500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1</m:t>
                        </m:r>
                      </m:oMath>
                    </m:oMathPara>
                  </a14:m>
                  <a:endPar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37" name="TextBox 336">
                  <a:extLst>
                    <a:ext uri="{FF2B5EF4-FFF2-40B4-BE49-F238E27FC236}">
                      <a16:creationId xmlns:a16="http://schemas.microsoft.com/office/drawing/2014/main" id="{098D23BE-5FCE-A546-BF4F-AEB01F06B695}"/>
                    </a:ext>
                  </a:extLst>
                </p:cNvPr>
                <p:cNvSpPr txBox="1">
                  <a:spLocks noRot="1" noChangeAspect="1" noMove="1" noResize="1" noEditPoints="1" noAdjustHandles="1" noChangeArrowheads="1" noChangeShapeType="1" noTextEdit="1"/>
                </p:cNvSpPr>
                <p:nvPr/>
              </p:nvSpPr>
              <p:spPr>
                <a:xfrm>
                  <a:off x="6415669" y="1984878"/>
                  <a:ext cx="598241" cy="227626"/>
                </a:xfrm>
                <a:prstGeom prst="rect">
                  <a:avLst/>
                </a:prstGeom>
                <a:blipFill>
                  <a:blip r:embed="rId12"/>
                  <a:stretch>
                    <a:fillRect b="-11111"/>
                  </a:stretch>
                </a:blipFill>
              </p:spPr>
              <p:txBody>
                <a:bodyPr/>
                <a:lstStyle/>
                <a:p>
                  <a:r>
                    <a:rPr lang="en-CH">
                      <a:noFill/>
                    </a:rPr>
                    <a:t> </a:t>
                  </a:r>
                </a:p>
              </p:txBody>
            </p:sp>
          </mc:Fallback>
        </mc:AlternateContent>
        <p:sp>
          <p:nvSpPr>
            <p:cNvPr id="338" name="TextBox 337">
              <a:extLst>
                <a:ext uri="{FF2B5EF4-FFF2-40B4-BE49-F238E27FC236}">
                  <a16:creationId xmlns:a16="http://schemas.microsoft.com/office/drawing/2014/main" id="{99F0C055-48A2-1947-B7E9-9C3D4153DEAA}"/>
                </a:ext>
              </a:extLst>
            </p:cNvPr>
            <p:cNvSpPr txBox="1"/>
            <p:nvPr/>
          </p:nvSpPr>
          <p:spPr>
            <a:xfrm>
              <a:off x="7066705" y="1004117"/>
              <a:ext cx="915635"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Marker Bit Set</a:t>
              </a:r>
            </a:p>
          </p:txBody>
        </p:sp>
        <p:cxnSp>
          <p:nvCxnSpPr>
            <p:cNvPr id="339" name="Straight Arrow Connector 338">
              <a:extLst>
                <a:ext uri="{FF2B5EF4-FFF2-40B4-BE49-F238E27FC236}">
                  <a16:creationId xmlns:a16="http://schemas.microsoft.com/office/drawing/2014/main" id="{920E9F6C-2AE9-1140-816E-29140B0689CD}"/>
                </a:ext>
              </a:extLst>
            </p:cNvPr>
            <p:cNvCxnSpPr>
              <a:cxnSpLocks/>
              <a:stCxn id="338" idx="1"/>
            </p:cNvCxnSpPr>
            <p:nvPr/>
          </p:nvCxnSpPr>
          <p:spPr>
            <a:xfrm flipH="1">
              <a:off x="6680859" y="1122066"/>
              <a:ext cx="385846" cy="396503"/>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40" name="Rectangle 339">
              <a:extLst>
                <a:ext uri="{FF2B5EF4-FFF2-40B4-BE49-F238E27FC236}">
                  <a16:creationId xmlns:a16="http://schemas.microsoft.com/office/drawing/2014/main" id="{0B5DE115-12E1-0F42-B661-7A4A52DEC98C}"/>
                </a:ext>
              </a:extLst>
            </p:cNvPr>
            <p:cNvSpPr/>
            <p:nvPr/>
          </p:nvSpPr>
          <p:spPr>
            <a:xfrm>
              <a:off x="2190773" y="1311828"/>
              <a:ext cx="4765137" cy="90526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341" name="Straight Connector 340">
              <a:extLst>
                <a:ext uri="{FF2B5EF4-FFF2-40B4-BE49-F238E27FC236}">
                  <a16:creationId xmlns:a16="http://schemas.microsoft.com/office/drawing/2014/main" id="{D3E4983B-A16E-DF4E-96DA-D190736C1741}"/>
                </a:ext>
              </a:extLst>
            </p:cNvPr>
            <p:cNvCxnSpPr>
              <a:cxnSpLocks/>
            </p:cNvCxnSpPr>
            <p:nvPr/>
          </p:nvCxnSpPr>
          <p:spPr>
            <a:xfrm flipH="1">
              <a:off x="2279431" y="907710"/>
              <a:ext cx="8925" cy="2161115"/>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42" name="Straight Arrow Connector 341">
              <a:extLst>
                <a:ext uri="{FF2B5EF4-FFF2-40B4-BE49-F238E27FC236}">
                  <a16:creationId xmlns:a16="http://schemas.microsoft.com/office/drawing/2014/main" id="{FA7540C4-73B4-8047-8931-65A96B5C2D47}"/>
                </a:ext>
              </a:extLst>
            </p:cNvPr>
            <p:cNvCxnSpPr>
              <a:cxnSpLocks/>
            </p:cNvCxnSpPr>
            <p:nvPr/>
          </p:nvCxnSpPr>
          <p:spPr>
            <a:xfrm flipV="1">
              <a:off x="9557424" y="1032359"/>
              <a:ext cx="610151" cy="1"/>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3" name="TextBox 342">
              <a:extLst>
                <a:ext uri="{FF2B5EF4-FFF2-40B4-BE49-F238E27FC236}">
                  <a16:creationId xmlns:a16="http://schemas.microsoft.com/office/drawing/2014/main" id="{DE9832E1-16F3-374C-A12E-8626067BF808}"/>
                </a:ext>
              </a:extLst>
            </p:cNvPr>
            <p:cNvSpPr txBox="1"/>
            <p:nvPr/>
          </p:nvSpPr>
          <p:spPr>
            <a:xfrm>
              <a:off x="9571086" y="791917"/>
              <a:ext cx="596490" cy="2343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FPT</a:t>
              </a:r>
            </a:p>
          </p:txBody>
        </p:sp>
        <p:sp>
          <p:nvSpPr>
            <p:cNvPr id="344" name="TextBox 343">
              <a:extLst>
                <a:ext uri="{FF2B5EF4-FFF2-40B4-BE49-F238E27FC236}">
                  <a16:creationId xmlns:a16="http://schemas.microsoft.com/office/drawing/2014/main" id="{A2E02BFC-BE40-C245-98FA-F6C2E3D1D0C2}"/>
                </a:ext>
              </a:extLst>
            </p:cNvPr>
            <p:cNvSpPr txBox="1"/>
            <p:nvPr/>
          </p:nvSpPr>
          <p:spPr>
            <a:xfrm>
              <a:off x="4904375" y="2302343"/>
              <a:ext cx="979755"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err="1">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RTP</a:t>
              </a:r>
              <a:r>
                <a:rPr kumimoji="0" lang="en-US" sz="933" b="0" i="0" u="none" strike="noStrike" kern="1200" cap="none" spc="0" normalizeH="0" baseline="-25000" noProof="0" dirty="0" err="1">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Timestamp</a:t>
              </a:r>
              <a:r>
                <a:rPr kumimoji="0" lang="en-US" sz="933"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 = x</a:t>
              </a:r>
            </a:p>
          </p:txBody>
        </p:sp>
        <p:cxnSp>
          <p:nvCxnSpPr>
            <p:cNvPr id="345" name="Straight Arrow Connector 344">
              <a:extLst>
                <a:ext uri="{FF2B5EF4-FFF2-40B4-BE49-F238E27FC236}">
                  <a16:creationId xmlns:a16="http://schemas.microsoft.com/office/drawing/2014/main" id="{0D4182EC-C71D-674F-A3B5-DD9ECE97D70E}"/>
                </a:ext>
              </a:extLst>
            </p:cNvPr>
            <p:cNvCxnSpPr>
              <a:cxnSpLocks/>
              <a:stCxn id="344" idx="1"/>
              <a:endCxn id="340" idx="2"/>
            </p:cNvCxnSpPr>
            <p:nvPr/>
          </p:nvCxnSpPr>
          <p:spPr>
            <a:xfrm flipH="1" flipV="1">
              <a:off x="4573342" y="2217091"/>
              <a:ext cx="331033" cy="203201"/>
            </a:xfrm>
            <a:prstGeom prst="straightConnector1">
              <a:avLst/>
            </a:prstGeom>
            <a:ln w="12700">
              <a:solidFill>
                <a:schemeClr val="tx1">
                  <a:lumMod val="50000"/>
                  <a:lumOff val="50000"/>
                </a:schemeClr>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46" name="TextBox 345">
              <a:extLst>
                <a:ext uri="{FF2B5EF4-FFF2-40B4-BE49-F238E27FC236}">
                  <a16:creationId xmlns:a16="http://schemas.microsoft.com/office/drawing/2014/main" id="{ADD495A8-19DE-FC43-912B-9E785D810258}"/>
                </a:ext>
              </a:extLst>
            </p:cNvPr>
            <p:cNvSpPr txBox="1"/>
            <p:nvPr/>
          </p:nvSpPr>
          <p:spPr>
            <a:xfrm>
              <a:off x="440803" y="1741239"/>
              <a:ext cx="119835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Packet Arrival</a:t>
              </a:r>
            </a:p>
          </p:txBody>
        </p:sp>
        <p:cxnSp>
          <p:nvCxnSpPr>
            <p:cNvPr id="347" name="Straight Arrow Connector 346">
              <a:extLst>
                <a:ext uri="{FF2B5EF4-FFF2-40B4-BE49-F238E27FC236}">
                  <a16:creationId xmlns:a16="http://schemas.microsoft.com/office/drawing/2014/main" id="{39221D65-21C2-A44B-BD08-4104FE3B8DD6}"/>
                </a:ext>
              </a:extLst>
            </p:cNvPr>
            <p:cNvCxnSpPr>
              <a:cxnSpLocks/>
            </p:cNvCxnSpPr>
            <p:nvPr/>
          </p:nvCxnSpPr>
          <p:spPr>
            <a:xfrm flipV="1">
              <a:off x="360000" y="6120000"/>
              <a:ext cx="11537999" cy="0"/>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8" name="Straight Arrow Connector 347">
              <a:extLst>
                <a:ext uri="{FF2B5EF4-FFF2-40B4-BE49-F238E27FC236}">
                  <a16:creationId xmlns:a16="http://schemas.microsoft.com/office/drawing/2014/main" id="{9FFC093F-D617-5A42-9900-43C205FB6756}"/>
                </a:ext>
              </a:extLst>
            </p:cNvPr>
            <p:cNvCxnSpPr/>
            <p:nvPr/>
          </p:nvCxnSpPr>
          <p:spPr>
            <a:xfrm flipV="1">
              <a:off x="1620000" y="5940000"/>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49" name="Straight Arrow Connector 348">
              <a:extLst>
                <a:ext uri="{FF2B5EF4-FFF2-40B4-BE49-F238E27FC236}">
                  <a16:creationId xmlns:a16="http://schemas.microsoft.com/office/drawing/2014/main" id="{2EFE6863-651E-AD45-B7A2-53FE0014DA73}"/>
                </a:ext>
              </a:extLst>
            </p:cNvPr>
            <p:cNvCxnSpPr>
              <a:cxnSpLocks/>
            </p:cNvCxnSpPr>
            <p:nvPr/>
          </p:nvCxnSpPr>
          <p:spPr>
            <a:xfrm flipV="1">
              <a:off x="1620000" y="5760000"/>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50" name="Straight Arrow Connector 349">
              <a:extLst>
                <a:ext uri="{FF2B5EF4-FFF2-40B4-BE49-F238E27FC236}">
                  <a16:creationId xmlns:a16="http://schemas.microsoft.com/office/drawing/2014/main" id="{346C3B93-F24B-814B-B9FC-E74BC6BD5C79}"/>
                </a:ext>
              </a:extLst>
            </p:cNvPr>
            <p:cNvCxnSpPr>
              <a:cxnSpLocks/>
            </p:cNvCxnSpPr>
            <p:nvPr/>
          </p:nvCxnSpPr>
          <p:spPr>
            <a:xfrm flipV="1">
              <a:off x="1620000" y="5580000"/>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51" name="Straight Connector 350">
              <a:extLst>
                <a:ext uri="{FF2B5EF4-FFF2-40B4-BE49-F238E27FC236}">
                  <a16:creationId xmlns:a16="http://schemas.microsoft.com/office/drawing/2014/main" id="{330E6B8D-94DD-414B-A308-70FCC921D5B9}"/>
                </a:ext>
              </a:extLst>
            </p:cNvPr>
            <p:cNvCxnSpPr>
              <a:cxnSpLocks/>
            </p:cNvCxnSpPr>
            <p:nvPr/>
          </p:nvCxnSpPr>
          <p:spPr>
            <a:xfrm>
              <a:off x="1635748" y="6120000"/>
              <a:ext cx="64583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CB57DF9D-9A0E-D34B-B787-D668FF5F221A}"/>
                </a:ext>
              </a:extLst>
            </p:cNvPr>
            <p:cNvCxnSpPr>
              <a:cxnSpLocks/>
            </p:cNvCxnSpPr>
            <p:nvPr/>
          </p:nvCxnSpPr>
          <p:spPr>
            <a:xfrm>
              <a:off x="2280255" y="5940000"/>
              <a:ext cx="522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A31AF104-6B06-434B-8E00-F25E1C9310DD}"/>
                </a:ext>
              </a:extLst>
            </p:cNvPr>
            <p:cNvCxnSpPr>
              <a:cxnSpLocks/>
            </p:cNvCxnSpPr>
            <p:nvPr/>
          </p:nvCxnSpPr>
          <p:spPr>
            <a:xfrm>
              <a:off x="3236236" y="5577166"/>
              <a:ext cx="21363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B3212F1F-34A3-8143-9D3E-841B4D14A643}"/>
                </a:ext>
              </a:extLst>
            </p:cNvPr>
            <p:cNvCxnSpPr>
              <a:cxnSpLocks/>
            </p:cNvCxnSpPr>
            <p:nvPr/>
          </p:nvCxnSpPr>
          <p:spPr>
            <a:xfrm>
              <a:off x="2809922" y="5760000"/>
              <a:ext cx="4394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94496283-FBB6-2049-8BF7-7C6A38773EAC}"/>
                </a:ext>
              </a:extLst>
            </p:cNvPr>
            <p:cNvCxnSpPr>
              <a:cxnSpLocks/>
            </p:cNvCxnSpPr>
            <p:nvPr/>
          </p:nvCxnSpPr>
          <p:spPr>
            <a:xfrm>
              <a:off x="2281586" y="594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CC1A5D79-E3ED-774B-8FF1-D46093047932}"/>
                </a:ext>
              </a:extLst>
            </p:cNvPr>
            <p:cNvCxnSpPr>
              <a:cxnSpLocks/>
            </p:cNvCxnSpPr>
            <p:nvPr/>
          </p:nvCxnSpPr>
          <p:spPr>
            <a:xfrm>
              <a:off x="2809922" y="576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1A0C1E2D-ABC1-9B42-8E15-CBE3449A6110}"/>
                </a:ext>
              </a:extLst>
            </p:cNvPr>
            <p:cNvCxnSpPr>
              <a:cxnSpLocks/>
            </p:cNvCxnSpPr>
            <p:nvPr/>
          </p:nvCxnSpPr>
          <p:spPr>
            <a:xfrm>
              <a:off x="3242288"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95E0527D-2E68-6B41-8D5D-FE1224F12C33}"/>
                </a:ext>
              </a:extLst>
            </p:cNvPr>
            <p:cNvCxnSpPr>
              <a:cxnSpLocks/>
            </p:cNvCxnSpPr>
            <p:nvPr/>
          </p:nvCxnSpPr>
          <p:spPr>
            <a:xfrm>
              <a:off x="3449867"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410EF342-107F-A841-A592-38ECE4D09FFD}"/>
                </a:ext>
              </a:extLst>
            </p:cNvPr>
            <p:cNvCxnSpPr>
              <a:cxnSpLocks/>
            </p:cNvCxnSpPr>
            <p:nvPr/>
          </p:nvCxnSpPr>
          <p:spPr>
            <a:xfrm>
              <a:off x="7278739" y="576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360" name="Group 359">
              <a:extLst>
                <a:ext uri="{FF2B5EF4-FFF2-40B4-BE49-F238E27FC236}">
                  <a16:creationId xmlns:a16="http://schemas.microsoft.com/office/drawing/2014/main" id="{60C098B7-54E2-914D-8042-D6F7540C8157}"/>
                </a:ext>
              </a:extLst>
            </p:cNvPr>
            <p:cNvGrpSpPr/>
            <p:nvPr/>
          </p:nvGrpSpPr>
          <p:grpSpPr>
            <a:xfrm>
              <a:off x="4735628" y="5729699"/>
              <a:ext cx="159124" cy="261621"/>
              <a:chOff x="1123950" y="5092700"/>
              <a:chExt cx="580822" cy="667778"/>
            </a:xfrm>
          </p:grpSpPr>
          <p:sp>
            <p:nvSpPr>
              <p:cNvPr id="361" name="Freeform 360">
                <a:extLst>
                  <a:ext uri="{FF2B5EF4-FFF2-40B4-BE49-F238E27FC236}">
                    <a16:creationId xmlns:a16="http://schemas.microsoft.com/office/drawing/2014/main" id="{FC793126-D1DE-B044-B02D-6E6A35AE9C40}"/>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62" name="Freeform 361">
                <a:extLst>
                  <a:ext uri="{FF2B5EF4-FFF2-40B4-BE49-F238E27FC236}">
                    <a16:creationId xmlns:a16="http://schemas.microsoft.com/office/drawing/2014/main" id="{1CDB0C2C-D398-CF4B-971A-2A9D0AC2E55B}"/>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cxnSp>
          <p:nvCxnSpPr>
            <p:cNvPr id="363" name="Straight Connector 362">
              <a:extLst>
                <a:ext uri="{FF2B5EF4-FFF2-40B4-BE49-F238E27FC236}">
                  <a16:creationId xmlns:a16="http://schemas.microsoft.com/office/drawing/2014/main" id="{FB60CC7F-E762-A846-B7E8-C7E409E339F6}"/>
                </a:ext>
              </a:extLst>
            </p:cNvPr>
            <p:cNvCxnSpPr>
              <a:cxnSpLocks/>
            </p:cNvCxnSpPr>
            <p:nvPr/>
          </p:nvCxnSpPr>
          <p:spPr>
            <a:xfrm>
              <a:off x="6787839" y="5760000"/>
              <a:ext cx="48623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EC6678E4-E43C-8D4A-88FA-1FEB4EB6C6F4}"/>
                </a:ext>
              </a:extLst>
            </p:cNvPr>
            <p:cNvCxnSpPr>
              <a:cxnSpLocks/>
            </p:cNvCxnSpPr>
            <p:nvPr/>
          </p:nvCxnSpPr>
          <p:spPr>
            <a:xfrm>
              <a:off x="7276203" y="5940000"/>
              <a:ext cx="48480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0E4DA97C-0C1A-D34A-AFA0-4ACD0817E596}"/>
                </a:ext>
              </a:extLst>
            </p:cNvPr>
            <p:cNvCxnSpPr>
              <a:cxnSpLocks/>
            </p:cNvCxnSpPr>
            <p:nvPr/>
          </p:nvCxnSpPr>
          <p:spPr>
            <a:xfrm>
              <a:off x="7761007" y="6120000"/>
              <a:ext cx="42416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246FCC14-3ADE-8144-9285-CAD268F80167}"/>
                </a:ext>
              </a:extLst>
            </p:cNvPr>
            <p:cNvCxnSpPr>
              <a:cxnSpLocks/>
            </p:cNvCxnSpPr>
            <p:nvPr/>
          </p:nvCxnSpPr>
          <p:spPr>
            <a:xfrm>
              <a:off x="7755761" y="594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E60A8F74-2CCE-4F45-A920-1E8DF41FDD5F}"/>
                </a:ext>
              </a:extLst>
            </p:cNvPr>
            <p:cNvCxnSpPr>
              <a:cxnSpLocks/>
            </p:cNvCxnSpPr>
            <p:nvPr/>
          </p:nvCxnSpPr>
          <p:spPr>
            <a:xfrm>
              <a:off x="6789934"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68" name="TextBox 367">
              <a:extLst>
                <a:ext uri="{FF2B5EF4-FFF2-40B4-BE49-F238E27FC236}">
                  <a16:creationId xmlns:a16="http://schemas.microsoft.com/office/drawing/2014/main" id="{6864EFA1-6AFD-AB47-8F7B-A58EF57F3BA4}"/>
                </a:ext>
              </a:extLst>
            </p:cNvPr>
            <p:cNvSpPr txBox="1"/>
            <p:nvPr/>
          </p:nvSpPr>
          <p:spPr>
            <a:xfrm>
              <a:off x="402048" y="5890292"/>
              <a:ext cx="12169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04499"/>
                  </a:solidFill>
                  <a:effectLst/>
                  <a:uLnTx/>
                  <a:uFillTx/>
                  <a:latin typeface="Calibri" panose="020F0502020204030204"/>
                  <a:ea typeface="Cambria Math" panose="02040503050406030204" pitchFamily="18" charset="0"/>
                  <a:cs typeface="+mn-cs"/>
                </a:rPr>
                <a:t>Virtual Receive Buffer</a:t>
              </a:r>
            </a:p>
          </p:txBody>
        </p:sp>
        <p:cxnSp>
          <p:nvCxnSpPr>
            <p:cNvPr id="369" name="Straight Connector 368">
              <a:extLst>
                <a:ext uri="{FF2B5EF4-FFF2-40B4-BE49-F238E27FC236}">
                  <a16:creationId xmlns:a16="http://schemas.microsoft.com/office/drawing/2014/main" id="{0F570B8D-F126-A54E-A805-EE66E5BA525F}"/>
                </a:ext>
              </a:extLst>
            </p:cNvPr>
            <p:cNvCxnSpPr>
              <a:cxnSpLocks/>
            </p:cNvCxnSpPr>
            <p:nvPr/>
          </p:nvCxnSpPr>
          <p:spPr>
            <a:xfrm>
              <a:off x="3944631"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0" name="Straight Arrow Connector 369">
              <a:extLst>
                <a:ext uri="{FF2B5EF4-FFF2-40B4-BE49-F238E27FC236}">
                  <a16:creationId xmlns:a16="http://schemas.microsoft.com/office/drawing/2014/main" id="{827383BB-9E4A-9C42-A002-668B0DE9D53C}"/>
                </a:ext>
              </a:extLst>
            </p:cNvPr>
            <p:cNvCxnSpPr>
              <a:cxnSpLocks/>
            </p:cNvCxnSpPr>
            <p:nvPr/>
          </p:nvCxnSpPr>
          <p:spPr>
            <a:xfrm>
              <a:off x="2276480" y="2967239"/>
              <a:ext cx="1068651"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71" name="TextBox 370">
              <a:extLst>
                <a:ext uri="{FF2B5EF4-FFF2-40B4-BE49-F238E27FC236}">
                  <a16:creationId xmlns:a16="http://schemas.microsoft.com/office/drawing/2014/main" id="{02B2B992-FBA0-0445-8DDE-C55652185F25}"/>
                </a:ext>
              </a:extLst>
            </p:cNvPr>
            <p:cNvSpPr txBox="1"/>
            <p:nvPr/>
          </p:nvSpPr>
          <p:spPr>
            <a:xfrm>
              <a:off x="2267555" y="2730906"/>
              <a:ext cx="1077576"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Margin</a:t>
              </a:r>
            </a:p>
          </p:txBody>
        </p:sp>
        <p:grpSp>
          <p:nvGrpSpPr>
            <p:cNvPr id="372" name="Group 371">
              <a:extLst>
                <a:ext uri="{FF2B5EF4-FFF2-40B4-BE49-F238E27FC236}">
                  <a16:creationId xmlns:a16="http://schemas.microsoft.com/office/drawing/2014/main" id="{12C1F2CA-E91F-8144-B8E1-01350C0E3507}"/>
                </a:ext>
              </a:extLst>
            </p:cNvPr>
            <p:cNvGrpSpPr/>
            <p:nvPr/>
          </p:nvGrpSpPr>
          <p:grpSpPr>
            <a:xfrm>
              <a:off x="8462774" y="5724288"/>
              <a:ext cx="159124" cy="261621"/>
              <a:chOff x="1123950" y="5092700"/>
              <a:chExt cx="580822" cy="667778"/>
            </a:xfrm>
          </p:grpSpPr>
          <p:sp>
            <p:nvSpPr>
              <p:cNvPr id="373" name="Freeform 372">
                <a:extLst>
                  <a:ext uri="{FF2B5EF4-FFF2-40B4-BE49-F238E27FC236}">
                    <a16:creationId xmlns:a16="http://schemas.microsoft.com/office/drawing/2014/main" id="{1E8B4309-2FF1-AD41-9DAD-20673864447E}"/>
                  </a:ext>
                </a:extLst>
              </p:cNvPr>
              <p:cNvSpPr/>
              <p:nvPr/>
            </p:nvSpPr>
            <p:spPr>
              <a:xfrm>
                <a:off x="1123950" y="5092700"/>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74" name="Freeform 373">
                <a:extLst>
                  <a:ext uri="{FF2B5EF4-FFF2-40B4-BE49-F238E27FC236}">
                    <a16:creationId xmlns:a16="http://schemas.microsoft.com/office/drawing/2014/main" id="{15236ED4-0565-164B-841B-2BE742EB6AB7}"/>
                  </a:ext>
                </a:extLst>
              </p:cNvPr>
              <p:cNvSpPr/>
              <p:nvPr/>
            </p:nvSpPr>
            <p:spPr>
              <a:xfrm>
                <a:off x="1349162" y="5100078"/>
                <a:ext cx="355610" cy="660400"/>
              </a:xfrm>
              <a:custGeom>
                <a:avLst/>
                <a:gdLst>
                  <a:gd name="connsiteX0" fmla="*/ 0 w 355610"/>
                  <a:gd name="connsiteY0" fmla="*/ 0 h 660400"/>
                  <a:gd name="connsiteX1" fmla="*/ 355600 w 355610"/>
                  <a:gd name="connsiteY1" fmla="*/ 254000 h 660400"/>
                  <a:gd name="connsiteX2" fmla="*/ 12700 w 355610"/>
                  <a:gd name="connsiteY2" fmla="*/ 406400 h 660400"/>
                  <a:gd name="connsiteX3" fmla="*/ 247650 w 355610"/>
                  <a:gd name="connsiteY3" fmla="*/ 660400 h 660400"/>
                </a:gdLst>
                <a:ahLst/>
                <a:cxnLst>
                  <a:cxn ang="0">
                    <a:pos x="connsiteX0" y="connsiteY0"/>
                  </a:cxn>
                  <a:cxn ang="0">
                    <a:pos x="connsiteX1" y="connsiteY1"/>
                  </a:cxn>
                  <a:cxn ang="0">
                    <a:pos x="connsiteX2" y="connsiteY2"/>
                  </a:cxn>
                  <a:cxn ang="0">
                    <a:pos x="connsiteX3" y="connsiteY3"/>
                  </a:cxn>
                </a:cxnLst>
                <a:rect l="l" t="t" r="r" b="b"/>
                <a:pathLst>
                  <a:path w="355610" h="660400">
                    <a:moveTo>
                      <a:pt x="0" y="0"/>
                    </a:moveTo>
                    <a:cubicBezTo>
                      <a:pt x="176741" y="93133"/>
                      <a:pt x="353483" y="186267"/>
                      <a:pt x="355600" y="254000"/>
                    </a:cubicBezTo>
                    <a:cubicBezTo>
                      <a:pt x="357717" y="321733"/>
                      <a:pt x="30692" y="338667"/>
                      <a:pt x="12700" y="406400"/>
                    </a:cubicBezTo>
                    <a:cubicBezTo>
                      <a:pt x="-5292" y="474133"/>
                      <a:pt x="192617" y="614892"/>
                      <a:pt x="247650" y="660400"/>
                    </a:cubicBezTo>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grpSp>
        <p:sp>
          <p:nvSpPr>
            <p:cNvPr id="375" name="TextBox 374">
              <a:extLst>
                <a:ext uri="{FF2B5EF4-FFF2-40B4-BE49-F238E27FC236}">
                  <a16:creationId xmlns:a16="http://schemas.microsoft.com/office/drawing/2014/main" id="{FD60B25B-9746-F140-80D3-E8AC4DE6FF38}"/>
                </a:ext>
              </a:extLst>
            </p:cNvPr>
            <p:cNvSpPr txBox="1"/>
            <p:nvPr/>
          </p:nvSpPr>
          <p:spPr>
            <a:xfrm>
              <a:off x="11653953" y="6089457"/>
              <a:ext cx="23596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t</a:t>
              </a:r>
              <a:endParaRPr kumimoji="0" lang="en-GB"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p:sp>
          <p:nvSpPr>
            <p:cNvPr id="376" name="TextBox 375">
              <a:extLst>
                <a:ext uri="{FF2B5EF4-FFF2-40B4-BE49-F238E27FC236}">
                  <a16:creationId xmlns:a16="http://schemas.microsoft.com/office/drawing/2014/main" id="{DCE9571D-DE63-2C46-AB9A-333D9B28F392}"/>
                </a:ext>
              </a:extLst>
            </p:cNvPr>
            <p:cNvSpPr txBox="1"/>
            <p:nvPr/>
          </p:nvSpPr>
          <p:spPr>
            <a:xfrm>
              <a:off x="11673264" y="4036629"/>
              <a:ext cx="23596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t</a:t>
              </a:r>
              <a:endParaRPr kumimoji="0" lang="en-GB" sz="1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p:cxnSp>
          <p:nvCxnSpPr>
            <p:cNvPr id="377" name="Straight Connector 376">
              <a:extLst>
                <a:ext uri="{FF2B5EF4-FFF2-40B4-BE49-F238E27FC236}">
                  <a16:creationId xmlns:a16="http://schemas.microsoft.com/office/drawing/2014/main" id="{834371F8-17E5-2C4E-90C3-64320C94E79F}"/>
                </a:ext>
              </a:extLst>
            </p:cNvPr>
            <p:cNvCxnSpPr>
              <a:cxnSpLocks/>
            </p:cNvCxnSpPr>
            <p:nvPr/>
          </p:nvCxnSpPr>
          <p:spPr>
            <a:xfrm>
              <a:off x="4412502" y="5581393"/>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CED023AF-631E-C149-96F7-153539C33A84}"/>
                </a:ext>
              </a:extLst>
            </p:cNvPr>
            <p:cNvCxnSpPr>
              <a:cxnSpLocks/>
            </p:cNvCxnSpPr>
            <p:nvPr/>
          </p:nvCxnSpPr>
          <p:spPr>
            <a:xfrm>
              <a:off x="3757637" y="5580000"/>
              <a:ext cx="0" cy="1789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4BFD080F-D006-DC48-9D5A-FE6CE68E58EC}"/>
                </a:ext>
              </a:extLst>
            </p:cNvPr>
            <p:cNvCxnSpPr>
              <a:cxnSpLocks/>
            </p:cNvCxnSpPr>
            <p:nvPr/>
          </p:nvCxnSpPr>
          <p:spPr>
            <a:xfrm>
              <a:off x="3757637" y="5577166"/>
              <a:ext cx="1756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0" name="Straight Arrow Connector 379">
              <a:extLst>
                <a:ext uri="{FF2B5EF4-FFF2-40B4-BE49-F238E27FC236}">
                  <a16:creationId xmlns:a16="http://schemas.microsoft.com/office/drawing/2014/main" id="{693ACA07-1B04-AF42-89D1-843CD405C95C}"/>
                </a:ext>
              </a:extLst>
            </p:cNvPr>
            <p:cNvCxnSpPr>
              <a:cxnSpLocks/>
            </p:cNvCxnSpPr>
            <p:nvPr/>
          </p:nvCxnSpPr>
          <p:spPr>
            <a:xfrm flipV="1">
              <a:off x="1624108" y="5404047"/>
              <a:ext cx="10152000" cy="0"/>
            </a:xfrm>
            <a:prstGeom prst="straightConnector1">
              <a:avLst/>
            </a:prstGeom>
            <a:ln>
              <a:solidFill>
                <a:schemeClr val="tx1">
                  <a:lumMod val="50000"/>
                  <a:lumOff val="50000"/>
                </a:schemeClr>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381" name="Straight Connector 380">
              <a:extLst>
                <a:ext uri="{FF2B5EF4-FFF2-40B4-BE49-F238E27FC236}">
                  <a16:creationId xmlns:a16="http://schemas.microsoft.com/office/drawing/2014/main" id="{6E6A8555-9A80-BA47-B632-0A06BA7DF3D6}"/>
                </a:ext>
              </a:extLst>
            </p:cNvPr>
            <p:cNvCxnSpPr>
              <a:cxnSpLocks/>
            </p:cNvCxnSpPr>
            <p:nvPr/>
          </p:nvCxnSpPr>
          <p:spPr>
            <a:xfrm flipH="1">
              <a:off x="10161839" y="907710"/>
              <a:ext cx="8925" cy="2161115"/>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382" name="TextBox 381">
              <a:extLst>
                <a:ext uri="{FF2B5EF4-FFF2-40B4-BE49-F238E27FC236}">
                  <a16:creationId xmlns:a16="http://schemas.microsoft.com/office/drawing/2014/main" id="{9E402514-1B3C-6447-9C13-434AF51F59C8}"/>
                </a:ext>
              </a:extLst>
            </p:cNvPr>
            <p:cNvSpPr txBox="1"/>
            <p:nvPr/>
          </p:nvSpPr>
          <p:spPr>
            <a:xfrm>
              <a:off x="3345131" y="4283485"/>
              <a:ext cx="4320429"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N</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PACKETS</a:t>
              </a: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 * T</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RS(gapped)</a:t>
              </a:r>
            </a:p>
          </p:txBody>
        </p:sp>
        <p:sp>
          <p:nvSpPr>
            <p:cNvPr id="383" name="TextBox 382">
              <a:extLst>
                <a:ext uri="{FF2B5EF4-FFF2-40B4-BE49-F238E27FC236}">
                  <a16:creationId xmlns:a16="http://schemas.microsoft.com/office/drawing/2014/main" id="{6CA91B34-4AC1-0B40-B582-ADE983996FD7}"/>
                </a:ext>
              </a:extLst>
            </p:cNvPr>
            <p:cNvSpPr txBox="1"/>
            <p:nvPr/>
          </p:nvSpPr>
          <p:spPr>
            <a:xfrm>
              <a:off x="9578535" y="4289098"/>
              <a:ext cx="1651184"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TR</a:t>
              </a:r>
              <a:r>
                <a:rPr kumimoji="0" lang="en-US" sz="900" b="0"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OFFSET</a:t>
              </a:r>
            </a:p>
          </p:txBody>
        </p:sp>
        <mc:AlternateContent xmlns:mc="http://schemas.openxmlformats.org/markup-compatibility/2006" xmlns:a14="http://schemas.microsoft.com/office/drawing/2010/main">
          <mc:Choice Requires="a14">
            <p:sp>
              <p:nvSpPr>
                <p:cNvPr id="384" name="TextBox 383">
                  <a:extLst>
                    <a:ext uri="{FF2B5EF4-FFF2-40B4-BE49-F238E27FC236}">
                      <a16:creationId xmlns:a16="http://schemas.microsoft.com/office/drawing/2014/main" id="{08C689BE-1837-4241-822E-6637828650C3}"/>
                    </a:ext>
                  </a:extLst>
                </p:cNvPr>
                <p:cNvSpPr txBox="1"/>
                <p:nvPr/>
              </p:nvSpPr>
              <p:spPr>
                <a:xfrm>
                  <a:off x="7536275" y="4085598"/>
                  <a:ext cx="609077" cy="2308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fr-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m:rPr>
                                <m:sty m:val="p"/>
                              </m:rPr>
                              <a:rPr kumimoji="0" lang="de-CH"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n</m:t>
                            </m:r>
                            <m:r>
                              <a:rPr kumimoji="0" lang="fr-CH"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−1</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384" name="TextBox 383">
                  <a:extLst>
                    <a:ext uri="{FF2B5EF4-FFF2-40B4-BE49-F238E27FC236}">
                      <a16:creationId xmlns:a16="http://schemas.microsoft.com/office/drawing/2014/main" id="{08C689BE-1837-4241-822E-6637828650C3}"/>
                    </a:ext>
                  </a:extLst>
                </p:cNvPr>
                <p:cNvSpPr txBox="1">
                  <a:spLocks noRot="1" noChangeAspect="1" noMove="1" noResize="1" noEditPoints="1" noAdjustHandles="1" noChangeArrowheads="1" noChangeShapeType="1" noTextEdit="1"/>
                </p:cNvSpPr>
                <p:nvPr/>
              </p:nvSpPr>
              <p:spPr>
                <a:xfrm>
                  <a:off x="7536275" y="4085598"/>
                  <a:ext cx="609077" cy="230832"/>
                </a:xfrm>
                <a:prstGeom prst="rect">
                  <a:avLst/>
                </a:prstGeom>
                <a:blipFill>
                  <a:blip r:embed="rId13"/>
                  <a:stretch>
                    <a:fillRect/>
                  </a:stretch>
                </a:blipFill>
              </p:spPr>
              <p:txBody>
                <a:bodyPr/>
                <a:lstStyle/>
                <a:p>
                  <a:r>
                    <a:rPr lang="en-CH">
                      <a:noFill/>
                    </a:rPr>
                    <a:t> </a:t>
                  </a:r>
                </a:p>
              </p:txBody>
            </p:sp>
          </mc:Fallback>
        </mc:AlternateContent>
        <p:sp>
          <p:nvSpPr>
            <p:cNvPr id="385" name="Rectangle 384">
              <a:extLst>
                <a:ext uri="{FF2B5EF4-FFF2-40B4-BE49-F238E27FC236}">
                  <a16:creationId xmlns:a16="http://schemas.microsoft.com/office/drawing/2014/main" id="{6E7D78D0-DE00-E54B-A9F7-BFF83B6781FC}"/>
                </a:ext>
              </a:extLst>
            </p:cNvPr>
            <p:cNvSpPr/>
            <p:nvPr/>
          </p:nvSpPr>
          <p:spPr>
            <a:xfrm>
              <a:off x="5591438"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86" name="Rectangle 385">
              <a:extLst>
                <a:ext uri="{FF2B5EF4-FFF2-40B4-BE49-F238E27FC236}">
                  <a16:creationId xmlns:a16="http://schemas.microsoft.com/office/drawing/2014/main" id="{FD6BAA74-8FC4-1944-BA02-CAC1CBDEC46A}"/>
                </a:ext>
              </a:extLst>
            </p:cNvPr>
            <p:cNvSpPr/>
            <p:nvPr/>
          </p:nvSpPr>
          <p:spPr>
            <a:xfrm>
              <a:off x="6559936"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87" name="Rectangle 386">
              <a:extLst>
                <a:ext uri="{FF2B5EF4-FFF2-40B4-BE49-F238E27FC236}">
                  <a16:creationId xmlns:a16="http://schemas.microsoft.com/office/drawing/2014/main" id="{E7F73092-DB15-A84C-960F-5ADE7251D41F}"/>
                </a:ext>
              </a:extLst>
            </p:cNvPr>
            <p:cNvSpPr/>
            <p:nvPr/>
          </p:nvSpPr>
          <p:spPr>
            <a:xfrm>
              <a:off x="6075687"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88" name="Rectangle 387">
              <a:extLst>
                <a:ext uri="{FF2B5EF4-FFF2-40B4-BE49-F238E27FC236}">
                  <a16:creationId xmlns:a16="http://schemas.microsoft.com/office/drawing/2014/main" id="{97A33EFB-E593-1945-AF82-478E831DA9B9}"/>
                </a:ext>
              </a:extLst>
            </p:cNvPr>
            <p:cNvSpPr/>
            <p:nvPr/>
          </p:nvSpPr>
          <p:spPr>
            <a:xfrm>
              <a:off x="4223139"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389" name="Straight Connector 388">
              <a:extLst>
                <a:ext uri="{FF2B5EF4-FFF2-40B4-BE49-F238E27FC236}">
                  <a16:creationId xmlns:a16="http://schemas.microsoft.com/office/drawing/2014/main" id="{3371B437-09CF-7B4E-BB5B-26E15DEE78E8}"/>
                </a:ext>
              </a:extLst>
            </p:cNvPr>
            <p:cNvCxnSpPr>
              <a:cxnSpLocks/>
            </p:cNvCxnSpPr>
            <p:nvPr/>
          </p:nvCxnSpPr>
          <p:spPr>
            <a:xfrm>
              <a:off x="3449867" y="5760000"/>
              <a:ext cx="30777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7AEC145F-D4ED-1049-97AC-96B02DF5E0AF}"/>
                </a:ext>
              </a:extLst>
            </p:cNvPr>
            <p:cNvCxnSpPr>
              <a:cxnSpLocks/>
            </p:cNvCxnSpPr>
            <p:nvPr/>
          </p:nvCxnSpPr>
          <p:spPr>
            <a:xfrm>
              <a:off x="3944631" y="5760000"/>
              <a:ext cx="29687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D11CE6EC-7DDF-C944-A372-054222973571}"/>
                </a:ext>
              </a:extLst>
            </p:cNvPr>
            <p:cNvCxnSpPr>
              <a:cxnSpLocks/>
            </p:cNvCxnSpPr>
            <p:nvPr/>
          </p:nvCxnSpPr>
          <p:spPr>
            <a:xfrm>
              <a:off x="4241507"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99584F03-6361-0747-BE26-6D1468110837}"/>
                </a:ext>
              </a:extLst>
            </p:cNvPr>
            <p:cNvCxnSpPr>
              <a:cxnSpLocks/>
            </p:cNvCxnSpPr>
            <p:nvPr/>
          </p:nvCxnSpPr>
          <p:spPr>
            <a:xfrm>
              <a:off x="4247956" y="5577166"/>
              <a:ext cx="16223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FBF34592-78A1-344F-BFD4-8FB289846C46}"/>
                </a:ext>
              </a:extLst>
            </p:cNvPr>
            <p:cNvCxnSpPr>
              <a:cxnSpLocks/>
            </p:cNvCxnSpPr>
            <p:nvPr/>
          </p:nvCxnSpPr>
          <p:spPr>
            <a:xfrm flipV="1">
              <a:off x="4414630" y="5759339"/>
              <a:ext cx="163795" cy="132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94" name="Rectangle 393">
              <a:extLst>
                <a:ext uri="{FF2B5EF4-FFF2-40B4-BE49-F238E27FC236}">
                  <a16:creationId xmlns:a16="http://schemas.microsoft.com/office/drawing/2014/main" id="{6D217656-30A5-654B-9917-5754DFAC1ED7}"/>
                </a:ext>
              </a:extLst>
            </p:cNvPr>
            <p:cNvSpPr/>
            <p:nvPr/>
          </p:nvSpPr>
          <p:spPr>
            <a:xfrm>
              <a:off x="6201134"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5" name="Rectangle 394">
              <a:extLst>
                <a:ext uri="{FF2B5EF4-FFF2-40B4-BE49-F238E27FC236}">
                  <a16:creationId xmlns:a16="http://schemas.microsoft.com/office/drawing/2014/main" id="{81E0FB85-ABA9-6C45-B583-76EF88F09D80}"/>
                </a:ext>
              </a:extLst>
            </p:cNvPr>
            <p:cNvSpPr/>
            <p:nvPr/>
          </p:nvSpPr>
          <p:spPr>
            <a:xfrm>
              <a:off x="7169632"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6" name="Rectangle 395">
              <a:extLst>
                <a:ext uri="{FF2B5EF4-FFF2-40B4-BE49-F238E27FC236}">
                  <a16:creationId xmlns:a16="http://schemas.microsoft.com/office/drawing/2014/main" id="{DDA5DA91-9BEA-B24C-A34E-FD187F68F09F}"/>
                </a:ext>
              </a:extLst>
            </p:cNvPr>
            <p:cNvSpPr/>
            <p:nvPr/>
          </p:nvSpPr>
          <p:spPr>
            <a:xfrm>
              <a:off x="5716885"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7" name="Rectangle 396">
              <a:extLst>
                <a:ext uri="{FF2B5EF4-FFF2-40B4-BE49-F238E27FC236}">
                  <a16:creationId xmlns:a16="http://schemas.microsoft.com/office/drawing/2014/main" id="{655ABE52-BEE3-D549-B59F-A23696152FD6}"/>
                </a:ext>
              </a:extLst>
            </p:cNvPr>
            <p:cNvSpPr/>
            <p:nvPr/>
          </p:nvSpPr>
          <p:spPr>
            <a:xfrm>
              <a:off x="6685383"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398" name="Rectangle 397">
              <a:extLst>
                <a:ext uri="{FF2B5EF4-FFF2-40B4-BE49-F238E27FC236}">
                  <a16:creationId xmlns:a16="http://schemas.microsoft.com/office/drawing/2014/main" id="{28E23521-C55C-5049-BD0B-DFEC5E1CD5DE}"/>
                </a:ext>
              </a:extLst>
            </p:cNvPr>
            <p:cNvSpPr/>
            <p:nvPr/>
          </p:nvSpPr>
          <p:spPr>
            <a:xfrm>
              <a:off x="7658438"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399" name="Straight Connector 398">
              <a:extLst>
                <a:ext uri="{FF2B5EF4-FFF2-40B4-BE49-F238E27FC236}">
                  <a16:creationId xmlns:a16="http://schemas.microsoft.com/office/drawing/2014/main" id="{609CF166-693F-3741-96EF-F89D86C8499C}"/>
                </a:ext>
              </a:extLst>
            </p:cNvPr>
            <p:cNvCxnSpPr>
              <a:cxnSpLocks/>
            </p:cNvCxnSpPr>
            <p:nvPr/>
          </p:nvCxnSpPr>
          <p:spPr>
            <a:xfrm>
              <a:off x="6570499" y="5577166"/>
              <a:ext cx="2073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00" name="Rectangle 399">
              <a:extLst>
                <a:ext uri="{FF2B5EF4-FFF2-40B4-BE49-F238E27FC236}">
                  <a16:creationId xmlns:a16="http://schemas.microsoft.com/office/drawing/2014/main" id="{F53EE02F-DCBB-9E4D-A8A2-8E8E95B6486E}"/>
                </a:ext>
              </a:extLst>
            </p:cNvPr>
            <p:cNvSpPr/>
            <p:nvPr/>
          </p:nvSpPr>
          <p:spPr>
            <a:xfrm>
              <a:off x="3821787"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01" name="Rectangle 400">
              <a:extLst>
                <a:ext uri="{FF2B5EF4-FFF2-40B4-BE49-F238E27FC236}">
                  <a16:creationId xmlns:a16="http://schemas.microsoft.com/office/drawing/2014/main" id="{C17F2E9A-873D-5A4A-A140-63DDAD825013}"/>
                </a:ext>
              </a:extLst>
            </p:cNvPr>
            <p:cNvSpPr/>
            <p:nvPr/>
          </p:nvSpPr>
          <p:spPr>
            <a:xfrm>
              <a:off x="3337538"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02" name="Rectangle 401">
              <a:extLst>
                <a:ext uri="{FF2B5EF4-FFF2-40B4-BE49-F238E27FC236}">
                  <a16:creationId xmlns:a16="http://schemas.microsoft.com/office/drawing/2014/main" id="{C4FA1256-EF92-1246-AF07-B436EF4B28E6}"/>
                </a:ext>
              </a:extLst>
            </p:cNvPr>
            <p:cNvSpPr/>
            <p:nvPr/>
          </p:nvSpPr>
          <p:spPr>
            <a:xfrm>
              <a:off x="4306036" y="3613256"/>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403" name="Straight Connector 402">
              <a:extLst>
                <a:ext uri="{FF2B5EF4-FFF2-40B4-BE49-F238E27FC236}">
                  <a16:creationId xmlns:a16="http://schemas.microsoft.com/office/drawing/2014/main" id="{3808BF29-2968-E440-82D0-88723E8FED3D}"/>
                </a:ext>
              </a:extLst>
            </p:cNvPr>
            <p:cNvCxnSpPr>
              <a:cxnSpLocks/>
            </p:cNvCxnSpPr>
            <p:nvPr/>
          </p:nvCxnSpPr>
          <p:spPr>
            <a:xfrm>
              <a:off x="5603553" y="5577166"/>
              <a:ext cx="21363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C4F1A491-8B40-DB49-8E3F-C150929EF797}"/>
                </a:ext>
              </a:extLst>
            </p:cNvPr>
            <p:cNvCxnSpPr>
              <a:cxnSpLocks/>
            </p:cNvCxnSpPr>
            <p:nvPr/>
          </p:nvCxnSpPr>
          <p:spPr>
            <a:xfrm>
              <a:off x="5604063"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9C769A7E-BCAC-CB46-A040-45200DE53D8E}"/>
                </a:ext>
              </a:extLst>
            </p:cNvPr>
            <p:cNvCxnSpPr>
              <a:cxnSpLocks/>
            </p:cNvCxnSpPr>
            <p:nvPr/>
          </p:nvCxnSpPr>
          <p:spPr>
            <a:xfrm>
              <a:off x="5817184"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7D0B9F30-6567-DF47-B6B5-3FE5A3AD5E0C}"/>
                </a:ext>
              </a:extLst>
            </p:cNvPr>
            <p:cNvCxnSpPr>
              <a:cxnSpLocks/>
            </p:cNvCxnSpPr>
            <p:nvPr/>
          </p:nvCxnSpPr>
          <p:spPr>
            <a:xfrm>
              <a:off x="6308116" y="5578904"/>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8ECADA22-D28E-0C45-8F1C-0A1A331DE531}"/>
                </a:ext>
              </a:extLst>
            </p:cNvPr>
            <p:cNvCxnSpPr>
              <a:cxnSpLocks/>
            </p:cNvCxnSpPr>
            <p:nvPr/>
          </p:nvCxnSpPr>
          <p:spPr>
            <a:xfrm>
              <a:off x="6091702" y="5573362"/>
              <a:ext cx="0" cy="1789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834DF7C5-6B04-154C-9B6A-D5E0A2E9C862}"/>
                </a:ext>
              </a:extLst>
            </p:cNvPr>
            <p:cNvCxnSpPr>
              <a:cxnSpLocks/>
            </p:cNvCxnSpPr>
            <p:nvPr/>
          </p:nvCxnSpPr>
          <p:spPr>
            <a:xfrm>
              <a:off x="6098909" y="5577166"/>
              <a:ext cx="1978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07691B32-A4C7-F040-958B-6A06F81E87D4}"/>
                </a:ext>
              </a:extLst>
            </p:cNvPr>
            <p:cNvCxnSpPr>
              <a:cxnSpLocks/>
            </p:cNvCxnSpPr>
            <p:nvPr/>
          </p:nvCxnSpPr>
          <p:spPr>
            <a:xfrm flipV="1">
              <a:off x="5811712" y="5759452"/>
              <a:ext cx="279990" cy="109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07DEB2CF-208F-2040-B727-AA231DC7E46B}"/>
                </a:ext>
              </a:extLst>
            </p:cNvPr>
            <p:cNvCxnSpPr>
              <a:cxnSpLocks/>
            </p:cNvCxnSpPr>
            <p:nvPr/>
          </p:nvCxnSpPr>
          <p:spPr>
            <a:xfrm>
              <a:off x="6310006" y="5760000"/>
              <a:ext cx="2489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5094449B-58DA-014A-A302-2DF24BFC13DF}"/>
                </a:ext>
              </a:extLst>
            </p:cNvPr>
            <p:cNvCxnSpPr>
              <a:cxnSpLocks/>
            </p:cNvCxnSpPr>
            <p:nvPr/>
          </p:nvCxnSpPr>
          <p:spPr>
            <a:xfrm>
              <a:off x="6572931" y="5577808"/>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22CEE45C-6C8B-DC41-B866-74A6010F5AC7}"/>
                </a:ext>
              </a:extLst>
            </p:cNvPr>
            <p:cNvCxnSpPr>
              <a:cxnSpLocks/>
            </p:cNvCxnSpPr>
            <p:nvPr/>
          </p:nvCxnSpPr>
          <p:spPr>
            <a:xfrm>
              <a:off x="5339087" y="5760000"/>
              <a:ext cx="25562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B4E153B8-AB42-7E4D-A601-720179212D1F}"/>
                </a:ext>
              </a:extLst>
            </p:cNvPr>
            <p:cNvCxnSpPr>
              <a:cxnSpLocks/>
            </p:cNvCxnSpPr>
            <p:nvPr/>
          </p:nvCxnSpPr>
          <p:spPr>
            <a:xfrm flipH="1">
              <a:off x="7661940" y="3321949"/>
              <a:ext cx="54" cy="1353627"/>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14" name="Straight Connector 413">
              <a:extLst>
                <a:ext uri="{FF2B5EF4-FFF2-40B4-BE49-F238E27FC236}">
                  <a16:creationId xmlns:a16="http://schemas.microsoft.com/office/drawing/2014/main" id="{096C4F4E-445C-5847-9923-CD5EABDFB2CD}"/>
                </a:ext>
              </a:extLst>
            </p:cNvPr>
            <p:cNvCxnSpPr>
              <a:cxnSpLocks/>
            </p:cNvCxnSpPr>
            <p:nvPr/>
          </p:nvCxnSpPr>
          <p:spPr>
            <a:xfrm>
              <a:off x="6552000" y="630001"/>
              <a:ext cx="18000" cy="5760000"/>
            </a:xfrm>
            <a:prstGeom prst="line">
              <a:avLst/>
            </a:prstGeom>
            <a:ln w="12700">
              <a:solidFill>
                <a:schemeClr val="tx1">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15" name="Straight Arrow Connector 414">
              <a:extLst>
                <a:ext uri="{FF2B5EF4-FFF2-40B4-BE49-F238E27FC236}">
                  <a16:creationId xmlns:a16="http://schemas.microsoft.com/office/drawing/2014/main" id="{92C7C752-6773-3F47-BBDB-2DB89348A616}"/>
                </a:ext>
              </a:extLst>
            </p:cNvPr>
            <p:cNvCxnSpPr>
              <a:cxnSpLocks/>
            </p:cNvCxnSpPr>
            <p:nvPr/>
          </p:nvCxnSpPr>
          <p:spPr>
            <a:xfrm flipV="1">
              <a:off x="6555178" y="2967238"/>
              <a:ext cx="3612290" cy="2"/>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16" name="TextBox 415">
              <a:extLst>
                <a:ext uri="{FF2B5EF4-FFF2-40B4-BE49-F238E27FC236}">
                  <a16:creationId xmlns:a16="http://schemas.microsoft.com/office/drawing/2014/main" id="{A4CF98A1-A6A2-6C43-BC40-5F0D8C8E15FF}"/>
                </a:ext>
              </a:extLst>
            </p:cNvPr>
            <p:cNvSpPr txBox="1"/>
            <p:nvPr/>
          </p:nvSpPr>
          <p:spPr>
            <a:xfrm>
              <a:off x="6513682" y="2711355"/>
              <a:ext cx="3612290" cy="2358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Packet Arrival GAP</a:t>
              </a:r>
            </a:p>
          </p:txBody>
        </p:sp>
        <p:sp>
          <p:nvSpPr>
            <p:cNvPr id="417" name="Rectangle 416">
              <a:extLst>
                <a:ext uri="{FF2B5EF4-FFF2-40B4-BE49-F238E27FC236}">
                  <a16:creationId xmlns:a16="http://schemas.microsoft.com/office/drawing/2014/main" id="{60342220-A3F1-294E-ABCE-E30551C8D3C5}"/>
                </a:ext>
              </a:extLst>
            </p:cNvPr>
            <p:cNvSpPr/>
            <p:nvPr/>
          </p:nvSpPr>
          <p:spPr>
            <a:xfrm>
              <a:off x="10651824"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18" name="Rectangle 417">
              <a:extLst>
                <a:ext uri="{FF2B5EF4-FFF2-40B4-BE49-F238E27FC236}">
                  <a16:creationId xmlns:a16="http://schemas.microsoft.com/office/drawing/2014/main" id="{03BF6F7B-8099-474A-8EC1-9EB8F913E0CD}"/>
                </a:ext>
              </a:extLst>
            </p:cNvPr>
            <p:cNvSpPr/>
            <p:nvPr/>
          </p:nvSpPr>
          <p:spPr>
            <a:xfrm>
              <a:off x="10167575"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sp>
          <p:nvSpPr>
            <p:cNvPr id="419" name="Rectangle 418">
              <a:extLst>
                <a:ext uri="{FF2B5EF4-FFF2-40B4-BE49-F238E27FC236}">
                  <a16:creationId xmlns:a16="http://schemas.microsoft.com/office/drawing/2014/main" id="{D74E8692-B5D2-F344-AE59-90DDBF489F20}"/>
                </a:ext>
              </a:extLst>
            </p:cNvPr>
            <p:cNvSpPr/>
            <p:nvPr/>
          </p:nvSpPr>
          <p:spPr>
            <a:xfrm>
              <a:off x="11136073" y="1522415"/>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mc:AlternateContent xmlns:mc="http://schemas.openxmlformats.org/markup-compatibility/2006" xmlns:a14="http://schemas.microsoft.com/office/drawing/2010/main">
          <mc:Choice Requires="a14">
            <p:sp>
              <p:nvSpPr>
                <p:cNvPr id="420" name="TextBox 419">
                  <a:extLst>
                    <a:ext uri="{FF2B5EF4-FFF2-40B4-BE49-F238E27FC236}">
                      <a16:creationId xmlns:a16="http://schemas.microsoft.com/office/drawing/2014/main" id="{65CD24FC-60B9-F44E-A88A-96FEFC18CE3E}"/>
                    </a:ext>
                  </a:extLst>
                </p:cNvPr>
                <p:cNvSpPr txBox="1"/>
                <p:nvPr/>
              </p:nvSpPr>
              <p:spPr>
                <a:xfrm>
                  <a:off x="10100524" y="1990599"/>
                  <a:ext cx="507062"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de-CH"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420" name="TextBox 419">
                  <a:extLst>
                    <a:ext uri="{FF2B5EF4-FFF2-40B4-BE49-F238E27FC236}">
                      <a16:creationId xmlns:a16="http://schemas.microsoft.com/office/drawing/2014/main" id="{65CD24FC-60B9-F44E-A88A-96FEFC18CE3E}"/>
                    </a:ext>
                  </a:extLst>
                </p:cNvPr>
                <p:cNvSpPr txBox="1">
                  <a:spLocks noRot="1" noChangeAspect="1" noMove="1" noResize="1" noEditPoints="1" noAdjustHandles="1" noChangeArrowheads="1" noChangeShapeType="1" noTextEdit="1"/>
                </p:cNvSpPr>
                <p:nvPr/>
              </p:nvSpPr>
              <p:spPr>
                <a:xfrm>
                  <a:off x="10100524" y="1990599"/>
                  <a:ext cx="507062" cy="235898"/>
                </a:xfrm>
                <a:prstGeom prst="rect">
                  <a:avLst/>
                </a:prstGeom>
                <a:blipFill>
                  <a:blip r:embed="rId14"/>
                  <a:stretch>
                    <a:fillRect/>
                  </a:stretch>
                </a:blipFill>
              </p:spPr>
              <p:txBody>
                <a:bodyPr/>
                <a:lstStyle/>
                <a:p>
                  <a:r>
                    <a:rPr lang="en-CH">
                      <a:noFill/>
                    </a:rPr>
                    <a:t> </a:t>
                  </a:r>
                </a:p>
              </p:txBody>
            </p:sp>
          </mc:Fallback>
        </mc:AlternateContent>
        <p:sp>
          <p:nvSpPr>
            <p:cNvPr id="421" name="Rectangle 420">
              <a:extLst>
                <a:ext uri="{FF2B5EF4-FFF2-40B4-BE49-F238E27FC236}">
                  <a16:creationId xmlns:a16="http://schemas.microsoft.com/office/drawing/2014/main" id="{F2ACD472-9071-4145-9049-B67A09BB3327}"/>
                </a:ext>
              </a:extLst>
            </p:cNvPr>
            <p:cNvSpPr/>
            <p:nvPr/>
          </p:nvSpPr>
          <p:spPr>
            <a:xfrm>
              <a:off x="10090105" y="1309282"/>
              <a:ext cx="4558374" cy="90526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mc:AlternateContent xmlns:mc="http://schemas.openxmlformats.org/markup-compatibility/2006" xmlns:a14="http://schemas.microsoft.com/office/drawing/2010/main">
          <mc:Choice Requires="a14">
            <p:sp>
              <p:nvSpPr>
                <p:cNvPr id="422" name="TextBox 421">
                  <a:extLst>
                    <a:ext uri="{FF2B5EF4-FFF2-40B4-BE49-F238E27FC236}">
                      <a16:creationId xmlns:a16="http://schemas.microsoft.com/office/drawing/2014/main" id="{12140C8B-6457-0742-B9B1-FFEC1445809E}"/>
                    </a:ext>
                  </a:extLst>
                </p:cNvPr>
                <p:cNvSpPr txBox="1"/>
                <p:nvPr/>
              </p:nvSpPr>
              <p:spPr>
                <a:xfrm>
                  <a:off x="11164430" y="4083283"/>
                  <a:ext cx="506613" cy="2358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m:rPr>
                                <m:sty m:val="p"/>
                              </m:rP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TP</m:t>
                            </m:r>
                            <m:r>
                              <a:rPr kumimoji="0" lang="en-US" sz="9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𝑅</m:t>
                            </m:r>
                          </m:e>
                          <m:sub>
                            <m:r>
                              <a:rPr kumimoji="0" lang="en-US" sz="900" b="0" i="0"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sub>
                        </m:sSub>
                      </m:oMath>
                    </m:oMathPara>
                  </a14:m>
                  <a:endPar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422" name="TextBox 421">
                  <a:extLst>
                    <a:ext uri="{FF2B5EF4-FFF2-40B4-BE49-F238E27FC236}">
                      <a16:creationId xmlns:a16="http://schemas.microsoft.com/office/drawing/2014/main" id="{12140C8B-6457-0742-B9B1-FFEC1445809E}"/>
                    </a:ext>
                  </a:extLst>
                </p:cNvPr>
                <p:cNvSpPr txBox="1">
                  <a:spLocks noRot="1" noChangeAspect="1" noMove="1" noResize="1" noEditPoints="1" noAdjustHandles="1" noChangeArrowheads="1" noChangeShapeType="1" noTextEdit="1"/>
                </p:cNvSpPr>
                <p:nvPr/>
              </p:nvSpPr>
              <p:spPr>
                <a:xfrm>
                  <a:off x="11164430" y="4083283"/>
                  <a:ext cx="506613" cy="235898"/>
                </a:xfrm>
                <a:prstGeom prst="rect">
                  <a:avLst/>
                </a:prstGeom>
                <a:blipFill>
                  <a:blip r:embed="rId15"/>
                  <a:stretch>
                    <a:fillRect/>
                  </a:stretch>
                </a:blipFill>
              </p:spPr>
              <p:txBody>
                <a:bodyPr/>
                <a:lstStyle/>
                <a:p>
                  <a:r>
                    <a:rPr lang="en-CH">
                      <a:noFill/>
                    </a:rPr>
                    <a:t> </a:t>
                  </a:r>
                </a:p>
              </p:txBody>
            </p:sp>
          </mc:Fallback>
        </mc:AlternateContent>
        <p:sp>
          <p:nvSpPr>
            <p:cNvPr id="423" name="Rectangle 422">
              <a:extLst>
                <a:ext uri="{FF2B5EF4-FFF2-40B4-BE49-F238E27FC236}">
                  <a16:creationId xmlns:a16="http://schemas.microsoft.com/office/drawing/2014/main" id="{EB44205E-F3F4-184E-9970-7CCC47D3E04A}"/>
                </a:ext>
              </a:extLst>
            </p:cNvPr>
            <p:cNvSpPr/>
            <p:nvPr/>
          </p:nvSpPr>
          <p:spPr>
            <a:xfrm>
              <a:off x="11223663" y="3610941"/>
              <a:ext cx="94827" cy="45381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mbria Math" panose="02040503050406030204" pitchFamily="18" charset="0"/>
                <a:ea typeface="Cambria Math" panose="02040503050406030204" pitchFamily="18" charset="0"/>
                <a:cs typeface="+mn-cs"/>
              </a:endParaRPr>
            </a:p>
          </p:txBody>
        </p:sp>
        <p:cxnSp>
          <p:nvCxnSpPr>
            <p:cNvPr id="424" name="Straight Connector 423">
              <a:extLst>
                <a:ext uri="{FF2B5EF4-FFF2-40B4-BE49-F238E27FC236}">
                  <a16:creationId xmlns:a16="http://schemas.microsoft.com/office/drawing/2014/main" id="{0DC21249-D3DA-D34A-9E63-948256244B2A}"/>
                </a:ext>
              </a:extLst>
            </p:cNvPr>
            <p:cNvCxnSpPr>
              <a:cxnSpLocks/>
            </p:cNvCxnSpPr>
            <p:nvPr/>
          </p:nvCxnSpPr>
          <p:spPr>
            <a:xfrm>
              <a:off x="9384601" y="6120000"/>
              <a:ext cx="77721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1772EC62-84E1-0945-B5D2-82B8A33177AA}"/>
                </a:ext>
              </a:extLst>
            </p:cNvPr>
            <p:cNvCxnSpPr>
              <a:cxnSpLocks/>
            </p:cNvCxnSpPr>
            <p:nvPr/>
          </p:nvCxnSpPr>
          <p:spPr>
            <a:xfrm>
              <a:off x="10160487" y="5940000"/>
              <a:ext cx="522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6230322F-603E-CD40-ADA7-072B6E29DEFC}"/>
                </a:ext>
              </a:extLst>
            </p:cNvPr>
            <p:cNvCxnSpPr>
              <a:cxnSpLocks/>
            </p:cNvCxnSpPr>
            <p:nvPr/>
          </p:nvCxnSpPr>
          <p:spPr>
            <a:xfrm>
              <a:off x="11116468" y="5580000"/>
              <a:ext cx="21363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C21BAFCB-4CAC-BF4A-BEA1-1A4CC12DDCFC}"/>
                </a:ext>
              </a:extLst>
            </p:cNvPr>
            <p:cNvCxnSpPr>
              <a:cxnSpLocks/>
            </p:cNvCxnSpPr>
            <p:nvPr/>
          </p:nvCxnSpPr>
          <p:spPr>
            <a:xfrm>
              <a:off x="10690154" y="5760000"/>
              <a:ext cx="4394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B743C89C-8442-1842-95E1-751E58CE5413}"/>
                </a:ext>
              </a:extLst>
            </p:cNvPr>
            <p:cNvCxnSpPr>
              <a:cxnSpLocks/>
            </p:cNvCxnSpPr>
            <p:nvPr/>
          </p:nvCxnSpPr>
          <p:spPr>
            <a:xfrm>
              <a:off x="10161818" y="594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06EB6D77-3689-3741-A1B6-03E85463F515}"/>
                </a:ext>
              </a:extLst>
            </p:cNvPr>
            <p:cNvCxnSpPr>
              <a:cxnSpLocks/>
            </p:cNvCxnSpPr>
            <p:nvPr/>
          </p:nvCxnSpPr>
          <p:spPr>
            <a:xfrm>
              <a:off x="10690154" y="576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FCCF5B7D-5750-CC43-AF3F-ACEFA038BDBB}"/>
                </a:ext>
              </a:extLst>
            </p:cNvPr>
            <p:cNvCxnSpPr>
              <a:cxnSpLocks/>
            </p:cNvCxnSpPr>
            <p:nvPr/>
          </p:nvCxnSpPr>
          <p:spPr>
            <a:xfrm>
              <a:off x="11122520"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22847545-7ECE-414F-B63A-0F5178CFF54C}"/>
                </a:ext>
              </a:extLst>
            </p:cNvPr>
            <p:cNvCxnSpPr>
              <a:cxnSpLocks/>
            </p:cNvCxnSpPr>
            <p:nvPr/>
          </p:nvCxnSpPr>
          <p:spPr>
            <a:xfrm>
              <a:off x="11330099" y="5580000"/>
              <a:ext cx="0" cy="180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DCF258B9-9465-0F4F-8619-E9F0CE856973}"/>
                </a:ext>
              </a:extLst>
            </p:cNvPr>
            <p:cNvCxnSpPr>
              <a:cxnSpLocks/>
            </p:cNvCxnSpPr>
            <p:nvPr/>
          </p:nvCxnSpPr>
          <p:spPr>
            <a:xfrm>
              <a:off x="11330099" y="5760000"/>
              <a:ext cx="30777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3" name="Straight Arrow Connector 432">
              <a:extLst>
                <a:ext uri="{FF2B5EF4-FFF2-40B4-BE49-F238E27FC236}">
                  <a16:creationId xmlns:a16="http://schemas.microsoft.com/office/drawing/2014/main" id="{13DF809B-D3F5-8442-9EFA-CDE44C0B34F4}"/>
                </a:ext>
              </a:extLst>
            </p:cNvPr>
            <p:cNvCxnSpPr>
              <a:cxnSpLocks/>
            </p:cNvCxnSpPr>
            <p:nvPr/>
          </p:nvCxnSpPr>
          <p:spPr>
            <a:xfrm>
              <a:off x="3344632" y="6365346"/>
              <a:ext cx="3225368"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34" name="TextBox 433">
              <a:extLst>
                <a:ext uri="{FF2B5EF4-FFF2-40B4-BE49-F238E27FC236}">
                  <a16:creationId xmlns:a16="http://schemas.microsoft.com/office/drawing/2014/main" id="{32109902-27E1-B44B-BE65-3813021D05E2}"/>
                </a:ext>
              </a:extLst>
            </p:cNvPr>
            <p:cNvSpPr txBox="1"/>
            <p:nvPr/>
          </p:nvSpPr>
          <p:spPr>
            <a:xfrm>
              <a:off x="3344631" y="6136332"/>
              <a:ext cx="298681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Steady State Window</a:t>
              </a:r>
            </a:p>
          </p:txBody>
        </p:sp>
        <p:cxnSp>
          <p:nvCxnSpPr>
            <p:cNvPr id="435" name="Straight Arrow Connector 434">
              <a:extLst>
                <a:ext uri="{FF2B5EF4-FFF2-40B4-BE49-F238E27FC236}">
                  <a16:creationId xmlns:a16="http://schemas.microsoft.com/office/drawing/2014/main" id="{C4228176-FEFD-6748-AF01-CCB7F885677A}"/>
                </a:ext>
              </a:extLst>
            </p:cNvPr>
            <p:cNvCxnSpPr>
              <a:cxnSpLocks/>
            </p:cNvCxnSpPr>
            <p:nvPr/>
          </p:nvCxnSpPr>
          <p:spPr>
            <a:xfrm>
              <a:off x="1624108" y="6601889"/>
              <a:ext cx="7954427" cy="0"/>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36" name="TextBox 435">
              <a:extLst>
                <a:ext uri="{FF2B5EF4-FFF2-40B4-BE49-F238E27FC236}">
                  <a16:creationId xmlns:a16="http://schemas.microsoft.com/office/drawing/2014/main" id="{8EF26216-7F36-104A-ABFB-F3EFA5BC91D1}"/>
                </a:ext>
              </a:extLst>
            </p:cNvPr>
            <p:cNvSpPr txBox="1"/>
            <p:nvPr/>
          </p:nvSpPr>
          <p:spPr>
            <a:xfrm>
              <a:off x="1625003" y="6378385"/>
              <a:ext cx="7630525"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Full Window</a:t>
              </a:r>
            </a:p>
          </p:txBody>
        </p:sp>
        <p:cxnSp>
          <p:nvCxnSpPr>
            <p:cNvPr id="437" name="Straight Arrow Connector 436">
              <a:extLst>
                <a:ext uri="{FF2B5EF4-FFF2-40B4-BE49-F238E27FC236}">
                  <a16:creationId xmlns:a16="http://schemas.microsoft.com/office/drawing/2014/main" id="{B79ADB90-52C5-2D43-8138-F023F5363034}"/>
                </a:ext>
              </a:extLst>
            </p:cNvPr>
            <p:cNvCxnSpPr>
              <a:cxnSpLocks/>
            </p:cNvCxnSpPr>
            <p:nvPr/>
          </p:nvCxnSpPr>
          <p:spPr>
            <a:xfrm flipV="1">
              <a:off x="7608217" y="5006621"/>
              <a:ext cx="3612290" cy="2"/>
            </a:xfrm>
            <a:prstGeom prst="straightConnector1">
              <a:avLst/>
            </a:prstGeom>
            <a:ln w="12700">
              <a:solidFill>
                <a:schemeClr val="tx1">
                  <a:lumMod val="50000"/>
                  <a:lumOff val="5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38" name="TextBox 437">
              <a:extLst>
                <a:ext uri="{FF2B5EF4-FFF2-40B4-BE49-F238E27FC236}">
                  <a16:creationId xmlns:a16="http://schemas.microsoft.com/office/drawing/2014/main" id="{8E7B6425-DD1D-B14C-ADBD-C5459FD52493}"/>
                </a:ext>
              </a:extLst>
            </p:cNvPr>
            <p:cNvSpPr txBox="1"/>
            <p:nvPr/>
          </p:nvSpPr>
          <p:spPr>
            <a:xfrm>
              <a:off x="7683559" y="4743368"/>
              <a:ext cx="3469115"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nsolas" panose="020B0609020204030204" pitchFamily="49" charset="0"/>
                </a:rPr>
                <a:t>Read GAP = TVD – TPRn-1( CF-1)</a:t>
              </a:r>
            </a:p>
          </p:txBody>
        </p:sp>
      </p:grpSp>
      <p:sp>
        <p:nvSpPr>
          <p:cNvPr id="442" name="Oval 441">
            <a:extLst>
              <a:ext uri="{FF2B5EF4-FFF2-40B4-BE49-F238E27FC236}">
                <a16:creationId xmlns:a16="http://schemas.microsoft.com/office/drawing/2014/main" id="{1D6CA03A-9F57-4B4F-B08F-B41C62562725}"/>
              </a:ext>
            </a:extLst>
          </p:cNvPr>
          <p:cNvSpPr/>
          <p:nvPr/>
        </p:nvSpPr>
        <p:spPr>
          <a:xfrm>
            <a:off x="1988751" y="2675286"/>
            <a:ext cx="1323872" cy="602591"/>
          </a:xfrm>
          <a:custGeom>
            <a:avLst/>
            <a:gdLst>
              <a:gd name="connsiteX0" fmla="*/ 0 w 1323872"/>
              <a:gd name="connsiteY0" fmla="*/ 301296 h 602591"/>
              <a:gd name="connsiteX1" fmla="*/ 661936 w 1323872"/>
              <a:gd name="connsiteY1" fmla="*/ 0 h 602591"/>
              <a:gd name="connsiteX2" fmla="*/ 1323872 w 1323872"/>
              <a:gd name="connsiteY2" fmla="*/ 301296 h 602591"/>
              <a:gd name="connsiteX3" fmla="*/ 661936 w 1323872"/>
              <a:gd name="connsiteY3" fmla="*/ 602592 h 602591"/>
              <a:gd name="connsiteX4" fmla="*/ 0 w 1323872"/>
              <a:gd name="connsiteY4" fmla="*/ 301296 h 602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872" h="602591" extrusionOk="0">
                <a:moveTo>
                  <a:pt x="0" y="301296"/>
                </a:moveTo>
                <a:cubicBezTo>
                  <a:pt x="-73491" y="89564"/>
                  <a:pt x="241259" y="20680"/>
                  <a:pt x="661936" y="0"/>
                </a:cubicBezTo>
                <a:cubicBezTo>
                  <a:pt x="1055146" y="5817"/>
                  <a:pt x="1306763" y="135439"/>
                  <a:pt x="1323872" y="301296"/>
                </a:cubicBezTo>
                <a:cubicBezTo>
                  <a:pt x="1272153" y="518203"/>
                  <a:pt x="1012659" y="684693"/>
                  <a:pt x="661936" y="602592"/>
                </a:cubicBezTo>
                <a:cubicBezTo>
                  <a:pt x="269794" y="588058"/>
                  <a:pt x="43797" y="488623"/>
                  <a:pt x="0" y="301296"/>
                </a:cubicBezTo>
                <a:close/>
              </a:path>
            </a:pathLst>
          </a:custGeom>
          <a:noFill/>
          <a:ln>
            <a:solidFill>
              <a:srgbClr val="C00000"/>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 name="Line Callout 2 153">
            <a:extLst>
              <a:ext uri="{FF2B5EF4-FFF2-40B4-BE49-F238E27FC236}">
                <a16:creationId xmlns:a16="http://schemas.microsoft.com/office/drawing/2014/main" id="{57B1AF26-F76A-5A4C-BD9D-8B130BB6B248}"/>
              </a:ext>
            </a:extLst>
          </p:cNvPr>
          <p:cNvSpPr/>
          <p:nvPr/>
        </p:nvSpPr>
        <p:spPr>
          <a:xfrm>
            <a:off x="5531373" y="4887607"/>
            <a:ext cx="4348607" cy="922178"/>
          </a:xfrm>
          <a:prstGeom prst="borderCallout2">
            <a:avLst>
              <a:gd name="adj1" fmla="val 18750"/>
              <a:gd name="adj2" fmla="val -8333"/>
              <a:gd name="adj3" fmla="val 18750"/>
              <a:gd name="adj4" fmla="val -16667"/>
              <a:gd name="adj5" fmla="val -168031"/>
              <a:gd name="adj6" fmla="val -56235"/>
            </a:avLst>
          </a:prstGeom>
          <a:solidFill>
            <a:schemeClr val="bg1">
              <a:alpha val="85000"/>
            </a:schemeClr>
          </a:solidFill>
          <a:ln>
            <a:solidFill>
              <a:schemeClr val="accent1">
                <a:shade val="95000"/>
                <a:satMod val="105000"/>
              </a:schemeClr>
            </a:solidFill>
            <a:prstDash val="sysDot"/>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Buffer Model Prefill, Buffer Margin, Buffer Target (express in packets?), Presentation Time Headroom</a:t>
            </a:r>
          </a:p>
        </p:txBody>
      </p:sp>
      <p:sp>
        <p:nvSpPr>
          <p:cNvPr id="3" name="Rectangle 2">
            <a:extLst>
              <a:ext uri="{FF2B5EF4-FFF2-40B4-BE49-F238E27FC236}">
                <a16:creationId xmlns:a16="http://schemas.microsoft.com/office/drawing/2014/main" id="{53FF5DDB-2EC2-D84B-8D30-09C129D5C12D}"/>
              </a:ext>
            </a:extLst>
          </p:cNvPr>
          <p:cNvSpPr/>
          <p:nvPr/>
        </p:nvSpPr>
        <p:spPr>
          <a:xfrm>
            <a:off x="4214353" y="360000"/>
            <a:ext cx="3761999" cy="360000"/>
          </a:xfrm>
          <a:prstGeom prst="rect">
            <a:avLst/>
          </a:prstGeom>
          <a:solidFill>
            <a:schemeClr val="bg1">
              <a:alpha val="85000"/>
            </a:schemeClr>
          </a:solidFill>
          <a:ln>
            <a:solidFill>
              <a:schemeClr val="accent1">
                <a:shade val="95000"/>
                <a:satMod val="105000"/>
              </a:schemeClr>
            </a:solidFill>
            <a:prstDash val="sysDot"/>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Margin = (N * T</a:t>
            </a:r>
            <a:r>
              <a:rPr kumimoji="0" lang="en-CH" sz="1600" b="0" i="0" u="none" strike="noStrike" kern="1200" cap="none" spc="0" normalizeH="0" baseline="-25000" noProof="0" dirty="0">
                <a:ln>
                  <a:noFill/>
                </a:ln>
                <a:solidFill>
                  <a:prstClr val="black"/>
                </a:solidFill>
                <a:effectLst/>
                <a:uLnTx/>
                <a:uFillTx/>
                <a:latin typeface="Avenir" panose="02000503020000020003" pitchFamily="2" charset="0"/>
                <a:ea typeface="+mn-ea"/>
                <a:cs typeface="+mn-cs"/>
              </a:rPr>
              <a:t>FRAME </a:t>
            </a:r>
            <a:r>
              <a:rPr kumimoji="0" lang="en-CH"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 TR</a:t>
            </a:r>
            <a:r>
              <a:rPr kumimoji="0" lang="en-CH" sz="1600" b="0" i="0" u="none" strike="noStrike" kern="1200" cap="none" spc="0" normalizeH="0" baseline="-25000" noProof="0" dirty="0">
                <a:ln>
                  <a:noFill/>
                </a:ln>
                <a:solidFill>
                  <a:prstClr val="black"/>
                </a:solidFill>
                <a:effectLst/>
                <a:uLnTx/>
                <a:uFillTx/>
                <a:latin typeface="Avenir" panose="02000503020000020003" pitchFamily="2" charset="0"/>
                <a:ea typeface="+mn-ea"/>
                <a:cs typeface="+mn-cs"/>
              </a:rPr>
              <a:t>OFFSET</a:t>
            </a:r>
            <a:r>
              <a:rPr kumimoji="0" lang="en-CH"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 – TP</a:t>
            </a:r>
            <a:r>
              <a:rPr kumimoji="0" lang="en-CH" sz="1600" b="0" i="1" u="none" strike="noStrike" kern="1200" cap="none" spc="0" normalizeH="0" baseline="0" noProof="0" dirty="0">
                <a:ln>
                  <a:noFill/>
                </a:ln>
                <a:solidFill>
                  <a:prstClr val="black"/>
                </a:solidFill>
                <a:effectLst/>
                <a:uLnTx/>
                <a:uFillTx/>
                <a:latin typeface="Avenir" panose="02000503020000020003" pitchFamily="2" charset="0"/>
                <a:ea typeface="+mn-ea"/>
                <a:cs typeface="+mn-cs"/>
              </a:rPr>
              <a:t>A</a:t>
            </a:r>
            <a:r>
              <a:rPr kumimoji="0" lang="en-CH" sz="1600" b="0" i="0" u="none" strike="noStrike" kern="1200" cap="none" spc="0" normalizeH="0" baseline="-25000" noProof="0" dirty="0">
                <a:ln>
                  <a:noFill/>
                </a:ln>
                <a:solidFill>
                  <a:prstClr val="black"/>
                </a:solidFill>
                <a:effectLst/>
                <a:uLnTx/>
                <a:uFillTx/>
                <a:latin typeface="Avenir" panose="02000503020000020003" pitchFamily="2" charset="0"/>
                <a:ea typeface="+mn-ea"/>
                <a:cs typeface="+mn-cs"/>
              </a:rPr>
              <a:t>0</a:t>
            </a:r>
          </a:p>
        </p:txBody>
      </p:sp>
      <p:sp>
        <p:nvSpPr>
          <p:cNvPr id="4" name="TextBox 3">
            <a:extLst>
              <a:ext uri="{FF2B5EF4-FFF2-40B4-BE49-F238E27FC236}">
                <a16:creationId xmlns:a16="http://schemas.microsoft.com/office/drawing/2014/main" id="{A63FD476-A5AD-8D21-66A7-E023A758F276}"/>
              </a:ext>
            </a:extLst>
          </p:cNvPr>
          <p:cNvSpPr txBox="1"/>
          <p:nvPr/>
        </p:nvSpPr>
        <p:spPr>
          <a:xfrm>
            <a:off x="6613742" y="5141348"/>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Work in Progress</a:t>
            </a:r>
          </a:p>
        </p:txBody>
      </p:sp>
    </p:spTree>
    <p:extLst>
      <p:ext uri="{BB962C8B-B14F-4D97-AF65-F5344CB8AC3E}">
        <p14:creationId xmlns:p14="http://schemas.microsoft.com/office/powerpoint/2010/main" val="9857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42"/>
                                        </p:tgtEl>
                                        <p:attrNameLst>
                                          <p:attrName>style.visibility</p:attrName>
                                        </p:attrNameLst>
                                      </p:cBhvr>
                                      <p:to>
                                        <p:strVal val="visible"/>
                                      </p:to>
                                    </p:set>
                                    <p:animEffect transition="in" filter="fade">
                                      <p:cBhvr>
                                        <p:cTn id="7" dur="500"/>
                                        <p:tgtEl>
                                          <p:spTgt spid="4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4"/>
                                        </p:tgtEl>
                                        <p:attrNameLst>
                                          <p:attrName>style.visibility</p:attrName>
                                        </p:attrNameLst>
                                      </p:cBhvr>
                                      <p:to>
                                        <p:strVal val="visible"/>
                                      </p:to>
                                    </p:set>
                                    <p:animEffect transition="in" filter="fade">
                                      <p:cBhvr>
                                        <p:cTn id="12" dur="500"/>
                                        <p:tgtEl>
                                          <p:spTgt spid="1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1+#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 grpId="0" animBg="1"/>
      <p:bldP spid="154" grpId="0" animBg="1"/>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 name="Picture 6">
            <a:extLst>
              <a:ext uri="{FF2B5EF4-FFF2-40B4-BE49-F238E27FC236}">
                <a16:creationId xmlns:a16="http://schemas.microsoft.com/office/drawing/2014/main" id="{2CDE93A2-0C5C-BE14-9F44-FC79E956D722}"/>
              </a:ext>
            </a:extLst>
          </p:cNvPr>
          <p:cNvPicPr>
            <a:picLocks noChangeAspect="1"/>
          </p:cNvPicPr>
          <p:nvPr/>
        </p:nvPicPr>
        <p:blipFill rotWithShape="1">
          <a:blip r:embed="rId3"/>
          <a:srcRect l="331" t="12142" r="52" b="6031"/>
          <a:stretch/>
        </p:blipFill>
        <p:spPr>
          <a:xfrm>
            <a:off x="-2402" y="1320800"/>
            <a:ext cx="12194401" cy="5537200"/>
          </a:xfrm>
          <a:prstGeom prst="rect">
            <a:avLst/>
          </a:prstGeom>
        </p:spPr>
      </p:pic>
      <p:sp>
        <p:nvSpPr>
          <p:cNvPr id="214" name="Google Shape;214;g1392350fb1a_2_2"/>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dirty="0">
                <a:solidFill>
                  <a:schemeClr val="lt1"/>
                </a:solidFill>
              </a:rPr>
              <a:t>Avoiding Babylonian speech confusion</a:t>
            </a:r>
            <a:endParaRPr dirty="0">
              <a:solidFill>
                <a:schemeClr val="lt1"/>
              </a:solidFill>
            </a:endParaRPr>
          </a:p>
        </p:txBody>
      </p:sp>
      <p:sp>
        <p:nvSpPr>
          <p:cNvPr id="21" name="TextBox 20">
            <a:extLst>
              <a:ext uri="{FF2B5EF4-FFF2-40B4-BE49-F238E27FC236}">
                <a16:creationId xmlns:a16="http://schemas.microsoft.com/office/drawing/2014/main" id="{B41D4146-9432-B9B1-474B-6A771AE011C3}"/>
              </a:ext>
            </a:extLst>
          </p:cNvPr>
          <p:cNvSpPr txBox="1"/>
          <p:nvPr/>
        </p:nvSpPr>
        <p:spPr>
          <a:xfrm>
            <a:off x="6613742" y="3166844"/>
            <a:ext cx="5578258" cy="524311"/>
          </a:xfrm>
          <a:prstGeom prst="rect">
            <a:avLst/>
          </a:prstGeom>
          <a:solidFill>
            <a:sysClr val="windowText" lastClr="000000">
              <a:alpha val="20000"/>
            </a:sysClr>
          </a:solidFill>
        </p:spPr>
        <p:txBody>
          <a:bodyPr wrap="square" tIns="46800" rIns="72000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MEASURING 2110-21</a:t>
            </a:r>
          </a:p>
        </p:txBody>
      </p:sp>
      <p:sp>
        <p:nvSpPr>
          <p:cNvPr id="22" name="TextBox 21">
            <a:extLst>
              <a:ext uri="{FF2B5EF4-FFF2-40B4-BE49-F238E27FC236}">
                <a16:creationId xmlns:a16="http://schemas.microsoft.com/office/drawing/2014/main" id="{3A49B96D-C434-CE1E-A8D7-D6E537FFDB30}"/>
              </a:ext>
            </a:extLst>
          </p:cNvPr>
          <p:cNvSpPr txBox="1"/>
          <p:nvPr/>
        </p:nvSpPr>
        <p:spPr>
          <a:xfrm>
            <a:off x="6612540" y="4175221"/>
            <a:ext cx="5578258" cy="401200"/>
          </a:xfrm>
          <a:prstGeom prst="rect">
            <a:avLst/>
          </a:prstGeom>
          <a:solidFill>
            <a:sysClr val="windowText" lastClr="000000">
              <a:alpha val="20000"/>
            </a:sysClr>
          </a:solidFill>
        </p:spPr>
        <p:txBody>
          <a:bodyPr wrap="square" tIns="46800" rIns="72000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fr-CH" sz="20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C</a:t>
            </a:r>
            <a:r>
              <a:rPr kumimoji="0" lang="fr-CH" sz="2000" b="0" i="0" u="none" strike="noStrike" kern="1200" cap="none" spc="0" normalizeH="0" baseline="-25000" noProof="0" dirty="0">
                <a:ln>
                  <a:noFill/>
                </a:ln>
                <a:solidFill>
                  <a:prstClr val="white"/>
                </a:solidFill>
                <a:effectLst/>
                <a:uLnTx/>
                <a:uFillTx/>
                <a:latin typeface="Avenir Book" panose="02000503020000020003" pitchFamily="2" charset="0"/>
                <a:ea typeface="+mn-ea"/>
                <a:cs typeface="+mn-cs"/>
              </a:rPr>
              <a:t>PEAK</a:t>
            </a:r>
            <a:r>
              <a:rPr kumimoji="0" lang="fr-CH" sz="20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 </a:t>
            </a:r>
            <a:r>
              <a:rPr kumimoji="0" lang="fr-CH" sz="2000" b="0" i="0" u="none" strike="noStrike" kern="1200" cap="none" spc="0" normalizeH="0" baseline="0" noProof="0" dirty="0" err="1">
                <a:ln>
                  <a:noFill/>
                </a:ln>
                <a:solidFill>
                  <a:prstClr val="white"/>
                </a:solidFill>
                <a:effectLst/>
                <a:uLnTx/>
                <a:uFillTx/>
                <a:latin typeface="Avenir Book" panose="02000503020000020003" pitchFamily="2" charset="0"/>
                <a:ea typeface="+mn-ea"/>
                <a:cs typeface="+mn-cs"/>
              </a:rPr>
              <a:t>shall</a:t>
            </a:r>
            <a:r>
              <a:rPr kumimoji="0" lang="fr-CH" sz="20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 not </a:t>
            </a:r>
            <a:r>
              <a:rPr kumimoji="0" lang="fr-CH" sz="2000" b="0" i="0" u="none" strike="noStrike" kern="1200" cap="none" spc="0" normalizeH="0" baseline="0" noProof="0" dirty="0" err="1">
                <a:ln>
                  <a:noFill/>
                </a:ln>
                <a:solidFill>
                  <a:prstClr val="white"/>
                </a:solidFill>
                <a:effectLst/>
                <a:uLnTx/>
                <a:uFillTx/>
                <a:latin typeface="Avenir Book" panose="02000503020000020003" pitchFamily="2" charset="0"/>
                <a:ea typeface="+mn-ea"/>
                <a:cs typeface="+mn-cs"/>
              </a:rPr>
              <a:t>exceed</a:t>
            </a:r>
            <a:r>
              <a:rPr kumimoji="0" lang="fr-CH" sz="20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 C</a:t>
            </a:r>
            <a:r>
              <a:rPr kumimoji="0" lang="fr-CH" sz="2000" b="0" i="0" u="none" strike="noStrike" kern="1200" cap="none" spc="0" normalizeH="0" baseline="-25000" noProof="0" dirty="0">
                <a:ln>
                  <a:noFill/>
                </a:ln>
                <a:solidFill>
                  <a:prstClr val="white"/>
                </a:solidFill>
                <a:effectLst/>
                <a:uLnTx/>
                <a:uFillTx/>
                <a:latin typeface="Avenir Book" panose="02000503020000020003" pitchFamily="2" charset="0"/>
                <a:ea typeface="+mn-ea"/>
                <a:cs typeface="+mn-cs"/>
              </a:rPr>
              <a:t>MAX</a:t>
            </a:r>
            <a:endParaRPr kumimoji="0" lang="en-CH" sz="2000" b="0" i="0" u="none" strike="noStrike" kern="1200" cap="none" spc="0" normalizeH="0" baseline="-25000" noProof="0" dirty="0">
              <a:ln>
                <a:noFill/>
              </a:ln>
              <a:solidFill>
                <a:prstClr val="white"/>
              </a:solidFill>
              <a:effectLst/>
              <a:uLnTx/>
              <a:uFillTx/>
              <a:latin typeface="Avenir Book" panose="02000503020000020003" pitchFamily="2" charset="0"/>
              <a:ea typeface="+mn-ea"/>
              <a:cs typeface="+mn-cs"/>
            </a:endParaRPr>
          </a:p>
        </p:txBody>
      </p:sp>
      <p:sp>
        <p:nvSpPr>
          <p:cNvPr id="23" name="TextBox 22">
            <a:extLst>
              <a:ext uri="{FF2B5EF4-FFF2-40B4-BE49-F238E27FC236}">
                <a16:creationId xmlns:a16="http://schemas.microsoft.com/office/drawing/2014/main" id="{94928910-34E4-A66C-C8E7-5A09AFDE2B7E}"/>
              </a:ext>
            </a:extLst>
          </p:cNvPr>
          <p:cNvSpPr txBox="1"/>
          <p:nvPr/>
        </p:nvSpPr>
        <p:spPr>
          <a:xfrm>
            <a:off x="6612540" y="4649520"/>
            <a:ext cx="5578258" cy="401200"/>
          </a:xfrm>
          <a:prstGeom prst="rect">
            <a:avLst/>
          </a:prstGeom>
          <a:solidFill>
            <a:sysClr val="windowText" lastClr="000000">
              <a:alpha val="20000"/>
            </a:sysClr>
          </a:solidFill>
        </p:spPr>
        <p:txBody>
          <a:bodyPr wrap="square" tIns="46800" rIns="72000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fr-CH" sz="20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VRX</a:t>
            </a:r>
            <a:r>
              <a:rPr kumimoji="0" lang="fr-CH" sz="2000" b="0" i="0" u="none" strike="noStrike" kern="1200" cap="none" spc="0" normalizeH="0" baseline="-25000" noProof="0" dirty="0">
                <a:ln>
                  <a:noFill/>
                </a:ln>
                <a:solidFill>
                  <a:prstClr val="white"/>
                </a:solidFill>
                <a:effectLst/>
                <a:uLnTx/>
                <a:uFillTx/>
                <a:latin typeface="Avenir Book" panose="02000503020000020003" pitchFamily="2" charset="0"/>
                <a:ea typeface="+mn-ea"/>
                <a:cs typeface="+mn-cs"/>
              </a:rPr>
              <a:t>PEAK</a:t>
            </a:r>
            <a:r>
              <a:rPr kumimoji="0" lang="fr-CH" sz="20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 </a:t>
            </a:r>
            <a:r>
              <a:rPr kumimoji="0" lang="fr-CH" sz="2000" b="0" i="0" u="none" strike="noStrike" kern="1200" cap="none" spc="0" normalizeH="0" baseline="0" noProof="0" dirty="0" err="1">
                <a:ln>
                  <a:noFill/>
                </a:ln>
                <a:solidFill>
                  <a:prstClr val="white"/>
                </a:solidFill>
                <a:effectLst/>
                <a:uLnTx/>
                <a:uFillTx/>
                <a:latin typeface="Avenir Book" panose="02000503020000020003" pitchFamily="2" charset="0"/>
                <a:ea typeface="+mn-ea"/>
                <a:cs typeface="+mn-cs"/>
              </a:rPr>
              <a:t>shall</a:t>
            </a:r>
            <a:r>
              <a:rPr kumimoji="0" lang="fr-CH" sz="20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 not </a:t>
            </a:r>
            <a:r>
              <a:rPr kumimoji="0" lang="fr-CH" sz="2000" b="0" i="0" u="none" strike="noStrike" kern="1200" cap="none" spc="0" normalizeH="0" baseline="0" noProof="0" dirty="0" err="1">
                <a:ln>
                  <a:noFill/>
                </a:ln>
                <a:solidFill>
                  <a:prstClr val="white"/>
                </a:solidFill>
                <a:effectLst/>
                <a:uLnTx/>
                <a:uFillTx/>
                <a:latin typeface="Avenir Book" panose="02000503020000020003" pitchFamily="2" charset="0"/>
                <a:ea typeface="+mn-ea"/>
                <a:cs typeface="+mn-cs"/>
              </a:rPr>
              <a:t>exceed</a:t>
            </a:r>
            <a:r>
              <a:rPr kumimoji="0" lang="fr-CH" sz="20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 VRX</a:t>
            </a:r>
            <a:r>
              <a:rPr kumimoji="0" lang="fr-CH" sz="2000" b="0" i="0" u="none" strike="noStrike" kern="1200" cap="none" spc="0" normalizeH="0" baseline="-25000" noProof="0" dirty="0">
                <a:ln>
                  <a:noFill/>
                </a:ln>
                <a:solidFill>
                  <a:prstClr val="white"/>
                </a:solidFill>
                <a:effectLst/>
                <a:uLnTx/>
                <a:uFillTx/>
                <a:latin typeface="Avenir Book" panose="02000503020000020003" pitchFamily="2" charset="0"/>
                <a:ea typeface="+mn-ea"/>
                <a:cs typeface="+mn-cs"/>
              </a:rPr>
              <a:t>FULL</a:t>
            </a:r>
            <a:endParaRPr kumimoji="0" lang="en-CH" sz="2000" b="0" i="0" u="none" strike="noStrike" kern="1200" cap="none" spc="0" normalizeH="0" baseline="-25000" noProof="0" dirty="0">
              <a:ln>
                <a:noFill/>
              </a:ln>
              <a:solidFill>
                <a:prstClr val="white"/>
              </a:solidFill>
              <a:effectLst/>
              <a:uLnTx/>
              <a:uFillTx/>
              <a:latin typeface="Avenir Book" panose="02000503020000020003" pitchFamily="2" charset="0"/>
              <a:ea typeface="+mn-ea"/>
              <a:cs typeface="+mn-cs"/>
            </a:endParaRPr>
          </a:p>
        </p:txBody>
      </p:sp>
      <p:sp>
        <p:nvSpPr>
          <p:cNvPr id="24" name="TextBox 23">
            <a:extLst>
              <a:ext uri="{FF2B5EF4-FFF2-40B4-BE49-F238E27FC236}">
                <a16:creationId xmlns:a16="http://schemas.microsoft.com/office/drawing/2014/main" id="{E599211D-A61D-5284-E053-7322E5477010}"/>
              </a:ext>
            </a:extLst>
          </p:cNvPr>
          <p:cNvSpPr txBox="1"/>
          <p:nvPr/>
        </p:nvSpPr>
        <p:spPr>
          <a:xfrm>
            <a:off x="6613742" y="5141348"/>
            <a:ext cx="5578258" cy="401200"/>
          </a:xfrm>
          <a:prstGeom prst="rect">
            <a:avLst/>
          </a:prstGeom>
          <a:solidFill>
            <a:sysClr val="windowText" lastClr="000000">
              <a:alpha val="20000"/>
            </a:sysClr>
          </a:solidFill>
        </p:spPr>
        <p:txBody>
          <a:bodyPr wrap="square" tIns="46800" rIns="72000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No formulas, but algorithms. More fun!</a:t>
            </a:r>
          </a:p>
        </p:txBody>
      </p:sp>
      <p:sp>
        <p:nvSpPr>
          <p:cNvPr id="25" name="Rectangle 24">
            <a:extLst>
              <a:ext uri="{FF2B5EF4-FFF2-40B4-BE49-F238E27FC236}">
                <a16:creationId xmlns:a16="http://schemas.microsoft.com/office/drawing/2014/main" id="{ED2EFD16-65B6-AD64-AF6B-53966C2EFE6E}"/>
              </a:ext>
            </a:extLst>
          </p:cNvPr>
          <p:cNvSpPr/>
          <p:nvPr/>
        </p:nvSpPr>
        <p:spPr>
          <a:xfrm>
            <a:off x="127000" y="1213739"/>
            <a:ext cx="5727700" cy="4940751"/>
          </a:xfrm>
          <a:custGeom>
            <a:avLst/>
            <a:gdLst>
              <a:gd name="connsiteX0" fmla="*/ 0 w 5727700"/>
              <a:gd name="connsiteY0" fmla="*/ 0 h 4940751"/>
              <a:gd name="connsiteX1" fmla="*/ 400939 w 5727700"/>
              <a:gd name="connsiteY1" fmla="*/ 0 h 4940751"/>
              <a:gd name="connsiteX2" fmla="*/ 1030986 w 5727700"/>
              <a:gd name="connsiteY2" fmla="*/ 0 h 4940751"/>
              <a:gd name="connsiteX3" fmla="*/ 1431925 w 5727700"/>
              <a:gd name="connsiteY3" fmla="*/ 0 h 4940751"/>
              <a:gd name="connsiteX4" fmla="*/ 1832864 w 5727700"/>
              <a:gd name="connsiteY4" fmla="*/ 0 h 4940751"/>
              <a:gd name="connsiteX5" fmla="*/ 2520188 w 5727700"/>
              <a:gd name="connsiteY5" fmla="*/ 0 h 4940751"/>
              <a:gd name="connsiteX6" fmla="*/ 3092958 w 5727700"/>
              <a:gd name="connsiteY6" fmla="*/ 0 h 4940751"/>
              <a:gd name="connsiteX7" fmla="*/ 3493897 w 5727700"/>
              <a:gd name="connsiteY7" fmla="*/ 0 h 4940751"/>
              <a:gd name="connsiteX8" fmla="*/ 4066667 w 5727700"/>
              <a:gd name="connsiteY8" fmla="*/ 0 h 4940751"/>
              <a:gd name="connsiteX9" fmla="*/ 4753991 w 5727700"/>
              <a:gd name="connsiteY9" fmla="*/ 0 h 4940751"/>
              <a:gd name="connsiteX10" fmla="*/ 5727700 w 5727700"/>
              <a:gd name="connsiteY10" fmla="*/ 0 h 4940751"/>
              <a:gd name="connsiteX11" fmla="*/ 5727700 w 5727700"/>
              <a:gd name="connsiteY11" fmla="*/ 499565 h 4940751"/>
              <a:gd name="connsiteX12" fmla="*/ 5727700 w 5727700"/>
              <a:gd name="connsiteY12" fmla="*/ 900315 h 4940751"/>
              <a:gd name="connsiteX13" fmla="*/ 5727700 w 5727700"/>
              <a:gd name="connsiteY13" fmla="*/ 1548102 h 4940751"/>
              <a:gd name="connsiteX14" fmla="*/ 5727700 w 5727700"/>
              <a:gd name="connsiteY14" fmla="*/ 2097074 h 4940751"/>
              <a:gd name="connsiteX15" fmla="*/ 5727700 w 5727700"/>
              <a:gd name="connsiteY15" fmla="*/ 2744862 h 4940751"/>
              <a:gd name="connsiteX16" fmla="*/ 5727700 w 5727700"/>
              <a:gd name="connsiteY16" fmla="*/ 3244426 h 4940751"/>
              <a:gd name="connsiteX17" fmla="*/ 5727700 w 5727700"/>
              <a:gd name="connsiteY17" fmla="*/ 3694584 h 4940751"/>
              <a:gd name="connsiteX18" fmla="*/ 5727700 w 5727700"/>
              <a:gd name="connsiteY18" fmla="*/ 4243556 h 4940751"/>
              <a:gd name="connsiteX19" fmla="*/ 5727700 w 5727700"/>
              <a:gd name="connsiteY19" fmla="*/ 4940751 h 4940751"/>
              <a:gd name="connsiteX20" fmla="*/ 5040376 w 5727700"/>
              <a:gd name="connsiteY20" fmla="*/ 4940751 h 4940751"/>
              <a:gd name="connsiteX21" fmla="*/ 4467606 w 5727700"/>
              <a:gd name="connsiteY21" fmla="*/ 4940751 h 4940751"/>
              <a:gd name="connsiteX22" fmla="*/ 3952113 w 5727700"/>
              <a:gd name="connsiteY22" fmla="*/ 4940751 h 4940751"/>
              <a:gd name="connsiteX23" fmla="*/ 3436620 w 5727700"/>
              <a:gd name="connsiteY23" fmla="*/ 4940751 h 4940751"/>
              <a:gd name="connsiteX24" fmla="*/ 2921127 w 5727700"/>
              <a:gd name="connsiteY24" fmla="*/ 4940751 h 4940751"/>
              <a:gd name="connsiteX25" fmla="*/ 2405634 w 5727700"/>
              <a:gd name="connsiteY25" fmla="*/ 4940751 h 4940751"/>
              <a:gd name="connsiteX26" fmla="*/ 1775587 w 5727700"/>
              <a:gd name="connsiteY26" fmla="*/ 4940751 h 4940751"/>
              <a:gd name="connsiteX27" fmla="*/ 1202817 w 5727700"/>
              <a:gd name="connsiteY27" fmla="*/ 4940751 h 4940751"/>
              <a:gd name="connsiteX28" fmla="*/ 801878 w 5727700"/>
              <a:gd name="connsiteY28" fmla="*/ 4940751 h 4940751"/>
              <a:gd name="connsiteX29" fmla="*/ 0 w 5727700"/>
              <a:gd name="connsiteY29" fmla="*/ 4940751 h 4940751"/>
              <a:gd name="connsiteX30" fmla="*/ 0 w 5727700"/>
              <a:gd name="connsiteY30" fmla="*/ 4342371 h 4940751"/>
              <a:gd name="connsiteX31" fmla="*/ 0 w 5727700"/>
              <a:gd name="connsiteY31" fmla="*/ 3694584 h 4940751"/>
              <a:gd name="connsiteX32" fmla="*/ 0 w 5727700"/>
              <a:gd name="connsiteY32" fmla="*/ 3293834 h 4940751"/>
              <a:gd name="connsiteX33" fmla="*/ 0 w 5727700"/>
              <a:gd name="connsiteY33" fmla="*/ 2893084 h 4940751"/>
              <a:gd name="connsiteX34" fmla="*/ 0 w 5727700"/>
              <a:gd name="connsiteY34" fmla="*/ 2245297 h 4940751"/>
              <a:gd name="connsiteX35" fmla="*/ 0 w 5727700"/>
              <a:gd name="connsiteY35" fmla="*/ 1844547 h 4940751"/>
              <a:gd name="connsiteX36" fmla="*/ 0 w 5727700"/>
              <a:gd name="connsiteY36" fmla="*/ 1295575 h 4940751"/>
              <a:gd name="connsiteX37" fmla="*/ 0 w 5727700"/>
              <a:gd name="connsiteY37" fmla="*/ 845417 h 4940751"/>
              <a:gd name="connsiteX38" fmla="*/ 0 w 5727700"/>
              <a:gd name="connsiteY38" fmla="*/ 0 h 494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727700" h="4940751" fill="none" extrusionOk="0">
                <a:moveTo>
                  <a:pt x="0" y="0"/>
                </a:moveTo>
                <a:cubicBezTo>
                  <a:pt x="183940" y="-35285"/>
                  <a:pt x="274861" y="32721"/>
                  <a:pt x="400939" y="0"/>
                </a:cubicBezTo>
                <a:cubicBezTo>
                  <a:pt x="527017" y="-32721"/>
                  <a:pt x="815429" y="31373"/>
                  <a:pt x="1030986" y="0"/>
                </a:cubicBezTo>
                <a:cubicBezTo>
                  <a:pt x="1246543" y="-31373"/>
                  <a:pt x="1283646" y="35881"/>
                  <a:pt x="1431925" y="0"/>
                </a:cubicBezTo>
                <a:cubicBezTo>
                  <a:pt x="1580204" y="-35881"/>
                  <a:pt x="1682993" y="22716"/>
                  <a:pt x="1832864" y="0"/>
                </a:cubicBezTo>
                <a:cubicBezTo>
                  <a:pt x="1982735" y="-22716"/>
                  <a:pt x="2311435" y="69332"/>
                  <a:pt x="2520188" y="0"/>
                </a:cubicBezTo>
                <a:cubicBezTo>
                  <a:pt x="2728941" y="-69332"/>
                  <a:pt x="2861766" y="56385"/>
                  <a:pt x="3092958" y="0"/>
                </a:cubicBezTo>
                <a:cubicBezTo>
                  <a:pt x="3324150" y="-56385"/>
                  <a:pt x="3338911" y="18405"/>
                  <a:pt x="3493897" y="0"/>
                </a:cubicBezTo>
                <a:cubicBezTo>
                  <a:pt x="3648883" y="-18405"/>
                  <a:pt x="3921375" y="33508"/>
                  <a:pt x="4066667" y="0"/>
                </a:cubicBezTo>
                <a:cubicBezTo>
                  <a:pt x="4211959" y="-33508"/>
                  <a:pt x="4597405" y="69069"/>
                  <a:pt x="4753991" y="0"/>
                </a:cubicBezTo>
                <a:cubicBezTo>
                  <a:pt x="4910577" y="-69069"/>
                  <a:pt x="5505856" y="86491"/>
                  <a:pt x="5727700" y="0"/>
                </a:cubicBezTo>
                <a:cubicBezTo>
                  <a:pt x="5777717" y="110839"/>
                  <a:pt x="5695944" y="373462"/>
                  <a:pt x="5727700" y="499565"/>
                </a:cubicBezTo>
                <a:cubicBezTo>
                  <a:pt x="5759456" y="625669"/>
                  <a:pt x="5696099" y="773548"/>
                  <a:pt x="5727700" y="900315"/>
                </a:cubicBezTo>
                <a:cubicBezTo>
                  <a:pt x="5759301" y="1027082"/>
                  <a:pt x="5669363" y="1341979"/>
                  <a:pt x="5727700" y="1548102"/>
                </a:cubicBezTo>
                <a:cubicBezTo>
                  <a:pt x="5786037" y="1754225"/>
                  <a:pt x="5695092" y="1893839"/>
                  <a:pt x="5727700" y="2097074"/>
                </a:cubicBezTo>
                <a:cubicBezTo>
                  <a:pt x="5760308" y="2300309"/>
                  <a:pt x="5720897" y="2521162"/>
                  <a:pt x="5727700" y="2744862"/>
                </a:cubicBezTo>
                <a:cubicBezTo>
                  <a:pt x="5734503" y="2968562"/>
                  <a:pt x="5719656" y="3042907"/>
                  <a:pt x="5727700" y="3244426"/>
                </a:cubicBezTo>
                <a:cubicBezTo>
                  <a:pt x="5735744" y="3445945"/>
                  <a:pt x="5676491" y="3472020"/>
                  <a:pt x="5727700" y="3694584"/>
                </a:cubicBezTo>
                <a:cubicBezTo>
                  <a:pt x="5778909" y="3917148"/>
                  <a:pt x="5702801" y="3987464"/>
                  <a:pt x="5727700" y="4243556"/>
                </a:cubicBezTo>
                <a:cubicBezTo>
                  <a:pt x="5752599" y="4499648"/>
                  <a:pt x="5724292" y="4706104"/>
                  <a:pt x="5727700" y="4940751"/>
                </a:cubicBezTo>
                <a:cubicBezTo>
                  <a:pt x="5447186" y="4986768"/>
                  <a:pt x="5232045" y="4884368"/>
                  <a:pt x="5040376" y="4940751"/>
                </a:cubicBezTo>
                <a:cubicBezTo>
                  <a:pt x="4848707" y="4997134"/>
                  <a:pt x="4657502" y="4887546"/>
                  <a:pt x="4467606" y="4940751"/>
                </a:cubicBezTo>
                <a:cubicBezTo>
                  <a:pt x="4277710" y="4993956"/>
                  <a:pt x="4067960" y="4932009"/>
                  <a:pt x="3952113" y="4940751"/>
                </a:cubicBezTo>
                <a:cubicBezTo>
                  <a:pt x="3836266" y="4949493"/>
                  <a:pt x="3664984" y="4925826"/>
                  <a:pt x="3436620" y="4940751"/>
                </a:cubicBezTo>
                <a:cubicBezTo>
                  <a:pt x="3208256" y="4955676"/>
                  <a:pt x="3115683" y="4884319"/>
                  <a:pt x="2921127" y="4940751"/>
                </a:cubicBezTo>
                <a:cubicBezTo>
                  <a:pt x="2726571" y="4997183"/>
                  <a:pt x="2652490" y="4928725"/>
                  <a:pt x="2405634" y="4940751"/>
                </a:cubicBezTo>
                <a:cubicBezTo>
                  <a:pt x="2158778" y="4952777"/>
                  <a:pt x="2019728" y="4906010"/>
                  <a:pt x="1775587" y="4940751"/>
                </a:cubicBezTo>
                <a:cubicBezTo>
                  <a:pt x="1531446" y="4975492"/>
                  <a:pt x="1414780" y="4900849"/>
                  <a:pt x="1202817" y="4940751"/>
                </a:cubicBezTo>
                <a:cubicBezTo>
                  <a:pt x="990854" y="4980653"/>
                  <a:pt x="949298" y="4913390"/>
                  <a:pt x="801878" y="4940751"/>
                </a:cubicBezTo>
                <a:cubicBezTo>
                  <a:pt x="654458" y="4968112"/>
                  <a:pt x="399626" y="4913341"/>
                  <a:pt x="0" y="4940751"/>
                </a:cubicBezTo>
                <a:cubicBezTo>
                  <a:pt x="-47257" y="4728249"/>
                  <a:pt x="48321" y="4595691"/>
                  <a:pt x="0" y="4342371"/>
                </a:cubicBezTo>
                <a:cubicBezTo>
                  <a:pt x="-48321" y="4089051"/>
                  <a:pt x="24687" y="3900256"/>
                  <a:pt x="0" y="3694584"/>
                </a:cubicBezTo>
                <a:cubicBezTo>
                  <a:pt x="-24687" y="3488912"/>
                  <a:pt x="17189" y="3491474"/>
                  <a:pt x="0" y="3293834"/>
                </a:cubicBezTo>
                <a:cubicBezTo>
                  <a:pt x="-17189" y="3096194"/>
                  <a:pt x="37813" y="3014000"/>
                  <a:pt x="0" y="2893084"/>
                </a:cubicBezTo>
                <a:cubicBezTo>
                  <a:pt x="-37813" y="2772168"/>
                  <a:pt x="6492" y="2482958"/>
                  <a:pt x="0" y="2245297"/>
                </a:cubicBezTo>
                <a:cubicBezTo>
                  <a:pt x="-6492" y="2007636"/>
                  <a:pt x="25483" y="1993755"/>
                  <a:pt x="0" y="1844547"/>
                </a:cubicBezTo>
                <a:cubicBezTo>
                  <a:pt x="-25483" y="1695339"/>
                  <a:pt x="45851" y="1562477"/>
                  <a:pt x="0" y="1295575"/>
                </a:cubicBezTo>
                <a:cubicBezTo>
                  <a:pt x="-45851" y="1028673"/>
                  <a:pt x="16046" y="939815"/>
                  <a:pt x="0" y="845417"/>
                </a:cubicBezTo>
                <a:cubicBezTo>
                  <a:pt x="-16046" y="751019"/>
                  <a:pt x="76668" y="286570"/>
                  <a:pt x="0" y="0"/>
                </a:cubicBezTo>
                <a:close/>
              </a:path>
              <a:path w="5727700" h="4940751" stroke="0" extrusionOk="0">
                <a:moveTo>
                  <a:pt x="0" y="0"/>
                </a:moveTo>
                <a:cubicBezTo>
                  <a:pt x="144418" y="-59610"/>
                  <a:pt x="357669" y="1401"/>
                  <a:pt x="515493" y="0"/>
                </a:cubicBezTo>
                <a:cubicBezTo>
                  <a:pt x="673317" y="-1401"/>
                  <a:pt x="736576" y="11064"/>
                  <a:pt x="916432" y="0"/>
                </a:cubicBezTo>
                <a:cubicBezTo>
                  <a:pt x="1096288" y="-11064"/>
                  <a:pt x="1366255" y="47241"/>
                  <a:pt x="1603756" y="0"/>
                </a:cubicBezTo>
                <a:cubicBezTo>
                  <a:pt x="1841257" y="-47241"/>
                  <a:pt x="1938765" y="50037"/>
                  <a:pt x="2119249" y="0"/>
                </a:cubicBezTo>
                <a:cubicBezTo>
                  <a:pt x="2299733" y="-50037"/>
                  <a:pt x="2453180" y="46860"/>
                  <a:pt x="2634742" y="0"/>
                </a:cubicBezTo>
                <a:cubicBezTo>
                  <a:pt x="2816304" y="-46860"/>
                  <a:pt x="3100193" y="49824"/>
                  <a:pt x="3322066" y="0"/>
                </a:cubicBezTo>
                <a:cubicBezTo>
                  <a:pt x="3543939" y="-49824"/>
                  <a:pt x="3551421" y="12420"/>
                  <a:pt x="3780282" y="0"/>
                </a:cubicBezTo>
                <a:cubicBezTo>
                  <a:pt x="4009143" y="-12420"/>
                  <a:pt x="4305254" y="80256"/>
                  <a:pt x="4467606" y="0"/>
                </a:cubicBezTo>
                <a:cubicBezTo>
                  <a:pt x="4629958" y="-80256"/>
                  <a:pt x="4812297" y="14033"/>
                  <a:pt x="5154930" y="0"/>
                </a:cubicBezTo>
                <a:cubicBezTo>
                  <a:pt x="5497563" y="-14033"/>
                  <a:pt x="5596231" y="20387"/>
                  <a:pt x="5727700" y="0"/>
                </a:cubicBezTo>
                <a:cubicBezTo>
                  <a:pt x="5787503" y="138247"/>
                  <a:pt x="5651898" y="465047"/>
                  <a:pt x="5727700" y="647787"/>
                </a:cubicBezTo>
                <a:cubicBezTo>
                  <a:pt x="5803502" y="830527"/>
                  <a:pt x="5675421" y="1016461"/>
                  <a:pt x="5727700" y="1246167"/>
                </a:cubicBezTo>
                <a:cubicBezTo>
                  <a:pt x="5779979" y="1475873"/>
                  <a:pt x="5695733" y="1468976"/>
                  <a:pt x="5727700" y="1646917"/>
                </a:cubicBezTo>
                <a:cubicBezTo>
                  <a:pt x="5759667" y="1824858"/>
                  <a:pt x="5694316" y="1973312"/>
                  <a:pt x="5727700" y="2195889"/>
                </a:cubicBezTo>
                <a:cubicBezTo>
                  <a:pt x="5761084" y="2418466"/>
                  <a:pt x="5722893" y="2535489"/>
                  <a:pt x="5727700" y="2744862"/>
                </a:cubicBezTo>
                <a:cubicBezTo>
                  <a:pt x="5732507" y="2954235"/>
                  <a:pt x="5690541" y="3133979"/>
                  <a:pt x="5727700" y="3293834"/>
                </a:cubicBezTo>
                <a:cubicBezTo>
                  <a:pt x="5764859" y="3453689"/>
                  <a:pt x="5687435" y="3710872"/>
                  <a:pt x="5727700" y="3892214"/>
                </a:cubicBezTo>
                <a:cubicBezTo>
                  <a:pt x="5767965" y="4073556"/>
                  <a:pt x="5625363" y="4677699"/>
                  <a:pt x="5727700" y="4940751"/>
                </a:cubicBezTo>
                <a:cubicBezTo>
                  <a:pt x="5448323" y="5002629"/>
                  <a:pt x="5412330" y="4891303"/>
                  <a:pt x="5097653" y="4940751"/>
                </a:cubicBezTo>
                <a:cubicBezTo>
                  <a:pt x="4782976" y="4990199"/>
                  <a:pt x="4851679" y="4937473"/>
                  <a:pt x="4639437" y="4940751"/>
                </a:cubicBezTo>
                <a:cubicBezTo>
                  <a:pt x="4427195" y="4944029"/>
                  <a:pt x="4142679" y="4924092"/>
                  <a:pt x="3952113" y="4940751"/>
                </a:cubicBezTo>
                <a:cubicBezTo>
                  <a:pt x="3761547" y="4957410"/>
                  <a:pt x="3496696" y="4887588"/>
                  <a:pt x="3379343" y="4940751"/>
                </a:cubicBezTo>
                <a:cubicBezTo>
                  <a:pt x="3261990" y="4993914"/>
                  <a:pt x="3128975" y="4920438"/>
                  <a:pt x="2921127" y="4940751"/>
                </a:cubicBezTo>
                <a:cubicBezTo>
                  <a:pt x="2713279" y="4961064"/>
                  <a:pt x="2519122" y="4889493"/>
                  <a:pt x="2348357" y="4940751"/>
                </a:cubicBezTo>
                <a:cubicBezTo>
                  <a:pt x="2177592" y="4992009"/>
                  <a:pt x="2139151" y="4922663"/>
                  <a:pt x="1947418" y="4940751"/>
                </a:cubicBezTo>
                <a:cubicBezTo>
                  <a:pt x="1755685" y="4958839"/>
                  <a:pt x="1693830" y="4904505"/>
                  <a:pt x="1546479" y="4940751"/>
                </a:cubicBezTo>
                <a:cubicBezTo>
                  <a:pt x="1399128" y="4976997"/>
                  <a:pt x="1132407" y="4882828"/>
                  <a:pt x="973709" y="4940751"/>
                </a:cubicBezTo>
                <a:cubicBezTo>
                  <a:pt x="815011" y="4998674"/>
                  <a:pt x="683415" y="4914743"/>
                  <a:pt x="515493" y="4940751"/>
                </a:cubicBezTo>
                <a:cubicBezTo>
                  <a:pt x="347571" y="4966759"/>
                  <a:pt x="222360" y="4884107"/>
                  <a:pt x="0" y="4940751"/>
                </a:cubicBezTo>
                <a:cubicBezTo>
                  <a:pt x="-17021" y="4803546"/>
                  <a:pt x="34552" y="4698714"/>
                  <a:pt x="0" y="4490594"/>
                </a:cubicBezTo>
                <a:cubicBezTo>
                  <a:pt x="-34552" y="4282474"/>
                  <a:pt x="36051" y="4181559"/>
                  <a:pt x="0" y="4089844"/>
                </a:cubicBezTo>
                <a:cubicBezTo>
                  <a:pt x="-36051" y="3998129"/>
                  <a:pt x="65858" y="3654116"/>
                  <a:pt x="0" y="3491464"/>
                </a:cubicBezTo>
                <a:cubicBezTo>
                  <a:pt x="-65858" y="3328812"/>
                  <a:pt x="48701" y="3151054"/>
                  <a:pt x="0" y="3041307"/>
                </a:cubicBezTo>
                <a:cubicBezTo>
                  <a:pt x="-48701" y="2931560"/>
                  <a:pt x="3635" y="2606127"/>
                  <a:pt x="0" y="2442927"/>
                </a:cubicBezTo>
                <a:cubicBezTo>
                  <a:pt x="-3635" y="2279727"/>
                  <a:pt x="10265" y="1971196"/>
                  <a:pt x="0" y="1795140"/>
                </a:cubicBezTo>
                <a:cubicBezTo>
                  <a:pt x="-10265" y="1619084"/>
                  <a:pt x="19695" y="1474370"/>
                  <a:pt x="0" y="1295575"/>
                </a:cubicBezTo>
                <a:cubicBezTo>
                  <a:pt x="-19695" y="1116780"/>
                  <a:pt x="1350" y="898040"/>
                  <a:pt x="0" y="647787"/>
                </a:cubicBezTo>
                <a:cubicBezTo>
                  <a:pt x="-1350" y="397534"/>
                  <a:pt x="63576" y="280128"/>
                  <a:pt x="0" y="0"/>
                </a:cubicBezTo>
                <a:close/>
              </a:path>
            </a:pathLst>
          </a:custGeom>
          <a:solidFill>
            <a:srgbClr val="E7E6E6">
              <a:lumMod val="25000"/>
            </a:srgbClr>
          </a:solidFill>
          <a:ln w="12700" cap="flat" cmpd="sng" algn="ctr">
            <a:solidFill>
              <a:sysClr val="windowText" lastClr="000000"/>
            </a:solidFill>
            <a:prstDash val="solid"/>
            <a:miter lim="800000"/>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38100" dir="8100000" algn="tr"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def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cfull_analysis</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(capture,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tframe</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npackets</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B):</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cpeak</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0     # Initialize the C peak value</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cinst</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0     # Initialize the C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inst</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value</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tcurr</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None  #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Tcurr</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as Time of the current packet</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tprev</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None  #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Tprev</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as Time of the previous packet</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Calculate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Tdrain</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as defined in SMPTE ST 2110-21</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tdrain</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tframe</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npackets</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Decimal(B)</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for pkt in capture:</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tcurr</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Decimal(</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pkt.time</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if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tprev</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cinst</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1</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cinst</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tcurr</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tprev</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tdrain</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if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cinst</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&lt; 0:</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cinst</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0</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tprev</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tcurr</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if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cinst</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&gt;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cpeak</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cpeak</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math.ceil</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cinst</a:t>
            </a: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rPr>
              <a:t>    return </a:t>
            </a:r>
            <a:r>
              <a:rPr kumimoji="0" lang="en-US" b="0" i="0" u="none" strike="noStrike" kern="1200" cap="none" spc="0" normalizeH="0" baseline="0" noProof="0" dirty="0" err="1">
                <a:ln>
                  <a:noFill/>
                </a:ln>
                <a:solidFill>
                  <a:prstClr val="white">
                    <a:lumMod val="95000"/>
                  </a:prstClr>
                </a:solidFill>
                <a:effectLst/>
                <a:uLnTx/>
                <a:uFillTx/>
                <a:latin typeface="Consolas" panose="020B0609020204030204" pitchFamily="49" charset="0"/>
                <a:ea typeface="+mn-ea"/>
                <a:cs typeface="Consolas" panose="020B0609020204030204" pitchFamily="49" charset="0"/>
              </a:rPr>
              <a:t>cpeak</a:t>
            </a:r>
            <a:endParaRPr kumimoji="0" lang="en-CH"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Consolas" panose="020B0609020204030204" pitchFamily="49" charset="0"/>
            </a:endParaRPr>
          </a:p>
        </p:txBody>
      </p:sp>
      <p:sp>
        <p:nvSpPr>
          <p:cNvPr id="26" name="Line Callout 2 25">
            <a:extLst>
              <a:ext uri="{FF2B5EF4-FFF2-40B4-BE49-F238E27FC236}">
                <a16:creationId xmlns:a16="http://schemas.microsoft.com/office/drawing/2014/main" id="{FD266A8B-8504-CC39-8789-F3B9E8AC7A0A}"/>
              </a:ext>
            </a:extLst>
          </p:cNvPr>
          <p:cNvSpPr/>
          <p:nvPr/>
        </p:nvSpPr>
        <p:spPr>
          <a:xfrm>
            <a:off x="7044931" y="622713"/>
            <a:ext cx="4321570" cy="1754364"/>
          </a:xfrm>
          <a:prstGeom prst="borderCallout2">
            <a:avLst>
              <a:gd name="adj1" fmla="val 18750"/>
              <a:gd name="adj2" fmla="val -8333"/>
              <a:gd name="adj3" fmla="val 18750"/>
              <a:gd name="adj4" fmla="val -16667"/>
              <a:gd name="adj5" fmla="val 52740"/>
              <a:gd name="adj6" fmla="val -31106"/>
            </a:avLst>
          </a:prstGeom>
          <a:solidFill>
            <a:sysClr val="window" lastClr="FFFFFF">
              <a:alpha val="85000"/>
            </a:sysClr>
          </a:solidFill>
          <a:ln w="6350" cap="flat" cmpd="sng" algn="ctr">
            <a:solidFill>
              <a:srgbClr val="4472C4">
                <a:shade val="95000"/>
                <a:satMod val="105000"/>
              </a:srgbClr>
            </a:solidFill>
            <a:prstDash val="sysDot"/>
            <a:miter lim="800000"/>
          </a:ln>
          <a:effectLst>
            <a:outerShdw blurRad="50800" dist="38100" dir="2700000" algn="tl" rotWithShape="0">
              <a:prstClr val="black">
                <a:alpha val="40000"/>
              </a:prstClr>
            </a:outerShdw>
          </a:effectLst>
        </p:spPr>
        <p:txBody>
          <a:bodyPr rtlCol="0" anchor="ctr"/>
          <a:lstStyle/>
          <a:p>
            <a:pPr marL="285750" marR="0" lvl="0" indent="-285750" defTabSz="914400" eaLnBrk="1" fontAlgn="auto" latinLnBrk="0" hangingPunct="1">
              <a:lnSpc>
                <a:spcPct val="100000"/>
              </a:lnSpc>
              <a:spcBef>
                <a:spcPts val="0"/>
              </a:spcBef>
              <a:spcAft>
                <a:spcPts val="0"/>
              </a:spcAft>
              <a:buClrTx/>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Bursts and jitter could potentially lead to packet loss in the network. Therefore, jeopardizing the reliability of the solution. SMPTE ST 2110-21 introduced a leaky bucket with a maximum level (CMAX) to prevent packet loss in the network.</a:t>
            </a:r>
          </a:p>
        </p:txBody>
      </p:sp>
      <p:pic>
        <p:nvPicPr>
          <p:cNvPr id="27" name="Picture 26" descr="Diagram&#10;&#10;Description automatically generated">
            <a:extLst>
              <a:ext uri="{FF2B5EF4-FFF2-40B4-BE49-F238E27FC236}">
                <a16:creationId xmlns:a16="http://schemas.microsoft.com/office/drawing/2014/main" id="{0006FAD5-4021-DE3A-6AC5-F0268CEF5880}"/>
              </a:ext>
            </a:extLst>
          </p:cNvPr>
          <p:cNvPicPr>
            <a:picLocks noChangeAspect="1"/>
          </p:cNvPicPr>
          <p:nvPr/>
        </p:nvPicPr>
        <p:blipFill>
          <a:blip r:embed="rId4"/>
          <a:stretch>
            <a:fillRect/>
          </a:stretch>
        </p:blipFill>
        <p:spPr>
          <a:xfrm>
            <a:off x="279261" y="1976655"/>
            <a:ext cx="6096000" cy="3429000"/>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83514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1+#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1+#ppt_w/2"/>
                                          </p:val>
                                        </p:tav>
                                        <p:tav tm="100000">
                                          <p:val>
                                            <p:strVal val="#ppt_x"/>
                                          </p:val>
                                        </p:tav>
                                      </p:tavLst>
                                    </p:anim>
                                    <p:anim calcmode="lin" valueType="num">
                                      <p:cBhvr additive="base">
                                        <p:cTn id="20"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1392350fb1a_2_28"/>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RP2110-25</a:t>
            </a:r>
            <a:endParaRPr>
              <a:solidFill>
                <a:schemeClr val="lt1"/>
              </a:solidFill>
            </a:endParaRPr>
          </a:p>
        </p:txBody>
      </p:sp>
      <p:pic>
        <p:nvPicPr>
          <p:cNvPr id="16" name="Picture 6">
            <a:extLst>
              <a:ext uri="{FF2B5EF4-FFF2-40B4-BE49-F238E27FC236}">
                <a16:creationId xmlns:a16="http://schemas.microsoft.com/office/drawing/2014/main" id="{8DD0947A-0091-BE65-AC60-64F2BF110188}"/>
              </a:ext>
            </a:extLst>
          </p:cNvPr>
          <p:cNvPicPr>
            <a:picLocks noChangeAspect="1"/>
          </p:cNvPicPr>
          <p:nvPr/>
        </p:nvPicPr>
        <p:blipFill rotWithShape="1">
          <a:blip r:embed="rId3"/>
          <a:srcRect l="331" t="12142" r="52" b="6031"/>
          <a:stretch/>
        </p:blipFill>
        <p:spPr>
          <a:xfrm>
            <a:off x="-2401" y="-2256"/>
            <a:ext cx="12179768" cy="6851120"/>
          </a:xfrm>
          <a:prstGeom prst="rect">
            <a:avLst/>
          </a:prstGeom>
        </p:spPr>
      </p:pic>
      <p:grpSp>
        <p:nvGrpSpPr>
          <p:cNvPr id="18" name="Group 17">
            <a:extLst>
              <a:ext uri="{FF2B5EF4-FFF2-40B4-BE49-F238E27FC236}">
                <a16:creationId xmlns:a16="http://schemas.microsoft.com/office/drawing/2014/main" id="{9BBD445A-F4E4-2D8E-3FAB-E73B4C83CE3C}"/>
              </a:ext>
            </a:extLst>
          </p:cNvPr>
          <p:cNvGrpSpPr/>
          <p:nvPr/>
        </p:nvGrpSpPr>
        <p:grpSpPr>
          <a:xfrm>
            <a:off x="0" y="6325644"/>
            <a:ext cx="2742522" cy="534667"/>
            <a:chOff x="-15833" y="-632533"/>
            <a:chExt cx="2742522" cy="534667"/>
          </a:xfrm>
        </p:grpSpPr>
        <p:sp>
          <p:nvSpPr>
            <p:cNvPr id="19" name="TextBox 18">
              <a:extLst>
                <a:ext uri="{FF2B5EF4-FFF2-40B4-BE49-F238E27FC236}">
                  <a16:creationId xmlns:a16="http://schemas.microsoft.com/office/drawing/2014/main" id="{3591C4A1-CC4F-F2EE-8C81-1E49057D6DE9}"/>
                </a:ext>
              </a:extLst>
            </p:cNvPr>
            <p:cNvSpPr txBox="1"/>
            <p:nvPr/>
          </p:nvSpPr>
          <p:spPr>
            <a:xfrm>
              <a:off x="-15833" y="-632533"/>
              <a:ext cx="2742522" cy="523220"/>
            </a:xfrm>
            <a:prstGeom prst="rect">
              <a:avLst/>
            </a:prstGeom>
            <a:noFill/>
          </p:spPr>
          <p:txBody>
            <a:bodyPr wrap="square" rtlCol="0">
              <a:spAutoFit/>
            </a:bodyPr>
            <a:lstStyle/>
            <a:p>
              <a:r>
                <a:rPr lang="nl-NL" sz="2800" b="1" dirty="0">
                  <a:solidFill>
                    <a:srgbClr val="193F97"/>
                  </a:solidFill>
                  <a:latin typeface="Avenir Black" panose="02000503020000020003" pitchFamily="2" charset="0"/>
                  <a:cs typeface="Arial" panose="020B0604020202020204" pitchFamily="34" charset="0"/>
                </a:rPr>
                <a:t>EBU</a:t>
              </a:r>
            </a:p>
          </p:txBody>
        </p:sp>
        <p:sp>
          <p:nvSpPr>
            <p:cNvPr id="20" name="TextBox 19">
              <a:extLst>
                <a:ext uri="{FF2B5EF4-FFF2-40B4-BE49-F238E27FC236}">
                  <a16:creationId xmlns:a16="http://schemas.microsoft.com/office/drawing/2014/main" id="{CC76D8BE-96A0-E7B0-9B70-FE1FA6DE9C8C}"/>
                </a:ext>
              </a:extLst>
            </p:cNvPr>
            <p:cNvSpPr txBox="1"/>
            <p:nvPr/>
          </p:nvSpPr>
          <p:spPr>
            <a:xfrm>
              <a:off x="-1200" y="-290226"/>
              <a:ext cx="2561112" cy="192360"/>
            </a:xfrm>
            <a:prstGeom prst="rect">
              <a:avLst/>
            </a:prstGeom>
            <a:noFill/>
          </p:spPr>
          <p:txBody>
            <a:bodyPr wrap="square" rtlCol="0">
              <a:spAutoFit/>
            </a:bodyPr>
            <a:lstStyle/>
            <a:p>
              <a:r>
                <a:rPr lang="nl-NL" sz="650">
                  <a:solidFill>
                    <a:srgbClr val="707271"/>
                  </a:solidFill>
                  <a:latin typeface="Avenir Medium" panose="02000503020000020003" pitchFamily="2" charset="0"/>
                </a:rPr>
                <a:t>TECHNOLOGY &amp; INNOVATION</a:t>
              </a:r>
            </a:p>
          </p:txBody>
        </p:sp>
      </p:grpSp>
      <p:sp>
        <p:nvSpPr>
          <p:cNvPr id="21" name="Rectangle 20">
            <a:extLst>
              <a:ext uri="{FF2B5EF4-FFF2-40B4-BE49-F238E27FC236}">
                <a16:creationId xmlns:a16="http://schemas.microsoft.com/office/drawing/2014/main" id="{A9046824-39E1-B3E8-0759-4C3149BB641F}"/>
              </a:ext>
            </a:extLst>
          </p:cNvPr>
          <p:cNvSpPr/>
          <p:nvPr/>
        </p:nvSpPr>
        <p:spPr>
          <a:xfrm>
            <a:off x="-14634" y="-1"/>
            <a:ext cx="12206633" cy="6858000"/>
          </a:xfrm>
          <a:prstGeom prst="rect">
            <a:avLst/>
          </a:prstGeom>
          <a:gradFill flip="none" rotWithShape="1">
            <a:gsLst>
              <a:gs pos="50000">
                <a:schemeClr val="tx1">
                  <a:alpha val="0"/>
                </a:schemeClr>
              </a:gs>
              <a:gs pos="100000">
                <a:schemeClr val="tx1">
                  <a:alpha val="9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22" name="TextBox 21">
            <a:extLst>
              <a:ext uri="{FF2B5EF4-FFF2-40B4-BE49-F238E27FC236}">
                <a16:creationId xmlns:a16="http://schemas.microsoft.com/office/drawing/2014/main" id="{957BDA48-FDE2-934C-F0BC-92059189E994}"/>
              </a:ext>
            </a:extLst>
          </p:cNvPr>
          <p:cNvSpPr txBox="1"/>
          <p:nvPr/>
        </p:nvSpPr>
        <p:spPr>
          <a:xfrm>
            <a:off x="6613742" y="3166844"/>
            <a:ext cx="5578258" cy="524311"/>
          </a:xfrm>
          <a:prstGeom prst="rect">
            <a:avLst/>
          </a:prstGeom>
          <a:solidFill>
            <a:schemeClr val="tx1">
              <a:alpha val="20000"/>
            </a:schemeClr>
          </a:solidFill>
        </p:spPr>
        <p:txBody>
          <a:bodyPr wrap="square" tIns="46800" rIns="720000" rtlCol="0" anchor="ctr">
            <a:spAutoFit/>
          </a:bodyPr>
          <a:lstStyle/>
          <a:p>
            <a:pPr algn="r"/>
            <a:r>
              <a:rPr lang="en-CH" sz="2800" b="1" dirty="0">
                <a:solidFill>
                  <a:schemeClr val="bg1"/>
                </a:solidFill>
                <a:latin typeface="Avenir Black" panose="02000503020000020003" pitchFamily="2" charset="0"/>
              </a:rPr>
              <a:t>MEASURING 2110-21</a:t>
            </a:r>
          </a:p>
        </p:txBody>
      </p:sp>
      <p:sp>
        <p:nvSpPr>
          <p:cNvPr id="23" name="TextBox 22">
            <a:extLst>
              <a:ext uri="{FF2B5EF4-FFF2-40B4-BE49-F238E27FC236}">
                <a16:creationId xmlns:a16="http://schemas.microsoft.com/office/drawing/2014/main" id="{885806AD-C3D0-FB9B-38BC-50513FB6BF0C}"/>
              </a:ext>
            </a:extLst>
          </p:cNvPr>
          <p:cNvSpPr txBox="1"/>
          <p:nvPr/>
        </p:nvSpPr>
        <p:spPr>
          <a:xfrm>
            <a:off x="6612540" y="4175221"/>
            <a:ext cx="5578258" cy="401200"/>
          </a:xfrm>
          <a:prstGeom prst="rect">
            <a:avLst/>
          </a:prstGeom>
          <a:solidFill>
            <a:schemeClr val="tx1">
              <a:alpha val="20000"/>
            </a:schemeClr>
          </a:solidFill>
        </p:spPr>
        <p:txBody>
          <a:bodyPr wrap="square" tIns="46800" rIns="720000" rtlCol="0" anchor="ctr">
            <a:spAutoFit/>
          </a:bodyPr>
          <a:lstStyle/>
          <a:p>
            <a:pPr algn="r"/>
            <a:r>
              <a:rPr lang="fr-CH" sz="2000" dirty="0">
                <a:solidFill>
                  <a:schemeClr val="bg1"/>
                </a:solidFill>
                <a:latin typeface="Avenir Book" panose="02000503020000020003" pitchFamily="2" charset="0"/>
              </a:rPr>
              <a:t>C</a:t>
            </a:r>
            <a:r>
              <a:rPr lang="fr-CH" sz="2000" baseline="-25000" dirty="0">
                <a:solidFill>
                  <a:schemeClr val="bg1"/>
                </a:solidFill>
                <a:latin typeface="Avenir Book" panose="02000503020000020003" pitchFamily="2" charset="0"/>
              </a:rPr>
              <a:t>PEAK</a:t>
            </a:r>
            <a:r>
              <a:rPr lang="fr-CH" sz="2000" dirty="0">
                <a:solidFill>
                  <a:schemeClr val="bg1"/>
                </a:solidFill>
                <a:latin typeface="Avenir Book" panose="02000503020000020003" pitchFamily="2" charset="0"/>
              </a:rPr>
              <a:t> </a:t>
            </a:r>
            <a:r>
              <a:rPr lang="fr-CH" sz="2000" dirty="0" err="1">
                <a:solidFill>
                  <a:schemeClr val="bg1"/>
                </a:solidFill>
                <a:latin typeface="Avenir Book" panose="02000503020000020003" pitchFamily="2" charset="0"/>
              </a:rPr>
              <a:t>shall</a:t>
            </a:r>
            <a:r>
              <a:rPr lang="fr-CH" sz="2000" dirty="0">
                <a:solidFill>
                  <a:schemeClr val="bg1"/>
                </a:solidFill>
                <a:latin typeface="Avenir Book" panose="02000503020000020003" pitchFamily="2" charset="0"/>
              </a:rPr>
              <a:t> not </a:t>
            </a:r>
            <a:r>
              <a:rPr lang="fr-CH" sz="2000" dirty="0" err="1">
                <a:solidFill>
                  <a:schemeClr val="bg1"/>
                </a:solidFill>
                <a:latin typeface="Avenir Book" panose="02000503020000020003" pitchFamily="2" charset="0"/>
              </a:rPr>
              <a:t>exceed</a:t>
            </a:r>
            <a:r>
              <a:rPr lang="fr-CH" sz="2000" dirty="0">
                <a:solidFill>
                  <a:schemeClr val="bg1"/>
                </a:solidFill>
                <a:latin typeface="Avenir Book" panose="02000503020000020003" pitchFamily="2" charset="0"/>
              </a:rPr>
              <a:t> C</a:t>
            </a:r>
            <a:r>
              <a:rPr lang="fr-CH" sz="2000" baseline="-25000" dirty="0">
                <a:solidFill>
                  <a:schemeClr val="bg1"/>
                </a:solidFill>
                <a:latin typeface="Avenir Book" panose="02000503020000020003" pitchFamily="2" charset="0"/>
              </a:rPr>
              <a:t>MAX</a:t>
            </a:r>
            <a:endParaRPr lang="en-CH" sz="2000" baseline="-25000" dirty="0">
              <a:solidFill>
                <a:schemeClr val="bg1"/>
              </a:solidFill>
              <a:latin typeface="Avenir Book" panose="02000503020000020003" pitchFamily="2" charset="0"/>
            </a:endParaRPr>
          </a:p>
        </p:txBody>
      </p:sp>
      <p:sp>
        <p:nvSpPr>
          <p:cNvPr id="24" name="TextBox 23">
            <a:extLst>
              <a:ext uri="{FF2B5EF4-FFF2-40B4-BE49-F238E27FC236}">
                <a16:creationId xmlns:a16="http://schemas.microsoft.com/office/drawing/2014/main" id="{F755715D-088C-335E-C9D8-438521158636}"/>
              </a:ext>
            </a:extLst>
          </p:cNvPr>
          <p:cNvSpPr txBox="1"/>
          <p:nvPr/>
        </p:nvSpPr>
        <p:spPr>
          <a:xfrm>
            <a:off x="6612540" y="4649520"/>
            <a:ext cx="5578258" cy="401200"/>
          </a:xfrm>
          <a:prstGeom prst="rect">
            <a:avLst/>
          </a:prstGeom>
          <a:solidFill>
            <a:schemeClr val="tx1">
              <a:alpha val="20000"/>
            </a:schemeClr>
          </a:solidFill>
        </p:spPr>
        <p:txBody>
          <a:bodyPr wrap="square" tIns="46800" rIns="720000" rtlCol="0" anchor="ctr">
            <a:spAutoFit/>
          </a:bodyPr>
          <a:lstStyle/>
          <a:p>
            <a:pPr algn="r"/>
            <a:r>
              <a:rPr lang="fr-CH" sz="2000" dirty="0">
                <a:solidFill>
                  <a:schemeClr val="bg1"/>
                </a:solidFill>
                <a:latin typeface="Avenir Book" panose="02000503020000020003" pitchFamily="2" charset="0"/>
              </a:rPr>
              <a:t>VRX</a:t>
            </a:r>
            <a:r>
              <a:rPr lang="fr-CH" sz="2000" baseline="-25000" dirty="0">
                <a:solidFill>
                  <a:schemeClr val="bg1"/>
                </a:solidFill>
                <a:latin typeface="Avenir Book" panose="02000503020000020003" pitchFamily="2" charset="0"/>
              </a:rPr>
              <a:t>PEAK</a:t>
            </a:r>
            <a:r>
              <a:rPr lang="fr-CH" sz="2000" dirty="0">
                <a:solidFill>
                  <a:schemeClr val="bg1"/>
                </a:solidFill>
                <a:latin typeface="Avenir Book" panose="02000503020000020003" pitchFamily="2" charset="0"/>
              </a:rPr>
              <a:t> </a:t>
            </a:r>
            <a:r>
              <a:rPr lang="fr-CH" sz="2000" dirty="0" err="1">
                <a:solidFill>
                  <a:schemeClr val="bg1"/>
                </a:solidFill>
                <a:latin typeface="Avenir Book" panose="02000503020000020003" pitchFamily="2" charset="0"/>
              </a:rPr>
              <a:t>shall</a:t>
            </a:r>
            <a:r>
              <a:rPr lang="fr-CH" sz="2000" dirty="0">
                <a:solidFill>
                  <a:schemeClr val="bg1"/>
                </a:solidFill>
                <a:latin typeface="Avenir Book" panose="02000503020000020003" pitchFamily="2" charset="0"/>
              </a:rPr>
              <a:t> not </a:t>
            </a:r>
            <a:r>
              <a:rPr lang="fr-CH" sz="2000" dirty="0" err="1">
                <a:solidFill>
                  <a:schemeClr val="bg1"/>
                </a:solidFill>
                <a:latin typeface="Avenir Book" panose="02000503020000020003" pitchFamily="2" charset="0"/>
              </a:rPr>
              <a:t>exceed</a:t>
            </a:r>
            <a:r>
              <a:rPr lang="fr-CH" sz="2000" dirty="0">
                <a:solidFill>
                  <a:schemeClr val="bg1"/>
                </a:solidFill>
                <a:latin typeface="Avenir Book" panose="02000503020000020003" pitchFamily="2" charset="0"/>
              </a:rPr>
              <a:t> VRX</a:t>
            </a:r>
            <a:r>
              <a:rPr lang="fr-CH" sz="2000" baseline="-25000" dirty="0">
                <a:solidFill>
                  <a:schemeClr val="bg1"/>
                </a:solidFill>
                <a:latin typeface="Avenir Book" panose="02000503020000020003" pitchFamily="2" charset="0"/>
              </a:rPr>
              <a:t>FULL</a:t>
            </a:r>
            <a:endParaRPr lang="en-CH" sz="2000" baseline="-25000" dirty="0">
              <a:solidFill>
                <a:schemeClr val="bg1"/>
              </a:solidFill>
              <a:latin typeface="Avenir Book" panose="02000503020000020003" pitchFamily="2" charset="0"/>
            </a:endParaRPr>
          </a:p>
        </p:txBody>
      </p:sp>
      <p:sp>
        <p:nvSpPr>
          <p:cNvPr id="25" name="TextBox 24">
            <a:extLst>
              <a:ext uri="{FF2B5EF4-FFF2-40B4-BE49-F238E27FC236}">
                <a16:creationId xmlns:a16="http://schemas.microsoft.com/office/drawing/2014/main" id="{2EAD89E6-207D-A7C7-ACB3-6AF99DEFCAE3}"/>
              </a:ext>
            </a:extLst>
          </p:cNvPr>
          <p:cNvSpPr txBox="1"/>
          <p:nvPr/>
        </p:nvSpPr>
        <p:spPr>
          <a:xfrm>
            <a:off x="6613742" y="5141348"/>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No formulas, but algorithms. More fun!</a:t>
            </a:r>
          </a:p>
        </p:txBody>
      </p:sp>
      <p:pic>
        <p:nvPicPr>
          <p:cNvPr id="26" name="Picture 25">
            <a:extLst>
              <a:ext uri="{FF2B5EF4-FFF2-40B4-BE49-F238E27FC236}">
                <a16:creationId xmlns:a16="http://schemas.microsoft.com/office/drawing/2014/main" id="{6FE9134B-4495-B1B8-5325-47E46086D358}"/>
              </a:ext>
            </a:extLst>
          </p:cNvPr>
          <p:cNvPicPr>
            <a:picLocks noChangeAspect="1"/>
          </p:cNvPicPr>
          <p:nvPr/>
        </p:nvPicPr>
        <p:blipFill rotWithShape="1">
          <a:blip r:embed="rId4"/>
          <a:srcRect r="37633"/>
          <a:stretch/>
        </p:blipFill>
        <p:spPr>
          <a:xfrm>
            <a:off x="0" y="0"/>
            <a:ext cx="6843386" cy="6858000"/>
          </a:xfrm>
          <a:prstGeom prst="rect">
            <a:avLst/>
          </a:prstGeom>
        </p:spPr>
      </p:pic>
      <p:pic>
        <p:nvPicPr>
          <p:cNvPr id="27" name="Picture 26">
            <a:extLst>
              <a:ext uri="{FF2B5EF4-FFF2-40B4-BE49-F238E27FC236}">
                <a16:creationId xmlns:a16="http://schemas.microsoft.com/office/drawing/2014/main" id="{BA389DB2-5CA5-D7B1-AA22-9AA1A21C04A1}"/>
              </a:ext>
            </a:extLst>
          </p:cNvPr>
          <p:cNvPicPr>
            <a:picLocks noChangeAspect="1"/>
          </p:cNvPicPr>
          <p:nvPr/>
        </p:nvPicPr>
        <p:blipFill rotWithShape="1">
          <a:blip r:embed="rId5"/>
          <a:srcRect r="37633"/>
          <a:stretch/>
        </p:blipFill>
        <p:spPr>
          <a:xfrm>
            <a:off x="0" y="0"/>
            <a:ext cx="6843386" cy="6858000"/>
          </a:xfrm>
          <a:prstGeom prst="rect">
            <a:avLst/>
          </a:prstGeom>
        </p:spPr>
      </p:pic>
      <p:pic>
        <p:nvPicPr>
          <p:cNvPr id="28" name="Picture 27">
            <a:extLst>
              <a:ext uri="{FF2B5EF4-FFF2-40B4-BE49-F238E27FC236}">
                <a16:creationId xmlns:a16="http://schemas.microsoft.com/office/drawing/2014/main" id="{0D55CB11-9157-A608-07CC-3A4CE69ED43B}"/>
              </a:ext>
            </a:extLst>
          </p:cNvPr>
          <p:cNvPicPr>
            <a:picLocks noChangeAspect="1"/>
          </p:cNvPicPr>
          <p:nvPr/>
        </p:nvPicPr>
        <p:blipFill rotWithShape="1">
          <a:blip r:embed="rId6"/>
          <a:srcRect r="37633"/>
          <a:stretch/>
        </p:blipFill>
        <p:spPr>
          <a:xfrm>
            <a:off x="0" y="0"/>
            <a:ext cx="6843386" cy="6858000"/>
          </a:xfrm>
          <a:prstGeom prst="rect">
            <a:avLst/>
          </a:prstGeom>
        </p:spPr>
      </p:pic>
      <p:pic>
        <p:nvPicPr>
          <p:cNvPr id="29" name="Picture 28" descr="Logo, company name&#10;&#10;Description automatically generated">
            <a:extLst>
              <a:ext uri="{FF2B5EF4-FFF2-40B4-BE49-F238E27FC236}">
                <a16:creationId xmlns:a16="http://schemas.microsoft.com/office/drawing/2014/main" id="{1F0949D8-D640-C54E-3DBE-DB94CD45F870}"/>
              </a:ext>
            </a:extLst>
          </p:cNvPr>
          <p:cNvPicPr>
            <a:picLocks noChangeAspect="1"/>
          </p:cNvPicPr>
          <p:nvPr/>
        </p:nvPicPr>
        <p:blipFill>
          <a:blip r:embed="rId7"/>
          <a:stretch>
            <a:fillRect/>
          </a:stretch>
        </p:blipFill>
        <p:spPr>
          <a:xfrm>
            <a:off x="3421693" y="6097171"/>
            <a:ext cx="1697228" cy="456946"/>
          </a:xfrm>
          <a:prstGeom prst="rect">
            <a:avLst/>
          </a:prstGeom>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0-#ppt_w/2"/>
                                          </p:val>
                                        </p:tav>
                                        <p:tav tm="100000">
                                          <p:val>
                                            <p:strVal val="#ppt_x"/>
                                          </p:val>
                                        </p:tav>
                                      </p:tavLst>
                                    </p:anim>
                                    <p:anim calcmode="lin" valueType="num">
                                      <p:cBhvr additive="base">
                                        <p:cTn id="19"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additive="base">
                                        <p:cTn id="24" dur="500" fill="hold"/>
                                        <p:tgtEl>
                                          <p:spTgt spid="28"/>
                                        </p:tgtEl>
                                        <p:attrNameLst>
                                          <p:attrName>ppt_x</p:attrName>
                                        </p:attrNameLst>
                                      </p:cBhvr>
                                      <p:tavLst>
                                        <p:tav tm="0">
                                          <p:val>
                                            <p:strVal val="0-#ppt_w/2"/>
                                          </p:val>
                                        </p:tav>
                                        <p:tav tm="100000">
                                          <p:val>
                                            <p:strVal val="#ppt_x"/>
                                          </p:val>
                                        </p:tav>
                                      </p:tavLst>
                                    </p:anim>
                                    <p:anim calcmode="lin" valueType="num">
                                      <p:cBhvr additive="base">
                                        <p:cTn id="25"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6">
            <a:extLst>
              <a:ext uri="{FF2B5EF4-FFF2-40B4-BE49-F238E27FC236}">
                <a16:creationId xmlns:a16="http://schemas.microsoft.com/office/drawing/2014/main" id="{6E22720D-D365-0F48-BC57-2D3D50E83083}"/>
              </a:ext>
            </a:extLst>
          </p:cNvPr>
          <p:cNvPicPr>
            <a:picLocks noChangeAspect="1"/>
          </p:cNvPicPr>
          <p:nvPr/>
        </p:nvPicPr>
        <p:blipFill rotWithShape="1">
          <a:blip r:embed="rId3"/>
          <a:srcRect l="331" t="12142" r="52" b="6031"/>
          <a:stretch/>
        </p:blipFill>
        <p:spPr>
          <a:xfrm>
            <a:off x="-2401" y="-2256"/>
            <a:ext cx="12179768" cy="6851120"/>
          </a:xfrm>
          <a:prstGeom prst="rect">
            <a:avLst/>
          </a:prstGeom>
        </p:spPr>
      </p:pic>
      <p:sp>
        <p:nvSpPr>
          <p:cNvPr id="17" name="Rectangle 16">
            <a:extLst>
              <a:ext uri="{FF2B5EF4-FFF2-40B4-BE49-F238E27FC236}">
                <a16:creationId xmlns:a16="http://schemas.microsoft.com/office/drawing/2014/main" id="{E1D08F57-F822-1D48-A21F-3B093F33B8E1}"/>
              </a:ext>
            </a:extLst>
          </p:cNvPr>
          <p:cNvSpPr/>
          <p:nvPr/>
        </p:nvSpPr>
        <p:spPr>
          <a:xfrm>
            <a:off x="-1" y="0"/>
            <a:ext cx="12192000" cy="6858000"/>
          </a:xfrm>
          <a:prstGeom prst="rect">
            <a:avLst/>
          </a:prstGeom>
          <a:gradFill flip="none" rotWithShape="1">
            <a:gsLst>
              <a:gs pos="0">
                <a:srgbClr val="2D3440"/>
              </a:gs>
              <a:gs pos="50000">
                <a:srgbClr val="2D3440">
                  <a:alpha val="90375"/>
                </a:srgbClr>
              </a:gs>
              <a:gs pos="100000">
                <a:srgbClr val="2D344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pic>
        <p:nvPicPr>
          <p:cNvPr id="4" name="Picture 3" descr="Logo, company name&#10;&#10;Description automatically generated">
            <a:extLst>
              <a:ext uri="{FF2B5EF4-FFF2-40B4-BE49-F238E27FC236}">
                <a16:creationId xmlns:a16="http://schemas.microsoft.com/office/drawing/2014/main" id="{450A65BE-9A47-AD48-A270-82BE44BC46F9}"/>
              </a:ext>
            </a:extLst>
          </p:cNvPr>
          <p:cNvPicPr>
            <a:picLocks noChangeAspect="1"/>
          </p:cNvPicPr>
          <p:nvPr/>
        </p:nvPicPr>
        <p:blipFill>
          <a:blip r:embed="rId4"/>
          <a:stretch>
            <a:fillRect/>
          </a:stretch>
        </p:blipFill>
        <p:spPr>
          <a:xfrm>
            <a:off x="0" y="229348"/>
            <a:ext cx="2802674" cy="754566"/>
          </a:xfrm>
          <a:prstGeom prst="rect">
            <a:avLst/>
          </a:prstGeom>
          <a:effectLst/>
        </p:spPr>
      </p:pic>
      <p:pic>
        <p:nvPicPr>
          <p:cNvPr id="6" name="Picture 5">
            <a:extLst>
              <a:ext uri="{FF2B5EF4-FFF2-40B4-BE49-F238E27FC236}">
                <a16:creationId xmlns:a16="http://schemas.microsoft.com/office/drawing/2014/main" id="{6F5C11C6-1A4E-B84D-A961-CF6033A2F796}"/>
              </a:ext>
            </a:extLst>
          </p:cNvPr>
          <p:cNvPicPr>
            <a:picLocks noChangeAspect="1"/>
          </p:cNvPicPr>
          <p:nvPr/>
        </p:nvPicPr>
        <p:blipFill>
          <a:blip r:embed="rId5">
            <a:alphaModFix/>
          </a:blip>
          <a:stretch>
            <a:fillRect/>
          </a:stretch>
        </p:blipFill>
        <p:spPr>
          <a:xfrm>
            <a:off x="4750685" y="207567"/>
            <a:ext cx="7200000" cy="1801739"/>
          </a:xfrm>
          <a:prstGeom prst="rect">
            <a:avLst/>
          </a:prstGeom>
          <a:effectLst>
            <a:outerShdw blurRad="50800" dist="38100" dir="8100000" algn="tr" rotWithShape="0">
              <a:prstClr val="black">
                <a:alpha val="40000"/>
              </a:prstClr>
            </a:outerShdw>
          </a:effectLst>
        </p:spPr>
      </p:pic>
      <p:pic>
        <p:nvPicPr>
          <p:cNvPr id="8" name="Picture 7">
            <a:extLst>
              <a:ext uri="{FF2B5EF4-FFF2-40B4-BE49-F238E27FC236}">
                <a16:creationId xmlns:a16="http://schemas.microsoft.com/office/drawing/2014/main" id="{F029A464-B82A-6740-87F9-3FBBB6148DE3}"/>
              </a:ext>
            </a:extLst>
          </p:cNvPr>
          <p:cNvPicPr>
            <a:picLocks noChangeAspect="1"/>
          </p:cNvPicPr>
          <p:nvPr/>
        </p:nvPicPr>
        <p:blipFill>
          <a:blip r:embed="rId6">
            <a:alphaModFix/>
          </a:blip>
          <a:stretch>
            <a:fillRect/>
          </a:stretch>
        </p:blipFill>
        <p:spPr>
          <a:xfrm>
            <a:off x="4750685" y="4848694"/>
            <a:ext cx="7200000" cy="1777260"/>
          </a:xfrm>
          <a:prstGeom prst="rect">
            <a:avLst/>
          </a:prstGeom>
          <a:effectLst>
            <a:outerShdw blurRad="50800" dist="38100" dir="8100000" algn="tr" rotWithShape="0">
              <a:prstClr val="black">
                <a:alpha val="40000"/>
              </a:prstClr>
            </a:outerShdw>
          </a:effectLst>
        </p:spPr>
      </p:pic>
      <p:sp>
        <p:nvSpPr>
          <p:cNvPr id="15" name="TextBox 14">
            <a:extLst>
              <a:ext uri="{FF2B5EF4-FFF2-40B4-BE49-F238E27FC236}">
                <a16:creationId xmlns:a16="http://schemas.microsoft.com/office/drawing/2014/main" id="{EC2B1906-91DA-9E4D-87E5-9F11D53681E1}"/>
              </a:ext>
            </a:extLst>
          </p:cNvPr>
          <p:cNvSpPr txBox="1"/>
          <p:nvPr/>
        </p:nvSpPr>
        <p:spPr>
          <a:xfrm>
            <a:off x="0" y="2274838"/>
            <a:ext cx="4750685" cy="2308324"/>
          </a:xfrm>
          <a:prstGeom prst="rect">
            <a:avLst/>
          </a:prstGeom>
          <a:noFill/>
        </p:spPr>
        <p:txBody>
          <a:bodyPr wrap="square" lIns="540000" rIns="540000" rtlCol="0" anchor="ctr" anchorCtr="0">
            <a:spAutoFit/>
          </a:bodyPr>
          <a:lstStyle/>
          <a:p>
            <a:pPr algn="ctr"/>
            <a:r>
              <a:rPr lang="en-CH" sz="7200" b="1" dirty="0">
                <a:solidFill>
                  <a:srgbClr val="193F97"/>
                </a:solidFill>
                <a:latin typeface="Avenir Black" panose="02000503020000020003" pitchFamily="2" charset="0"/>
              </a:rPr>
              <a:t>EBU</a:t>
            </a:r>
            <a:r>
              <a:rPr lang="en-CH" sz="7200" b="1" dirty="0">
                <a:solidFill>
                  <a:srgbClr val="707271"/>
                </a:solidFill>
                <a:latin typeface="Avenir Black" panose="02000503020000020003" pitchFamily="2" charset="0"/>
              </a:rPr>
              <a:t>LIST</a:t>
            </a:r>
            <a:r>
              <a:rPr lang="en-CH" sz="7200" b="1" dirty="0">
                <a:solidFill>
                  <a:srgbClr val="D9D9D9"/>
                </a:solidFill>
                <a:latin typeface="Avenir Black" panose="02000503020000020003" pitchFamily="2" charset="0"/>
              </a:rPr>
              <a:t> </a:t>
            </a:r>
          </a:p>
          <a:p>
            <a:pPr algn="ctr"/>
            <a:r>
              <a:rPr lang="en-CH" sz="7200" b="1">
                <a:solidFill>
                  <a:srgbClr val="D9D9D9"/>
                </a:solidFill>
                <a:latin typeface="Avenir Black" panose="02000503020000020003" pitchFamily="2" charset="0"/>
              </a:rPr>
              <a:t>2.</a:t>
            </a:r>
            <a:r>
              <a:rPr lang="nl-BE" sz="7200" b="1" dirty="0">
                <a:solidFill>
                  <a:srgbClr val="D9D9D9"/>
                </a:solidFill>
                <a:latin typeface="Avenir Black" panose="02000503020000020003" pitchFamily="2" charset="0"/>
              </a:rPr>
              <a:t>2</a:t>
            </a:r>
            <a:endParaRPr lang="en-CH" sz="7200" b="1" dirty="0">
              <a:solidFill>
                <a:srgbClr val="D9D9D9"/>
              </a:solidFill>
              <a:latin typeface="Avenir Black" panose="02000503020000020003" pitchFamily="2" charset="0"/>
            </a:endParaRPr>
          </a:p>
        </p:txBody>
      </p:sp>
      <p:pic>
        <p:nvPicPr>
          <p:cNvPr id="7" name="Picture 6">
            <a:extLst>
              <a:ext uri="{FF2B5EF4-FFF2-40B4-BE49-F238E27FC236}">
                <a16:creationId xmlns:a16="http://schemas.microsoft.com/office/drawing/2014/main" id="{EFB2F36F-A20F-5B42-9E2A-106CD75061C4}"/>
              </a:ext>
            </a:extLst>
          </p:cNvPr>
          <p:cNvPicPr>
            <a:picLocks noChangeAspect="1"/>
          </p:cNvPicPr>
          <p:nvPr/>
        </p:nvPicPr>
        <p:blipFill>
          <a:blip r:embed="rId7">
            <a:alphaModFix/>
          </a:blip>
          <a:stretch>
            <a:fillRect/>
          </a:stretch>
        </p:blipFill>
        <p:spPr>
          <a:xfrm>
            <a:off x="4750685" y="2457902"/>
            <a:ext cx="7200000" cy="1942196"/>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645836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1392350fb1a_2_39"/>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What is a PICS?</a:t>
            </a:r>
            <a:endParaRPr>
              <a:solidFill>
                <a:schemeClr val="lt1"/>
              </a:solidFill>
            </a:endParaRPr>
          </a:p>
        </p:txBody>
      </p:sp>
      <p:sp>
        <p:nvSpPr>
          <p:cNvPr id="233" name="Google Shape;233;g1392350fb1a_2_39"/>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457200" algn="l" rtl="0">
              <a:spcBef>
                <a:spcPts val="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A Protocol Implementation Conformance Statement (</a:t>
            </a:r>
            <a:r>
              <a:rPr lang="en-US" sz="3200" b="1">
                <a:solidFill>
                  <a:schemeClr val="dk1"/>
                </a:solidFill>
                <a:latin typeface="Century Gothic"/>
                <a:ea typeface="Century Gothic"/>
                <a:cs typeface="Century Gothic"/>
                <a:sym typeface="Century Gothic"/>
              </a:rPr>
              <a:t>PICS</a:t>
            </a:r>
            <a:r>
              <a:rPr lang="en-US" sz="3200">
                <a:solidFill>
                  <a:schemeClr val="dk1"/>
                </a:solidFill>
                <a:latin typeface="Century Gothic"/>
                <a:ea typeface="Century Gothic"/>
                <a:cs typeface="Century Gothic"/>
                <a:sym typeface="Century Gothic"/>
              </a:rPr>
              <a:t>) is a structured document which asserts which specific requirements are met by a given implementation of a protocol standard.</a:t>
            </a:r>
            <a:endParaRPr sz="1400">
              <a:solidFill>
                <a:schemeClr val="dk1"/>
              </a:solidFill>
              <a:latin typeface="Arial"/>
              <a:ea typeface="Arial"/>
              <a:cs typeface="Arial"/>
              <a:sym typeface="Arial"/>
            </a:endParaRPr>
          </a:p>
          <a:p>
            <a:pPr marL="457200" lvl="0" indent="-4572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AES67-2018 was the first revision of the AES67 standard to include PICS for this standard. We used it as an example.</a:t>
            </a:r>
            <a:endParaRPr sz="2000">
              <a:solidFill>
                <a:schemeClr val="dk1"/>
              </a:solidFill>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1392350fb1a_2_44"/>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PICS Benefits</a:t>
            </a:r>
            <a:endParaRPr>
              <a:solidFill>
                <a:schemeClr val="lt1"/>
              </a:solidFill>
            </a:endParaRPr>
          </a:p>
        </p:txBody>
      </p:sp>
      <p:sp>
        <p:nvSpPr>
          <p:cNvPr id="239" name="Google Shape;239;g1392350fb1a_2_44"/>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431800" algn="l" rtl="0">
              <a:spcBef>
                <a:spcPts val="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Helps implementers by providing a checklist of requirements</a:t>
            </a:r>
            <a:endParaRPr sz="1400">
              <a:solidFill>
                <a:schemeClr val="dk1"/>
              </a:solidFill>
              <a:latin typeface="Arial"/>
              <a:ea typeface="Arial"/>
              <a:cs typeface="Arial"/>
              <a:sym typeface="Arial"/>
            </a:endParaRPr>
          </a:p>
          <a:p>
            <a:pPr marL="457200" lvl="0"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Helps implementers by providing additional clarifications to some of the requirements</a:t>
            </a:r>
            <a:endParaRPr sz="1400">
              <a:solidFill>
                <a:schemeClr val="dk1"/>
              </a:solidFill>
              <a:latin typeface="Arial"/>
              <a:ea typeface="Arial"/>
              <a:cs typeface="Arial"/>
              <a:sym typeface="Arial"/>
            </a:endParaRPr>
          </a:p>
          <a:p>
            <a:pPr marL="457200" lvl="0"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Helps users by listing all the requirements and exact options that were implemented</a:t>
            </a:r>
            <a:endParaRPr sz="1400">
              <a:solidFill>
                <a:schemeClr val="dk1"/>
              </a:solidFill>
              <a:latin typeface="Arial"/>
              <a:ea typeface="Arial"/>
              <a:cs typeface="Arial"/>
              <a:sym typeface="Arial"/>
            </a:endParaRPr>
          </a:p>
          <a:p>
            <a:pPr marL="457200" lvl="0"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Helps users ensure interoperation between two implementations</a:t>
            </a:r>
            <a:endParaRPr sz="3200">
              <a:solidFill>
                <a:schemeClr val="dk1"/>
              </a:solidFill>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1392350fb1a_2_49"/>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PICS Benefits</a:t>
            </a:r>
            <a:endParaRPr>
              <a:solidFill>
                <a:schemeClr val="lt1"/>
              </a:solidFill>
            </a:endParaRPr>
          </a:p>
        </p:txBody>
      </p:sp>
      <p:sp>
        <p:nvSpPr>
          <p:cNvPr id="245" name="Google Shape;245;g1392350fb1a_2_49"/>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431800" algn="l" rtl="0">
              <a:spcBef>
                <a:spcPts val="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Helps in procurement - might be utilized for tender procedures</a:t>
            </a:r>
            <a:endParaRPr sz="1400">
              <a:solidFill>
                <a:schemeClr val="dk1"/>
              </a:solidFill>
              <a:latin typeface="Arial"/>
              <a:ea typeface="Arial"/>
              <a:cs typeface="Arial"/>
              <a:sym typeface="Arial"/>
            </a:endParaRPr>
          </a:p>
          <a:p>
            <a:pPr marL="457200" lvl="0"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Helps in testing – provides a basis for preparing tests to be used to determine conformance of an implementation to the standard. Will be used in JTNM-Tested.</a:t>
            </a:r>
            <a:endParaRPr sz="3200">
              <a:solidFill>
                <a:schemeClr val="dk1"/>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1392350fb1a_2_54"/>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SMPTE ST 2110 PICS</a:t>
            </a:r>
            <a:endParaRPr>
              <a:solidFill>
                <a:schemeClr val="lt1"/>
              </a:solidFill>
            </a:endParaRPr>
          </a:p>
        </p:txBody>
      </p:sp>
      <p:sp>
        <p:nvSpPr>
          <p:cNvPr id="251" name="Google Shape;251;g1392350fb1a_2_54"/>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431800" algn="l" rtl="0">
              <a:spcBef>
                <a:spcPts val="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Format:</a:t>
            </a:r>
            <a:endParaRPr sz="1400">
              <a:solidFill>
                <a:schemeClr val="dk1"/>
              </a:solidFill>
              <a:latin typeface="Arial"/>
              <a:ea typeface="Arial"/>
              <a:cs typeface="Arial"/>
              <a:sym typeface="Arial"/>
            </a:endParaRPr>
          </a:p>
          <a:p>
            <a:pPr marL="914400" lvl="1" indent="-406400" algn="l" rtl="0">
              <a:spcBef>
                <a:spcPts val="500"/>
              </a:spcBef>
              <a:spcAft>
                <a:spcPts val="0"/>
              </a:spcAft>
              <a:buClr>
                <a:schemeClr val="dk1"/>
              </a:buClr>
              <a:buSzPts val="2800"/>
              <a:buFont typeface="Arial"/>
              <a:buChar char="○"/>
            </a:pPr>
            <a:r>
              <a:rPr lang="en-US" sz="2800">
                <a:solidFill>
                  <a:schemeClr val="dk1"/>
                </a:solidFill>
                <a:latin typeface="Century Gothic"/>
                <a:ea typeface="Century Gothic"/>
                <a:cs typeface="Century Gothic"/>
                <a:sym typeface="Century Gothic"/>
              </a:rPr>
              <a:t>Separate document – Recommended Practice</a:t>
            </a:r>
            <a:endParaRPr sz="1400">
              <a:solidFill>
                <a:schemeClr val="dk1"/>
              </a:solidFill>
              <a:latin typeface="Arial"/>
              <a:ea typeface="Arial"/>
              <a:cs typeface="Arial"/>
              <a:sym typeface="Arial"/>
            </a:endParaRPr>
          </a:p>
          <a:p>
            <a:pPr marL="457200" lvl="0" indent="-254000" algn="l" rtl="0">
              <a:spcBef>
                <a:spcPts val="1000"/>
              </a:spcBef>
              <a:spcAft>
                <a:spcPts val="0"/>
              </a:spcAft>
              <a:buNone/>
            </a:pPr>
            <a:endParaRPr sz="3200">
              <a:solidFill>
                <a:schemeClr val="dk1"/>
              </a:solidFill>
              <a:latin typeface="Century Gothic"/>
              <a:ea typeface="Century Gothic"/>
              <a:cs typeface="Century Gothic"/>
              <a:sym typeface="Century Gothic"/>
            </a:endParaRPr>
          </a:p>
          <a:p>
            <a:pPr marL="457200" lvl="0"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Naming:</a:t>
            </a:r>
            <a:endParaRPr sz="1400">
              <a:solidFill>
                <a:schemeClr val="dk1"/>
              </a:solidFill>
              <a:latin typeface="Arial"/>
              <a:ea typeface="Arial"/>
              <a:cs typeface="Arial"/>
              <a:sym typeface="Arial"/>
            </a:endParaRPr>
          </a:p>
          <a:p>
            <a:pPr marL="914400" lvl="1" indent="-406400" algn="l" rtl="0">
              <a:spcBef>
                <a:spcPts val="500"/>
              </a:spcBef>
              <a:spcAft>
                <a:spcPts val="0"/>
              </a:spcAft>
              <a:buClr>
                <a:schemeClr val="dk1"/>
              </a:buClr>
              <a:buSzPts val="2800"/>
              <a:buFont typeface="Arial"/>
              <a:buChar char="○"/>
            </a:pPr>
            <a:r>
              <a:rPr lang="en-US" sz="2800">
                <a:solidFill>
                  <a:schemeClr val="dk1"/>
                </a:solidFill>
                <a:latin typeface="Century Gothic"/>
                <a:ea typeface="Century Gothic"/>
                <a:cs typeface="Century Gothic"/>
                <a:sym typeface="Century Gothic"/>
              </a:rPr>
              <a:t>Number of the original document plus 100:</a:t>
            </a:r>
            <a:endParaRPr sz="1400">
              <a:solidFill>
                <a:schemeClr val="dk1"/>
              </a:solidFill>
              <a:latin typeface="Arial"/>
              <a:ea typeface="Arial"/>
              <a:cs typeface="Arial"/>
              <a:sym typeface="Arial"/>
            </a:endParaRPr>
          </a:p>
          <a:p>
            <a:pPr marL="0" lvl="0" indent="0" algn="l" rtl="0">
              <a:spcBef>
                <a:spcPts val="1000"/>
              </a:spcBef>
              <a:spcAft>
                <a:spcPts val="0"/>
              </a:spcAft>
              <a:buNone/>
            </a:pPr>
            <a:r>
              <a:rPr lang="en-US" sz="3200">
                <a:solidFill>
                  <a:schemeClr val="dk1"/>
                </a:solidFill>
                <a:latin typeface="Century Gothic"/>
                <a:ea typeface="Century Gothic"/>
                <a:cs typeface="Century Gothic"/>
                <a:sym typeface="Century Gothic"/>
              </a:rPr>
              <a:t>	 </a:t>
            </a:r>
            <a:r>
              <a:rPr lang="en-US">
                <a:solidFill>
                  <a:schemeClr val="dk1"/>
                </a:solidFill>
                <a:latin typeface="Century Gothic"/>
                <a:ea typeface="Century Gothic"/>
                <a:cs typeface="Century Gothic"/>
                <a:sym typeface="Century Gothic"/>
              </a:rPr>
              <a:t>Pics for ST 2110-10 is in RP 2110-110</a:t>
            </a:r>
            <a:endParaRPr sz="3200">
              <a:solidFill>
                <a:schemeClr val="dk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large building&#10;&#10;Description automatically generated">
            <a:extLst>
              <a:ext uri="{FF2B5EF4-FFF2-40B4-BE49-F238E27FC236}">
                <a16:creationId xmlns:a16="http://schemas.microsoft.com/office/drawing/2014/main" id="{5976B2BB-82B5-E54D-8DFA-E5AE61F28FFA}"/>
              </a:ext>
            </a:extLst>
          </p:cNvPr>
          <p:cNvPicPr>
            <a:picLocks noGrp="1" noChangeAspect="1"/>
          </p:cNvPicPr>
          <p:nvPr>
            <p:ph idx="4294967295"/>
          </p:nvPr>
        </p:nvPicPr>
        <p:blipFill rotWithShape="1">
          <a:blip r:embed="rId3"/>
          <a:srcRect t="15616"/>
          <a:stretch/>
        </p:blipFill>
        <p:spPr>
          <a:xfrm>
            <a:off x="0" y="0"/>
            <a:ext cx="12190413" cy="6858000"/>
          </a:xfrm>
        </p:spPr>
      </p:pic>
      <p:sp>
        <p:nvSpPr>
          <p:cNvPr id="6" name="Rectangle 5">
            <a:extLst>
              <a:ext uri="{FF2B5EF4-FFF2-40B4-BE49-F238E27FC236}">
                <a16:creationId xmlns:a16="http://schemas.microsoft.com/office/drawing/2014/main" id="{F981544C-146B-7D44-A4D0-9BD84F653D04}"/>
              </a:ext>
            </a:extLst>
          </p:cNvPr>
          <p:cNvSpPr/>
          <p:nvPr/>
        </p:nvSpPr>
        <p:spPr>
          <a:xfrm>
            <a:off x="0" y="1809000"/>
            <a:ext cx="12192000" cy="3240000"/>
          </a:xfrm>
          <a:prstGeom prst="rect">
            <a:avLst/>
          </a:prstGeom>
          <a:gradFill flip="none" rotWithShape="1">
            <a:gsLst>
              <a:gs pos="0">
                <a:schemeClr val="tx1"/>
              </a:gs>
              <a:gs pos="40000">
                <a:schemeClr val="tx1">
                  <a:alpha val="70000"/>
                </a:schemeClr>
              </a:gs>
              <a:gs pos="100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100" normalizeH="0" baseline="0" noProof="0" dirty="0">
                <a:ln>
                  <a:noFill/>
                </a:ln>
                <a:solidFill>
                  <a:prstClr val="black"/>
                </a:solidFill>
                <a:effectLst/>
                <a:uLnTx/>
                <a:uFillTx/>
                <a:latin typeface="Bebas Neue"/>
                <a:ea typeface="+mn-ea"/>
                <a:cs typeface="+mn-cs"/>
              </a:rPr>
              <a:t>JT-NM Tested program</a:t>
            </a:r>
          </a:p>
        </p:txBody>
      </p:sp>
      <p:grpSp>
        <p:nvGrpSpPr>
          <p:cNvPr id="2" name="Group 1">
            <a:extLst>
              <a:ext uri="{FF2B5EF4-FFF2-40B4-BE49-F238E27FC236}">
                <a16:creationId xmlns:a16="http://schemas.microsoft.com/office/drawing/2014/main" id="{870B65D6-8725-5742-9637-5E46675881A7}"/>
              </a:ext>
            </a:extLst>
          </p:cNvPr>
          <p:cNvGrpSpPr/>
          <p:nvPr/>
        </p:nvGrpSpPr>
        <p:grpSpPr>
          <a:xfrm>
            <a:off x="0" y="6325644"/>
            <a:ext cx="2742522" cy="534667"/>
            <a:chOff x="-15833" y="-632533"/>
            <a:chExt cx="2742522" cy="534667"/>
          </a:xfrm>
        </p:grpSpPr>
        <p:sp>
          <p:nvSpPr>
            <p:cNvPr id="10" name="TextBox 9">
              <a:extLst>
                <a:ext uri="{FF2B5EF4-FFF2-40B4-BE49-F238E27FC236}">
                  <a16:creationId xmlns:a16="http://schemas.microsoft.com/office/drawing/2014/main" id="{ED168B32-CE5A-3340-902E-C99AA69B55F4}"/>
                </a:ext>
              </a:extLst>
            </p:cNvPr>
            <p:cNvSpPr txBox="1"/>
            <p:nvPr/>
          </p:nvSpPr>
          <p:spPr>
            <a:xfrm>
              <a:off x="-15833" y="-632533"/>
              <a:ext cx="27425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a:ln>
                    <a:noFill/>
                  </a:ln>
                  <a:solidFill>
                    <a:srgbClr val="193F97"/>
                  </a:solidFill>
                  <a:effectLst/>
                  <a:uLnTx/>
                  <a:uFillTx/>
                  <a:latin typeface="Avenir Black" panose="02000503020000020003" pitchFamily="2" charset="0"/>
                  <a:ea typeface="+mn-ea"/>
                  <a:cs typeface="Arial" panose="020B0604020202020204" pitchFamily="34" charset="0"/>
                </a:rPr>
                <a:t>EBU</a:t>
              </a:r>
            </a:p>
          </p:txBody>
        </p:sp>
        <p:sp>
          <p:nvSpPr>
            <p:cNvPr id="11" name="TextBox 10">
              <a:extLst>
                <a:ext uri="{FF2B5EF4-FFF2-40B4-BE49-F238E27FC236}">
                  <a16:creationId xmlns:a16="http://schemas.microsoft.com/office/drawing/2014/main" id="{68823D45-7FD8-0849-8112-531EC6CB2C89}"/>
                </a:ext>
              </a:extLst>
            </p:cNvPr>
            <p:cNvSpPr txBox="1"/>
            <p:nvPr/>
          </p:nvSpPr>
          <p:spPr>
            <a:xfrm>
              <a:off x="-1200" y="-290226"/>
              <a:ext cx="2561112" cy="1923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50" b="0" i="0" u="none" strike="noStrike" kern="1200" cap="none" spc="0" normalizeH="0" baseline="0" noProof="0">
                  <a:ln>
                    <a:noFill/>
                  </a:ln>
                  <a:solidFill>
                    <a:srgbClr val="707271"/>
                  </a:solidFill>
                  <a:effectLst/>
                  <a:uLnTx/>
                  <a:uFillTx/>
                  <a:latin typeface="Avenir Medium" panose="02000503020000020003" pitchFamily="2" charset="0"/>
                  <a:ea typeface="+mn-ea"/>
                  <a:cs typeface="+mn-cs"/>
                </a:rPr>
                <a:t>TECHNOLOGY &amp; INNOVATION</a:t>
              </a:r>
            </a:p>
          </p:txBody>
        </p:sp>
      </p:grpSp>
      <p:sp>
        <p:nvSpPr>
          <p:cNvPr id="13" name="TextBox 12">
            <a:extLst>
              <a:ext uri="{FF2B5EF4-FFF2-40B4-BE49-F238E27FC236}">
                <a16:creationId xmlns:a16="http://schemas.microsoft.com/office/drawing/2014/main" id="{9D446E4F-0E29-A848-87D5-DE62F0DD6119}"/>
              </a:ext>
            </a:extLst>
          </p:cNvPr>
          <p:cNvSpPr txBox="1"/>
          <p:nvPr/>
        </p:nvSpPr>
        <p:spPr>
          <a:xfrm>
            <a:off x="-1200" y="4167594"/>
            <a:ext cx="121932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200" normalizeH="0" baseline="0" noProof="0" dirty="0">
                <a:ln>
                  <a:noFill/>
                </a:ln>
                <a:solidFill>
                  <a:prstClr val="black"/>
                </a:solidFill>
                <a:effectLst/>
                <a:uLnTx/>
                <a:uFillTx/>
                <a:latin typeface="Kollektif" panose="020B0604020101010102" pitchFamily="34" charset="77"/>
                <a:ea typeface="Brush Script MT" panose="03060802040406070304" pitchFamily="66" charset="-122"/>
                <a:cs typeface="Chiller" panose="020F0502020204030204" pitchFamily="34" charset="0"/>
              </a:rPr>
              <a:t>SEPTEMBRE 2022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200" normalizeH="0" baseline="0" noProof="0" dirty="0">
                <a:ln>
                  <a:noFill/>
                </a:ln>
                <a:solidFill>
                  <a:prstClr val="black"/>
                </a:solidFill>
                <a:effectLst/>
                <a:uLnTx/>
                <a:uFillTx/>
                <a:latin typeface="Kollektif" panose="020B0604020101010102" pitchFamily="34" charset="77"/>
                <a:ea typeface="Brush Script MT" panose="03060802040406070304" pitchFamily="66" charset="-122"/>
                <a:cs typeface="Chiller" panose="020F0502020204030204" pitchFamily="34" charset="0"/>
              </a:rPr>
              <a:t>IBC 2022 - IP SHOWCASE</a:t>
            </a:r>
          </a:p>
        </p:txBody>
      </p:sp>
      <p:sp>
        <p:nvSpPr>
          <p:cNvPr id="14" name="TextBox 13">
            <a:extLst>
              <a:ext uri="{FF2B5EF4-FFF2-40B4-BE49-F238E27FC236}">
                <a16:creationId xmlns:a16="http://schemas.microsoft.com/office/drawing/2014/main" id="{B2EB7073-EBAB-A543-8439-E7D79103D364}"/>
              </a:ext>
            </a:extLst>
          </p:cNvPr>
          <p:cNvSpPr txBox="1"/>
          <p:nvPr/>
        </p:nvSpPr>
        <p:spPr>
          <a:xfrm>
            <a:off x="0" y="2290297"/>
            <a:ext cx="121932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Playlist-Script" pitchFamily="2" charset="0"/>
                <a:ea typeface="+mn-ea"/>
                <a:cs typeface="+mn-cs"/>
              </a:rPr>
              <a:t>IP Showcase</a:t>
            </a:r>
          </a:p>
        </p:txBody>
      </p:sp>
      <p:sp>
        <p:nvSpPr>
          <p:cNvPr id="15" name="TextBox 14">
            <a:extLst>
              <a:ext uri="{FF2B5EF4-FFF2-40B4-BE49-F238E27FC236}">
                <a16:creationId xmlns:a16="http://schemas.microsoft.com/office/drawing/2014/main" id="{25F37EB0-F242-3843-A25B-961D8C9E9C55}"/>
              </a:ext>
            </a:extLst>
          </p:cNvPr>
          <p:cNvSpPr txBox="1"/>
          <p:nvPr/>
        </p:nvSpPr>
        <p:spPr>
          <a:xfrm>
            <a:off x="-1200" y="4675045"/>
            <a:ext cx="1219199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Bellandha Signature" pitchFamily="2" charset="0"/>
                <a:ea typeface="Brush Script MT" panose="03060802040406070304" pitchFamily="66" charset="-122"/>
                <a:cs typeface="Brush Script MT" panose="03060802040406070304" pitchFamily="66" charset="-122"/>
              </a:rPr>
              <a:t>Pavlo</a:t>
            </a:r>
            <a:r>
              <a:rPr kumimoji="0" lang="en-GB" sz="1800" b="0" i="0" u="none" strike="noStrike" kern="1200" cap="none" spc="0" normalizeH="0" baseline="0" noProof="0" dirty="0">
                <a:ln>
                  <a:noFill/>
                </a:ln>
                <a:solidFill>
                  <a:prstClr val="black"/>
                </a:solidFill>
                <a:effectLst/>
                <a:uLnTx/>
                <a:uFillTx/>
                <a:latin typeface="Bellandha Signature" pitchFamily="2" charset="0"/>
                <a:ea typeface="Brush Script MT" panose="03060802040406070304" pitchFamily="66" charset="-122"/>
                <a:cs typeface="Brush Script MT" panose="03060802040406070304" pitchFamily="66" charset="-122"/>
              </a:rPr>
              <a:t> Kondratenko - Willem </a:t>
            </a:r>
            <a:r>
              <a:rPr kumimoji="0" lang="en-GB" sz="1800" b="0" i="0" u="none" strike="noStrike" kern="1200" cap="none" spc="0" normalizeH="0" baseline="0" noProof="0" dirty="0" err="1">
                <a:ln>
                  <a:noFill/>
                </a:ln>
                <a:solidFill>
                  <a:prstClr val="black"/>
                </a:solidFill>
                <a:effectLst/>
                <a:uLnTx/>
                <a:uFillTx/>
                <a:latin typeface="Bellandha Signature" pitchFamily="2" charset="0"/>
                <a:ea typeface="Brush Script MT" panose="03060802040406070304" pitchFamily="66" charset="-122"/>
                <a:cs typeface="Brush Script MT" panose="03060802040406070304" pitchFamily="66" charset="-122"/>
              </a:rPr>
              <a:t>Vermost</a:t>
            </a:r>
            <a:endParaRPr kumimoji="0" lang="en-GB" sz="1800" b="0" i="0" u="none" strike="noStrike" kern="1200" cap="none" spc="0" normalizeH="0" baseline="0" noProof="0" dirty="0">
              <a:ln>
                <a:noFill/>
              </a:ln>
              <a:solidFill>
                <a:prstClr val="black"/>
              </a:solidFill>
              <a:effectLst/>
              <a:uLnTx/>
              <a:uFillTx/>
              <a:latin typeface="Bellandha Signature" pitchFamily="2" charset="0"/>
              <a:ea typeface="Brush Script MT" panose="03060802040406070304" pitchFamily="66" charset="-122"/>
              <a:cs typeface="Brush Script MT" panose="03060802040406070304" pitchFamily="66" charset="-122"/>
            </a:endParaRPr>
          </a:p>
        </p:txBody>
      </p:sp>
      <p:pic>
        <p:nvPicPr>
          <p:cNvPr id="9" name="Picture 2" descr="IP Showcase">
            <a:extLst>
              <a:ext uri="{FF2B5EF4-FFF2-40B4-BE49-F238E27FC236}">
                <a16:creationId xmlns:a16="http://schemas.microsoft.com/office/drawing/2014/main" id="{645EDF3F-B68A-E76A-618C-4023DB3E90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8606" y="6297218"/>
            <a:ext cx="1587500" cy="52070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Graphic 2">
            <a:extLst>
              <a:ext uri="{FF2B5EF4-FFF2-40B4-BE49-F238E27FC236}">
                <a16:creationId xmlns:a16="http://schemas.microsoft.com/office/drawing/2014/main" id="{38CD99C0-AA07-2EEA-0AD9-1194673C79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12000" y="6361387"/>
            <a:ext cx="651510" cy="325755"/>
          </a:xfrm>
          <a:prstGeom prst="rect">
            <a:avLst/>
          </a:prstGeom>
        </p:spPr>
      </p:pic>
    </p:spTree>
    <p:extLst>
      <p:ext uri="{BB962C8B-B14F-4D97-AF65-F5344CB8AC3E}">
        <p14:creationId xmlns:p14="http://schemas.microsoft.com/office/powerpoint/2010/main" val="784791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1392350fb1a_2_59"/>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SMPTE ST 2110 PICS</a:t>
            </a:r>
            <a:endParaRPr>
              <a:solidFill>
                <a:schemeClr val="lt1"/>
              </a:solidFill>
            </a:endParaRPr>
          </a:p>
        </p:txBody>
      </p:sp>
      <p:sp>
        <p:nvSpPr>
          <p:cNvPr id="257" name="Google Shape;257;g1392350fb1a_2_59"/>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457200" algn="l" rtl="0">
              <a:spcBef>
                <a:spcPts val="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Structure:</a:t>
            </a:r>
            <a:endParaRPr sz="1400">
              <a:solidFill>
                <a:schemeClr val="dk1"/>
              </a:solidFill>
              <a:latin typeface="Arial"/>
              <a:ea typeface="Arial"/>
              <a:cs typeface="Arial"/>
              <a:sym typeface="Arial"/>
            </a:endParaRPr>
          </a:p>
          <a:p>
            <a:pPr marL="914400" lvl="1" indent="-457200" algn="l" rtl="0">
              <a:spcBef>
                <a:spcPts val="500"/>
              </a:spcBef>
              <a:spcAft>
                <a:spcPts val="0"/>
              </a:spcAft>
              <a:buClr>
                <a:schemeClr val="dk1"/>
              </a:buClr>
              <a:buSzPts val="2800"/>
              <a:buFont typeface="Arial"/>
              <a:buChar char="•"/>
            </a:pPr>
            <a:r>
              <a:rPr lang="en-US" sz="2800">
                <a:solidFill>
                  <a:schemeClr val="dk1"/>
                </a:solidFill>
                <a:latin typeface="Century Gothic"/>
                <a:ea typeface="Century Gothic"/>
                <a:cs typeface="Century Gothic"/>
                <a:sym typeface="Century Gothic"/>
              </a:rPr>
              <a:t>Follows the original document, statement by statement, each statement is numbered</a:t>
            </a:r>
            <a:endParaRPr sz="1400">
              <a:solidFill>
                <a:schemeClr val="dk1"/>
              </a:solidFill>
              <a:latin typeface="Arial"/>
              <a:ea typeface="Arial"/>
              <a:cs typeface="Arial"/>
              <a:sym typeface="Arial"/>
            </a:endParaRPr>
          </a:p>
          <a:p>
            <a:pPr marL="914400" lvl="1" indent="-457200" algn="l" rtl="0">
              <a:spcBef>
                <a:spcPts val="500"/>
              </a:spcBef>
              <a:spcAft>
                <a:spcPts val="0"/>
              </a:spcAft>
              <a:buClr>
                <a:schemeClr val="dk1"/>
              </a:buClr>
              <a:buSzPts val="2800"/>
              <a:buFont typeface="Arial"/>
              <a:buChar char="•"/>
            </a:pPr>
            <a:r>
              <a:rPr lang="en-US" sz="2800">
                <a:solidFill>
                  <a:schemeClr val="dk1"/>
                </a:solidFill>
                <a:latin typeface="Century Gothic"/>
                <a:ea typeface="Century Gothic"/>
                <a:cs typeface="Century Gothic"/>
                <a:sym typeface="Century Gothic"/>
              </a:rPr>
              <a:t>Each requirement level is color-coded and numbered</a:t>
            </a:r>
            <a:endParaRPr sz="1400">
              <a:solidFill>
                <a:schemeClr val="dk1"/>
              </a:solidFill>
              <a:latin typeface="Arial"/>
              <a:ea typeface="Arial"/>
              <a:cs typeface="Arial"/>
              <a:sym typeface="Arial"/>
            </a:endParaRPr>
          </a:p>
          <a:p>
            <a:pPr marL="0" lvl="0" indent="0" algn="l" rtl="0">
              <a:spcBef>
                <a:spcPts val="1000"/>
              </a:spcBef>
              <a:spcAft>
                <a:spcPts val="0"/>
              </a:spcAft>
              <a:buNone/>
            </a:pPr>
            <a:endParaRPr sz="3200">
              <a:solidFill>
                <a:schemeClr val="dk1"/>
              </a:solidFill>
              <a:latin typeface="Century Gothic"/>
              <a:ea typeface="Century Gothic"/>
              <a:cs typeface="Century Gothic"/>
              <a:sym typeface="Century Gothic"/>
            </a:endParaRPr>
          </a:p>
        </p:txBody>
      </p:sp>
      <p:pic>
        <p:nvPicPr>
          <p:cNvPr id="258" name="Google Shape;258;g1392350fb1a_2_59"/>
          <p:cNvPicPr preferRelativeResize="0"/>
          <p:nvPr/>
        </p:nvPicPr>
        <p:blipFill rotWithShape="1">
          <a:blip r:embed="rId3">
            <a:alphaModFix/>
          </a:blip>
          <a:srcRect/>
          <a:stretch/>
        </p:blipFill>
        <p:spPr>
          <a:xfrm>
            <a:off x="2031078" y="3642825"/>
            <a:ext cx="8129840" cy="248352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1392350fb1a_2_65"/>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SMPTE ST 2110 PICS</a:t>
            </a:r>
            <a:endParaRPr>
              <a:solidFill>
                <a:schemeClr val="lt1"/>
              </a:solidFill>
            </a:endParaRPr>
          </a:p>
        </p:txBody>
      </p:sp>
      <p:sp>
        <p:nvSpPr>
          <p:cNvPr id="264" name="Google Shape;264;g1392350fb1a_2_65"/>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406400" algn="l" rtl="0">
              <a:spcBef>
                <a:spcPts val="0"/>
              </a:spcBef>
              <a:spcAft>
                <a:spcPts val="0"/>
              </a:spcAft>
              <a:buClr>
                <a:schemeClr val="dk1"/>
              </a:buClr>
              <a:buSzPts val="2800"/>
              <a:buFont typeface="Arial"/>
              <a:buChar char="•"/>
            </a:pPr>
            <a:r>
              <a:rPr lang="en-US">
                <a:solidFill>
                  <a:schemeClr val="dk1"/>
                </a:solidFill>
                <a:latin typeface="Century Gothic"/>
                <a:ea typeface="Century Gothic"/>
                <a:cs typeface="Century Gothic"/>
                <a:sym typeface="Century Gothic"/>
              </a:rPr>
              <a:t>The core of the proforma:</a:t>
            </a:r>
            <a:endParaRPr sz="1400">
              <a:solidFill>
                <a:schemeClr val="dk1"/>
              </a:solidFill>
              <a:latin typeface="Arial"/>
              <a:ea typeface="Arial"/>
              <a:cs typeface="Arial"/>
              <a:sym typeface="Arial"/>
            </a:endParaRPr>
          </a:p>
          <a:p>
            <a:pPr marL="914400" lvl="1" indent="-368300" algn="l" rtl="0">
              <a:spcBef>
                <a:spcPts val="500"/>
              </a:spcBef>
              <a:spcAft>
                <a:spcPts val="0"/>
              </a:spcAft>
              <a:buClr>
                <a:schemeClr val="dk1"/>
              </a:buClr>
              <a:buSzPts val="2200"/>
              <a:buFont typeface="Arial"/>
              <a:buChar char="•"/>
            </a:pPr>
            <a:r>
              <a:rPr lang="en-US" sz="2200">
                <a:solidFill>
                  <a:schemeClr val="dk1"/>
                </a:solidFill>
                <a:latin typeface="Century Gothic"/>
                <a:ea typeface="Century Gothic"/>
                <a:cs typeface="Century Gothic"/>
                <a:sym typeface="Century Gothic"/>
              </a:rPr>
              <a:t>The statement number</a:t>
            </a:r>
            <a:endParaRPr sz="1400">
              <a:solidFill>
                <a:schemeClr val="dk1"/>
              </a:solidFill>
              <a:latin typeface="Arial"/>
              <a:ea typeface="Arial"/>
              <a:cs typeface="Arial"/>
              <a:sym typeface="Arial"/>
            </a:endParaRPr>
          </a:p>
          <a:p>
            <a:pPr marL="914400" lvl="1" indent="-368300" algn="l" rtl="0">
              <a:spcBef>
                <a:spcPts val="500"/>
              </a:spcBef>
              <a:spcAft>
                <a:spcPts val="0"/>
              </a:spcAft>
              <a:buClr>
                <a:schemeClr val="dk1"/>
              </a:buClr>
              <a:buSzPts val="2200"/>
              <a:buFont typeface="Arial"/>
              <a:buChar char="•"/>
            </a:pPr>
            <a:r>
              <a:rPr lang="en-US" sz="2200">
                <a:solidFill>
                  <a:schemeClr val="dk1"/>
                </a:solidFill>
                <a:latin typeface="Century Gothic"/>
                <a:ea typeface="Century Gothic"/>
                <a:cs typeface="Century Gothic"/>
                <a:sym typeface="Century Gothic"/>
              </a:rPr>
              <a:t>The statement from the ST2110 document</a:t>
            </a:r>
            <a:endParaRPr sz="1400">
              <a:solidFill>
                <a:schemeClr val="dk1"/>
              </a:solidFill>
              <a:latin typeface="Arial"/>
              <a:ea typeface="Arial"/>
              <a:cs typeface="Arial"/>
              <a:sym typeface="Arial"/>
            </a:endParaRPr>
          </a:p>
          <a:p>
            <a:pPr marL="914400" lvl="1" indent="-368300" algn="l" rtl="0">
              <a:spcBef>
                <a:spcPts val="500"/>
              </a:spcBef>
              <a:spcAft>
                <a:spcPts val="0"/>
              </a:spcAft>
              <a:buClr>
                <a:schemeClr val="dk1"/>
              </a:buClr>
              <a:buSzPts val="2200"/>
              <a:buFont typeface="Arial"/>
              <a:buChar char="•"/>
            </a:pPr>
            <a:r>
              <a:rPr lang="en-US" sz="2200">
                <a:solidFill>
                  <a:schemeClr val="dk1"/>
                </a:solidFill>
                <a:latin typeface="Century Gothic"/>
                <a:ea typeface="Century Gothic"/>
                <a:cs typeface="Century Gothic"/>
                <a:sym typeface="Century Gothic"/>
              </a:rPr>
              <a:t>Requirement level</a:t>
            </a:r>
            <a:endParaRPr sz="1400">
              <a:solidFill>
                <a:schemeClr val="dk1"/>
              </a:solidFill>
              <a:latin typeface="Arial"/>
              <a:ea typeface="Arial"/>
              <a:cs typeface="Arial"/>
              <a:sym typeface="Arial"/>
            </a:endParaRPr>
          </a:p>
          <a:p>
            <a:pPr marL="914400" lvl="1" indent="-368300" algn="l" rtl="0">
              <a:spcBef>
                <a:spcPts val="500"/>
              </a:spcBef>
              <a:spcAft>
                <a:spcPts val="0"/>
              </a:spcAft>
              <a:buClr>
                <a:schemeClr val="dk1"/>
              </a:buClr>
              <a:buSzPts val="2200"/>
              <a:buFont typeface="Arial"/>
              <a:buChar char="•"/>
            </a:pPr>
            <a:r>
              <a:rPr lang="en-US" sz="2200">
                <a:solidFill>
                  <a:schemeClr val="dk1"/>
                </a:solidFill>
                <a:latin typeface="Century Gothic"/>
                <a:ea typeface="Century Gothic"/>
                <a:cs typeface="Century Gothic"/>
                <a:sym typeface="Century Gothic"/>
              </a:rPr>
              <a:t>“Notes” column with criteria for making the decision. Eventually comments or further clarifications of original document’s statement are also provided here</a:t>
            </a:r>
            <a:endParaRPr sz="1400">
              <a:solidFill>
                <a:schemeClr val="dk1"/>
              </a:solidFill>
              <a:latin typeface="Arial"/>
              <a:ea typeface="Arial"/>
              <a:cs typeface="Arial"/>
              <a:sym typeface="Arial"/>
            </a:endParaRPr>
          </a:p>
          <a:p>
            <a:pPr marL="914400" lvl="1" indent="-368300" algn="l" rtl="0">
              <a:spcBef>
                <a:spcPts val="500"/>
              </a:spcBef>
              <a:spcAft>
                <a:spcPts val="0"/>
              </a:spcAft>
              <a:buClr>
                <a:schemeClr val="dk1"/>
              </a:buClr>
              <a:buSzPts val="2200"/>
              <a:buFont typeface="Arial"/>
              <a:buChar char="•"/>
            </a:pPr>
            <a:r>
              <a:rPr lang="en-US" sz="2200">
                <a:solidFill>
                  <a:schemeClr val="dk1"/>
                </a:solidFill>
                <a:latin typeface="Century Gothic"/>
                <a:ea typeface="Century Gothic"/>
                <a:cs typeface="Century Gothic"/>
                <a:sym typeface="Century Gothic"/>
              </a:rPr>
              <a:t>“Supported” column with the decision in “Yes/No” format</a:t>
            </a:r>
            <a:endParaRPr sz="3200">
              <a:solidFill>
                <a:schemeClr val="dk1"/>
              </a:solidFill>
              <a:latin typeface="Century Gothic"/>
              <a:ea typeface="Century Gothic"/>
              <a:cs typeface="Century Gothic"/>
              <a:sym typeface="Century Gothic"/>
            </a:endParaRPr>
          </a:p>
          <a:p>
            <a:pPr marL="0" lvl="0" indent="0" algn="l" rtl="0">
              <a:spcBef>
                <a:spcPts val="1000"/>
              </a:spcBef>
              <a:spcAft>
                <a:spcPts val="0"/>
              </a:spcAft>
              <a:buNone/>
            </a:pPr>
            <a:endParaRPr sz="3200">
              <a:solidFill>
                <a:schemeClr val="dk1"/>
              </a:solidFill>
              <a:latin typeface="Century Gothic"/>
              <a:ea typeface="Century Gothic"/>
              <a:cs typeface="Century Gothic"/>
              <a:sym typeface="Century Gothic"/>
            </a:endParaRPr>
          </a:p>
        </p:txBody>
      </p:sp>
      <p:pic>
        <p:nvPicPr>
          <p:cNvPr id="265" name="Google Shape;265;g1392350fb1a_2_65"/>
          <p:cNvPicPr preferRelativeResize="0"/>
          <p:nvPr/>
        </p:nvPicPr>
        <p:blipFill rotWithShape="1">
          <a:blip r:embed="rId3">
            <a:alphaModFix/>
          </a:blip>
          <a:srcRect/>
          <a:stretch/>
        </p:blipFill>
        <p:spPr>
          <a:xfrm>
            <a:off x="1414475" y="4696633"/>
            <a:ext cx="9363075" cy="17430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1392350fb1a_2_72"/>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SMPTE ST 2110 PICS</a:t>
            </a:r>
            <a:endParaRPr>
              <a:solidFill>
                <a:schemeClr val="lt1"/>
              </a:solidFill>
            </a:endParaRPr>
          </a:p>
        </p:txBody>
      </p:sp>
      <p:sp>
        <p:nvSpPr>
          <p:cNvPr id="271" name="Google Shape;271;g1392350fb1a_2_72"/>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406400" algn="l" rtl="0">
              <a:spcBef>
                <a:spcPts val="0"/>
              </a:spcBef>
              <a:spcAft>
                <a:spcPts val="0"/>
              </a:spcAft>
              <a:buClr>
                <a:schemeClr val="dk1"/>
              </a:buClr>
              <a:buSzPts val="2800"/>
              <a:buFont typeface="Arial"/>
              <a:buChar char="•"/>
            </a:pPr>
            <a:r>
              <a:rPr lang="en-US">
                <a:solidFill>
                  <a:schemeClr val="dk1"/>
                </a:solidFill>
                <a:latin typeface="Century Gothic"/>
                <a:ea typeface="Century Gothic"/>
                <a:cs typeface="Century Gothic"/>
                <a:sym typeface="Century Gothic"/>
              </a:rPr>
              <a:t>Statements applicable only to a subset of implementations:</a:t>
            </a:r>
            <a:endParaRPr sz="1400">
              <a:solidFill>
                <a:schemeClr val="dk1"/>
              </a:solidFill>
              <a:latin typeface="Arial"/>
              <a:ea typeface="Arial"/>
              <a:cs typeface="Arial"/>
              <a:sym typeface="Arial"/>
            </a:endParaRPr>
          </a:p>
          <a:p>
            <a:pPr marL="914400" lvl="1" indent="-393700" algn="l" rtl="0">
              <a:spcBef>
                <a:spcPts val="500"/>
              </a:spcBef>
              <a:spcAft>
                <a:spcPts val="0"/>
              </a:spcAft>
              <a:buClr>
                <a:schemeClr val="dk1"/>
              </a:buClr>
              <a:buSzPts val="2600"/>
              <a:buFont typeface="Arial"/>
              <a:buChar char="•"/>
            </a:pPr>
            <a:r>
              <a:rPr lang="en-US" sz="2600">
                <a:solidFill>
                  <a:schemeClr val="dk1"/>
                </a:solidFill>
                <a:latin typeface="Century Gothic"/>
                <a:ea typeface="Century Gothic"/>
                <a:cs typeface="Century Gothic"/>
                <a:sym typeface="Century Gothic"/>
              </a:rPr>
              <a:t>The additional question that strictly defines if the statement is applicable to the implementation</a:t>
            </a:r>
            <a:endParaRPr sz="1400">
              <a:solidFill>
                <a:schemeClr val="dk1"/>
              </a:solidFill>
              <a:latin typeface="Arial"/>
              <a:ea typeface="Arial"/>
              <a:cs typeface="Arial"/>
              <a:sym typeface="Arial"/>
            </a:endParaRPr>
          </a:p>
          <a:p>
            <a:pPr marL="914400" lvl="1" indent="-393700" algn="l" rtl="0">
              <a:spcBef>
                <a:spcPts val="500"/>
              </a:spcBef>
              <a:spcAft>
                <a:spcPts val="0"/>
              </a:spcAft>
              <a:buClr>
                <a:schemeClr val="dk1"/>
              </a:buClr>
              <a:buSzPts val="2600"/>
              <a:buFont typeface="Arial"/>
              <a:buChar char="•"/>
            </a:pPr>
            <a:r>
              <a:rPr lang="en-US" sz="2600">
                <a:solidFill>
                  <a:schemeClr val="dk1"/>
                </a:solidFill>
                <a:latin typeface="Century Gothic"/>
                <a:ea typeface="Century Gothic"/>
                <a:cs typeface="Century Gothic"/>
                <a:sym typeface="Century Gothic"/>
              </a:rPr>
              <a:t>A special color for the requirement level to differentiate between the strongest “shall” statements that apply to all implementations and those that apply only to a subset of implementations</a:t>
            </a:r>
            <a:endParaRPr>
              <a:solidFill>
                <a:schemeClr val="dk1"/>
              </a:solidFill>
              <a:latin typeface="Century Gothic"/>
              <a:ea typeface="Century Gothic"/>
              <a:cs typeface="Century Gothic"/>
              <a:sym typeface="Century Gothic"/>
            </a:endParaRPr>
          </a:p>
          <a:p>
            <a:pPr marL="0" lvl="0" indent="0" algn="l" rtl="0">
              <a:spcBef>
                <a:spcPts val="1000"/>
              </a:spcBef>
              <a:spcAft>
                <a:spcPts val="0"/>
              </a:spcAft>
              <a:buNone/>
            </a:pPr>
            <a:endParaRPr sz="3200">
              <a:solidFill>
                <a:schemeClr val="dk1"/>
              </a:solidFill>
              <a:latin typeface="Century Gothic"/>
              <a:ea typeface="Century Gothic"/>
              <a:cs typeface="Century Gothic"/>
              <a:sym typeface="Century Gothic"/>
            </a:endParaRPr>
          </a:p>
        </p:txBody>
      </p:sp>
      <p:pic>
        <p:nvPicPr>
          <p:cNvPr id="272" name="Google Shape;272;g1392350fb1a_2_72"/>
          <p:cNvPicPr preferRelativeResize="0"/>
          <p:nvPr/>
        </p:nvPicPr>
        <p:blipFill rotWithShape="1">
          <a:blip r:embed="rId3">
            <a:alphaModFix/>
          </a:blip>
          <a:srcRect/>
          <a:stretch/>
        </p:blipFill>
        <p:spPr>
          <a:xfrm>
            <a:off x="627657" y="4724386"/>
            <a:ext cx="10936686" cy="124959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1392350fb1a_2_79"/>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Conclusions</a:t>
            </a:r>
            <a:endParaRPr>
              <a:solidFill>
                <a:schemeClr val="lt1"/>
              </a:solidFill>
            </a:endParaRPr>
          </a:p>
        </p:txBody>
      </p:sp>
      <p:sp>
        <p:nvSpPr>
          <p:cNvPr id="278" name="Google Shape;278;g1392350fb1a_2_79"/>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Number of practical problems have emerged</a:t>
            </a:r>
            <a:endParaRPr sz="3200">
              <a:solidFill>
                <a:schemeClr val="dk1"/>
              </a:solidFill>
              <a:latin typeface="Century Gothic"/>
              <a:ea typeface="Century Gothic"/>
              <a:cs typeface="Century Gothic"/>
              <a:sym typeface="Century Gothic"/>
            </a:endParaRPr>
          </a:p>
          <a:p>
            <a:pPr marL="457200" lvl="0"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Addressed with</a:t>
            </a:r>
            <a:endParaRPr sz="3200">
              <a:solidFill>
                <a:schemeClr val="dk1"/>
              </a:solidFill>
              <a:latin typeface="Century Gothic"/>
              <a:ea typeface="Century Gothic"/>
              <a:cs typeface="Century Gothic"/>
              <a:sym typeface="Century Gothic"/>
            </a:endParaRPr>
          </a:p>
          <a:p>
            <a:pPr marL="914400" lvl="1"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JT-NM Tested</a:t>
            </a:r>
            <a:endParaRPr sz="1400">
              <a:solidFill>
                <a:schemeClr val="dk1"/>
              </a:solidFill>
              <a:latin typeface="Arial"/>
              <a:ea typeface="Arial"/>
              <a:cs typeface="Arial"/>
              <a:sym typeface="Arial"/>
            </a:endParaRPr>
          </a:p>
          <a:p>
            <a:pPr marL="914400" lvl="1"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SMPTE PICS</a:t>
            </a:r>
            <a:endParaRPr sz="3200">
              <a:solidFill>
                <a:schemeClr val="dk1"/>
              </a:solidFill>
              <a:latin typeface="Century Gothic"/>
              <a:ea typeface="Century Gothic"/>
              <a:cs typeface="Century Gothic"/>
              <a:sym typeface="Century Gothic"/>
            </a:endParaRPr>
          </a:p>
          <a:p>
            <a:pPr marL="914400" lvl="1" indent="-431800" algn="l" rtl="0">
              <a:spcBef>
                <a:spcPts val="1000"/>
              </a:spcBef>
              <a:spcAft>
                <a:spcPts val="0"/>
              </a:spcAft>
              <a:buClr>
                <a:schemeClr val="dk1"/>
              </a:buClr>
              <a:buSzPts val="3200"/>
              <a:buFont typeface="Arial"/>
              <a:buChar char="•"/>
            </a:pPr>
            <a:r>
              <a:rPr lang="en-US" sz="3200">
                <a:solidFill>
                  <a:schemeClr val="dk1"/>
                </a:solidFill>
                <a:latin typeface="Century Gothic"/>
                <a:ea typeface="Century Gothic"/>
                <a:cs typeface="Century Gothic"/>
                <a:sym typeface="Century Gothic"/>
              </a:rPr>
              <a:t>ST 2110-25</a:t>
            </a:r>
            <a:endParaRPr>
              <a:solidFill>
                <a:schemeClr val="dk1"/>
              </a:solidFill>
              <a:latin typeface="Century Gothic"/>
              <a:ea typeface="Century Gothic"/>
              <a:cs typeface="Century Gothic"/>
              <a:sym typeface="Century Gothic"/>
            </a:endParaRPr>
          </a:p>
          <a:p>
            <a:pPr marL="0" lvl="0" indent="0" algn="l" rtl="0">
              <a:spcBef>
                <a:spcPts val="1000"/>
              </a:spcBef>
              <a:spcAft>
                <a:spcPts val="0"/>
              </a:spcAft>
              <a:buNone/>
            </a:pPr>
            <a:endParaRPr sz="3200">
              <a:solidFill>
                <a:schemeClr val="dk1"/>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152904b5914_1_105"/>
          <p:cNvSpPr txBox="1"/>
          <p:nvPr/>
        </p:nvSpPr>
        <p:spPr>
          <a:xfrm>
            <a:off x="2056356" y="1089194"/>
            <a:ext cx="8079288"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0" i="0" u="none" strike="noStrike" cap="none">
                <a:solidFill>
                  <a:schemeClr val="lt1"/>
                </a:solidFill>
                <a:latin typeface="Calibri"/>
                <a:ea typeface="Calibri"/>
                <a:cs typeface="Calibri"/>
                <a:sym typeface="Calibri"/>
              </a:rPr>
              <a:t>Any Questions?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g152904b5914_1_100"/>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What JT-NM Tested?</a:t>
            </a:r>
            <a:endParaRPr>
              <a:solidFill>
                <a:schemeClr val="lt1"/>
              </a:solidFill>
            </a:endParaRPr>
          </a:p>
        </p:txBody>
      </p:sp>
      <p:sp>
        <p:nvSpPr>
          <p:cNvPr id="195" name="Google Shape;195;g152904b5914_1_100"/>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342900" algn="just" rtl="0">
              <a:spcBef>
                <a:spcPts val="1000"/>
              </a:spcBef>
              <a:spcAft>
                <a:spcPts val="0"/>
              </a:spcAft>
              <a:buClr>
                <a:schemeClr val="dk1"/>
              </a:buClr>
              <a:buSzPts val="1800"/>
              <a:buFont typeface="Arial"/>
              <a:buChar char="•"/>
            </a:pPr>
            <a:r>
              <a:rPr lang="en-US" sz="2000" dirty="0">
                <a:solidFill>
                  <a:schemeClr val="tx1"/>
                </a:solidFill>
                <a:latin typeface="Montserrat"/>
                <a:ea typeface="Montserrat"/>
                <a:cs typeface="Montserrat"/>
                <a:sym typeface="Montserrat"/>
              </a:rPr>
              <a:t>The JT-NM Tested program offers documented insight into how vendor equipment conforms to specific SMPTE standards and AMWA NMOS specifications. Vendors who meet the testing criteria will have the opportunity to display badges and make public statements about their participation. The JT-NM Tested Catalog lists vendor results along with a detailed test plan. Anyone with the equipment listed in the test plan may execute the tests which were administered by the JT-NM test team, and you are encouraged to do so.</a:t>
            </a:r>
            <a:endParaRPr sz="2000" dirty="0">
              <a:solidFill>
                <a:schemeClr val="tx1"/>
              </a:solidFill>
              <a:latin typeface="Montserrat"/>
              <a:ea typeface="Montserrat"/>
              <a:cs typeface="Montserrat"/>
              <a:sym typeface="Montserrat"/>
            </a:endParaRPr>
          </a:p>
          <a:p>
            <a:pPr marL="457200" lvl="0" indent="-342900" algn="just" rtl="0">
              <a:spcBef>
                <a:spcPts val="1000"/>
              </a:spcBef>
              <a:spcAft>
                <a:spcPts val="0"/>
              </a:spcAft>
              <a:buClr>
                <a:schemeClr val="dk1"/>
              </a:buClr>
              <a:buSzPts val="1800"/>
              <a:buFont typeface="Arial"/>
              <a:buChar char="•"/>
            </a:pPr>
            <a:r>
              <a:rPr lang="en-US" sz="2000" dirty="0">
                <a:solidFill>
                  <a:schemeClr val="tx1"/>
                </a:solidFill>
                <a:latin typeface="Montserrat"/>
                <a:ea typeface="Montserrat"/>
                <a:cs typeface="Montserrat"/>
                <a:sym typeface="Montserrat"/>
              </a:rPr>
              <a:t>It is important to note that the JT-NM Tested program is not a certification program; rather, it is a snapshot in time of how vendor equipment conforms to key parts of SMPTE standards and AMWA NMOS specifications.</a:t>
            </a:r>
            <a:endParaRPr dirty="0">
              <a:solidFill>
                <a:schemeClr val="tx1"/>
              </a:solidFill>
            </a:endParaRPr>
          </a:p>
        </p:txBody>
      </p:sp>
      <p:pic>
        <p:nvPicPr>
          <p:cNvPr id="196" name="Google Shape;196;g152904b5914_1_100"/>
          <p:cNvPicPr preferRelativeResize="0"/>
          <p:nvPr/>
        </p:nvPicPr>
        <p:blipFill>
          <a:blip r:embed="rId3">
            <a:alphaModFix/>
          </a:blip>
          <a:stretch>
            <a:fillRect/>
          </a:stretch>
        </p:blipFill>
        <p:spPr>
          <a:xfrm>
            <a:off x="4295425" y="4929900"/>
            <a:ext cx="1714495" cy="1714501"/>
          </a:xfrm>
          <a:prstGeom prst="rect">
            <a:avLst/>
          </a:prstGeom>
          <a:noFill/>
          <a:ln>
            <a:noFill/>
          </a:ln>
        </p:spPr>
      </p:pic>
      <p:pic>
        <p:nvPicPr>
          <p:cNvPr id="197" name="Google Shape;197;g152904b5914_1_100"/>
          <p:cNvPicPr preferRelativeResize="0"/>
          <p:nvPr/>
        </p:nvPicPr>
        <p:blipFill>
          <a:blip r:embed="rId4">
            <a:alphaModFix/>
          </a:blip>
          <a:stretch>
            <a:fillRect/>
          </a:stretch>
        </p:blipFill>
        <p:spPr>
          <a:xfrm>
            <a:off x="6182075" y="4947963"/>
            <a:ext cx="1714495" cy="17145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6284B245-FFE6-C4C6-2B44-66C8150D39DF}"/>
              </a:ext>
            </a:extLst>
          </p:cNvPr>
          <p:cNvPicPr>
            <a:picLocks noChangeAspect="1"/>
          </p:cNvPicPr>
          <p:nvPr/>
        </p:nvPicPr>
        <p:blipFill>
          <a:blip r:embed="rId2"/>
          <a:stretch>
            <a:fillRect/>
          </a:stretch>
        </p:blipFill>
        <p:spPr>
          <a:xfrm>
            <a:off x="489" y="0"/>
            <a:ext cx="12191021" cy="6858000"/>
          </a:xfrm>
          <a:prstGeom prst="rect">
            <a:avLst/>
          </a:prstGeom>
        </p:spPr>
      </p:pic>
      <p:sp>
        <p:nvSpPr>
          <p:cNvPr id="37" name="Rectangle 36">
            <a:extLst>
              <a:ext uri="{FF2B5EF4-FFF2-40B4-BE49-F238E27FC236}">
                <a16:creationId xmlns:a16="http://schemas.microsoft.com/office/drawing/2014/main" id="{F5B4C0D5-4619-D6F9-2248-69594AD04EA9}"/>
              </a:ext>
            </a:extLst>
          </p:cNvPr>
          <p:cNvSpPr/>
          <p:nvPr/>
        </p:nvSpPr>
        <p:spPr>
          <a:xfrm>
            <a:off x="-1690" y="5068538"/>
            <a:ext cx="12192000" cy="1790700"/>
          </a:xfrm>
          <a:prstGeom prst="rect">
            <a:avLst/>
          </a:prstGeom>
          <a:gradFill flip="none" rotWithShape="1">
            <a:gsLst>
              <a:gs pos="0">
                <a:schemeClr val="tx1">
                  <a:alpha val="90000"/>
                </a:schemeClr>
              </a:gs>
              <a:gs pos="64000">
                <a:schemeClr val="tx1">
                  <a:alpha val="70000"/>
                </a:schemeClr>
              </a:gs>
              <a:gs pos="100000">
                <a:schemeClr val="tx1">
                  <a:alpha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08000" rIns="9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100" normalizeH="0" baseline="0" noProof="0" dirty="0">
                <a:ln>
                  <a:noFill/>
                </a:ln>
                <a:solidFill>
                  <a:prstClr val="black"/>
                </a:solidFill>
                <a:effectLst/>
                <a:uLnTx/>
                <a:uFillTx/>
                <a:latin typeface="Bebas Neue"/>
                <a:ea typeface="+mn-ea"/>
                <a:cs typeface="+mn-cs"/>
                <a:sym typeface="Arial"/>
              </a:rPr>
              <a:t>AUGUST 2022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100" normalizeH="0" baseline="0" noProof="0" dirty="0">
                <a:ln>
                  <a:noFill/>
                </a:ln>
                <a:solidFill>
                  <a:prstClr val="black"/>
                </a:solidFill>
                <a:effectLst/>
                <a:uLnTx/>
                <a:uFillTx/>
                <a:latin typeface="Bebas Neue"/>
                <a:ea typeface="+mn-ea"/>
                <a:cs typeface="+mn-cs"/>
                <a:sym typeface="Arial"/>
              </a:rPr>
              <a:t>JT-NM Tested PROGRAM</a:t>
            </a:r>
          </a:p>
        </p:txBody>
      </p:sp>
      <p:pic>
        <p:nvPicPr>
          <p:cNvPr id="55" name="Picture 54">
            <a:extLst>
              <a:ext uri="{FF2B5EF4-FFF2-40B4-BE49-F238E27FC236}">
                <a16:creationId xmlns:a16="http://schemas.microsoft.com/office/drawing/2014/main" id="{C35F70F0-05E1-E903-CBEF-CA97D1384EBF}"/>
              </a:ext>
            </a:extLst>
          </p:cNvPr>
          <p:cNvPicPr>
            <a:picLocks noChangeAspect="1"/>
          </p:cNvPicPr>
          <p:nvPr/>
        </p:nvPicPr>
        <p:blipFill>
          <a:blip r:embed="rId3"/>
          <a:stretch>
            <a:fillRect/>
          </a:stretch>
        </p:blipFill>
        <p:spPr>
          <a:xfrm>
            <a:off x="7721123" y="5364119"/>
            <a:ext cx="4023983" cy="1199538"/>
          </a:xfrm>
          <a:prstGeom prst="rect">
            <a:avLst/>
          </a:prstGeom>
          <a:effectLst>
            <a:outerShdw blurRad="50800" dist="38100" dir="8100000" algn="tr" rotWithShape="0">
              <a:prstClr val="black">
                <a:alpha val="40000"/>
              </a:prstClr>
            </a:outerShdw>
          </a:effectLst>
        </p:spPr>
      </p:pic>
      <p:pic>
        <p:nvPicPr>
          <p:cNvPr id="33" name="Picture 32">
            <a:extLst>
              <a:ext uri="{FF2B5EF4-FFF2-40B4-BE49-F238E27FC236}">
                <a16:creationId xmlns:a16="http://schemas.microsoft.com/office/drawing/2014/main" id="{B34A5B8A-12FB-881C-BA8E-BA692D7882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rot="21300000">
            <a:off x="232647" y="219990"/>
            <a:ext cx="1835150" cy="18351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A30E985F-E4AA-9AC5-1667-5241F997C78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auto">
          <a:xfrm rot="21300000">
            <a:off x="1632443" y="217514"/>
            <a:ext cx="1835150" cy="18351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B7A3BF6-2D8D-FDDA-EE64-F73BB59FA12B}"/>
              </a:ext>
            </a:extLst>
          </p:cNvPr>
          <p:cNvPicPr>
            <a:picLocks noChangeAspect="1"/>
          </p:cNvPicPr>
          <p:nvPr/>
        </p:nvPicPr>
        <p:blipFill>
          <a:blip r:embed="rId6"/>
          <a:stretch>
            <a:fillRect/>
          </a:stretch>
        </p:blipFill>
        <p:spPr>
          <a:xfrm rot="360000">
            <a:off x="8436862" y="-60984"/>
            <a:ext cx="1775335" cy="2509339"/>
          </a:xfrm>
          <a:prstGeom prst="rect">
            <a:avLst/>
          </a:prstGeom>
          <a:effectLst>
            <a:outerShdw blurRad="50800" dist="38100" dir="8100000" algn="tr" rotWithShape="0">
              <a:prstClr val="black">
                <a:alpha val="40000"/>
              </a:prstClr>
            </a:outerShdw>
          </a:effectLst>
        </p:spPr>
      </p:pic>
      <p:pic>
        <p:nvPicPr>
          <p:cNvPr id="6" name="Picture 5">
            <a:extLst>
              <a:ext uri="{FF2B5EF4-FFF2-40B4-BE49-F238E27FC236}">
                <a16:creationId xmlns:a16="http://schemas.microsoft.com/office/drawing/2014/main" id="{D421AD27-1618-890B-E7C7-297BDB45E8B2}"/>
              </a:ext>
            </a:extLst>
          </p:cNvPr>
          <p:cNvPicPr>
            <a:picLocks noChangeAspect="1"/>
          </p:cNvPicPr>
          <p:nvPr/>
        </p:nvPicPr>
        <p:blipFill>
          <a:blip r:embed="rId7"/>
          <a:stretch>
            <a:fillRect/>
          </a:stretch>
        </p:blipFill>
        <p:spPr>
          <a:xfrm rot="360000">
            <a:off x="9965517" y="-60984"/>
            <a:ext cx="1775335" cy="2509339"/>
          </a:xfrm>
          <a:prstGeom prst="rect">
            <a:avLst/>
          </a:prstGeom>
          <a:effectLst>
            <a:outerShdw blurRad="50800" dist="38100" dir="8100000" algn="tr" rotWithShape="0">
              <a:prstClr val="black">
                <a:alpha val="40000"/>
              </a:prstClr>
            </a:outerShdw>
          </a:effectLst>
        </p:spPr>
      </p:pic>
      <p:pic>
        <p:nvPicPr>
          <p:cNvPr id="3" name="Picture 2" descr="Qr code&#10;&#10;Description automatically generated">
            <a:extLst>
              <a:ext uri="{FF2B5EF4-FFF2-40B4-BE49-F238E27FC236}">
                <a16:creationId xmlns:a16="http://schemas.microsoft.com/office/drawing/2014/main" id="{BF781EC2-57A0-1965-27DF-8355C258AE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23898" y="366579"/>
            <a:ext cx="1582531" cy="1582531"/>
          </a:xfrm>
          <a:prstGeom prst="rect">
            <a:avLst/>
          </a:prstGeom>
        </p:spPr>
      </p:pic>
      <p:pic>
        <p:nvPicPr>
          <p:cNvPr id="4" name="Picture 3">
            <a:extLst>
              <a:ext uri="{FF2B5EF4-FFF2-40B4-BE49-F238E27FC236}">
                <a16:creationId xmlns:a16="http://schemas.microsoft.com/office/drawing/2014/main" id="{3026CD51-A6DF-9215-A65A-20A4B492C26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021006" y="360153"/>
            <a:ext cx="1582531" cy="1582531"/>
          </a:xfrm>
          <a:prstGeom prst="rect">
            <a:avLst/>
          </a:prstGeom>
        </p:spPr>
      </p:pic>
    </p:spTree>
    <p:extLst>
      <p:ext uri="{BB962C8B-B14F-4D97-AF65-F5344CB8AC3E}">
        <p14:creationId xmlns:p14="http://schemas.microsoft.com/office/powerpoint/2010/main" val="422238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1392350fb1a_1_35"/>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The road towards the tested event</a:t>
            </a:r>
            <a:endParaRPr>
              <a:solidFill>
                <a:schemeClr val="lt1"/>
              </a:solidFill>
            </a:endParaRPr>
          </a:p>
        </p:txBody>
      </p:sp>
      <p:sp>
        <p:nvSpPr>
          <p:cNvPr id="203" name="Google Shape;203;g1392350fb1a_1_35"/>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342900" algn="l" rtl="0">
              <a:spcBef>
                <a:spcPts val="1000"/>
              </a:spcBef>
              <a:spcAft>
                <a:spcPts val="0"/>
              </a:spcAft>
              <a:buClr>
                <a:schemeClr val="dk1"/>
              </a:buClr>
              <a:buSzPts val="1800"/>
              <a:buChar char="•"/>
            </a:pPr>
            <a:r>
              <a:rPr lang="en-US" dirty="0">
                <a:solidFill>
                  <a:schemeClr val="tx1"/>
                </a:solidFill>
              </a:rPr>
              <a:t>While drafting the standard, early T&amp;M solutions came available</a:t>
            </a:r>
            <a:endParaRPr dirty="0">
              <a:solidFill>
                <a:schemeClr val="tx1"/>
              </a:solidFill>
            </a:endParaRPr>
          </a:p>
          <a:p>
            <a:pPr marL="457200" lvl="0" indent="-342900" algn="l" rtl="0">
              <a:spcBef>
                <a:spcPts val="0"/>
              </a:spcBef>
              <a:spcAft>
                <a:spcPts val="0"/>
              </a:spcAft>
              <a:buClr>
                <a:schemeClr val="dk1"/>
              </a:buClr>
              <a:buSzPts val="1800"/>
              <a:buChar char="•"/>
            </a:pPr>
            <a:r>
              <a:rPr lang="en-US" dirty="0">
                <a:solidFill>
                  <a:schemeClr val="tx1"/>
                </a:solidFill>
              </a:rPr>
              <a:t>Multiple “Dirty hands” events were held</a:t>
            </a:r>
            <a:endParaRPr dirty="0">
              <a:solidFill>
                <a:schemeClr val="tx1"/>
              </a:solidFill>
            </a:endParaRPr>
          </a:p>
          <a:p>
            <a:pPr marL="914400" lvl="1" indent="-381000" algn="l" rtl="0">
              <a:spcBef>
                <a:spcPts val="0"/>
              </a:spcBef>
              <a:spcAft>
                <a:spcPts val="0"/>
              </a:spcAft>
              <a:buClr>
                <a:schemeClr val="dk1"/>
              </a:buClr>
              <a:buSzPts val="2400"/>
              <a:buChar char="-"/>
            </a:pPr>
            <a:r>
              <a:rPr lang="en-US" sz="2400" dirty="0">
                <a:solidFill>
                  <a:schemeClr val="tx1"/>
                </a:solidFill>
              </a:rPr>
              <a:t>to check the theory in real-life</a:t>
            </a:r>
            <a:endParaRPr sz="2400" dirty="0">
              <a:solidFill>
                <a:schemeClr val="tx1"/>
              </a:solidFill>
            </a:endParaRPr>
          </a:p>
          <a:p>
            <a:pPr marL="457200" lvl="0" indent="-342900" algn="l" rtl="0">
              <a:spcBef>
                <a:spcPts val="0"/>
              </a:spcBef>
              <a:spcAft>
                <a:spcPts val="0"/>
              </a:spcAft>
              <a:buClr>
                <a:schemeClr val="dk1"/>
              </a:buClr>
              <a:buSzPts val="1800"/>
              <a:buChar char="•"/>
            </a:pPr>
            <a:r>
              <a:rPr lang="en-US" dirty="0">
                <a:solidFill>
                  <a:schemeClr val="tx1"/>
                </a:solidFill>
              </a:rPr>
              <a:t>IP showcase: technology demonstrator</a:t>
            </a:r>
            <a:endParaRPr dirty="0">
              <a:solidFill>
                <a:schemeClr val="tx1"/>
              </a:solidFill>
            </a:endParaRPr>
          </a:p>
          <a:p>
            <a:pPr marL="457200" lvl="0" indent="-342900" algn="l" rtl="0">
              <a:spcBef>
                <a:spcPts val="0"/>
              </a:spcBef>
              <a:spcAft>
                <a:spcPts val="0"/>
              </a:spcAft>
              <a:buClr>
                <a:schemeClr val="dk1"/>
              </a:buClr>
              <a:buSzPts val="1800"/>
              <a:buChar char="•"/>
            </a:pPr>
            <a:r>
              <a:rPr lang="en-US" dirty="0">
                <a:solidFill>
                  <a:schemeClr val="tx1"/>
                </a:solidFill>
                <a:latin typeface="Arial"/>
                <a:ea typeface="Arial"/>
                <a:cs typeface="Arial"/>
                <a:sym typeface="Arial"/>
              </a:rPr>
              <a:t>IBC</a:t>
            </a:r>
            <a:r>
              <a:rPr lang="en-US" dirty="0">
                <a:solidFill>
                  <a:schemeClr val="tx1"/>
                </a:solidFill>
              </a:rPr>
              <a:t> 2017: SMPTE ST 2110 officially published</a:t>
            </a:r>
            <a:endParaRPr dirty="0">
              <a:solidFill>
                <a:schemeClr val="tx1"/>
              </a:solidFill>
            </a:endParaRPr>
          </a:p>
          <a:p>
            <a:pPr marL="457200" lvl="0" indent="-342900" algn="l" rtl="0">
              <a:spcBef>
                <a:spcPts val="0"/>
              </a:spcBef>
              <a:spcAft>
                <a:spcPts val="0"/>
              </a:spcAft>
              <a:buClr>
                <a:schemeClr val="dk1"/>
              </a:buClr>
              <a:buSzPts val="1800"/>
              <a:buChar char="•"/>
            </a:pPr>
            <a:r>
              <a:rPr lang="en-US" dirty="0">
                <a:solidFill>
                  <a:schemeClr val="tx1"/>
                </a:solidFill>
              </a:rPr>
              <a:t>From “dirty hands” to JT-NM Tested event</a:t>
            </a:r>
            <a:endParaRPr dirty="0">
              <a:solidFill>
                <a:schemeClr val="tx1"/>
              </a:solidFill>
            </a:endParaRPr>
          </a:p>
          <a:p>
            <a:pPr marL="457200" lvl="0" indent="0" algn="l" rtl="0">
              <a:spcBef>
                <a:spcPts val="1000"/>
              </a:spcBef>
              <a:spcAft>
                <a:spcPts val="0"/>
              </a:spcAft>
              <a:buNone/>
            </a:pPr>
            <a:endParaRPr dirty="0">
              <a:solidFill>
                <a:schemeClr val="tx1"/>
              </a:solidFill>
            </a:endParaRPr>
          </a:p>
          <a:p>
            <a:pPr marL="457200" lvl="0" indent="-342900" algn="l" rtl="0">
              <a:spcBef>
                <a:spcPts val="1000"/>
              </a:spcBef>
              <a:spcAft>
                <a:spcPts val="0"/>
              </a:spcAft>
              <a:buClr>
                <a:schemeClr val="dk1"/>
              </a:buClr>
              <a:buSzPts val="1800"/>
              <a:buChar char="•"/>
            </a:pPr>
            <a:r>
              <a:rPr lang="en-US" dirty="0">
                <a:solidFill>
                  <a:schemeClr val="tx1"/>
                </a:solidFill>
              </a:rPr>
              <a:t>A tested event needs two major things:</a:t>
            </a:r>
            <a:endParaRPr dirty="0">
              <a:solidFill>
                <a:schemeClr val="tx1"/>
              </a:solidFill>
            </a:endParaRPr>
          </a:p>
          <a:p>
            <a:pPr marL="914400" lvl="1" indent="-381000" algn="l" rtl="0">
              <a:spcBef>
                <a:spcPts val="0"/>
              </a:spcBef>
              <a:spcAft>
                <a:spcPts val="0"/>
              </a:spcAft>
              <a:buClr>
                <a:schemeClr val="dk1"/>
              </a:buClr>
              <a:buSzPts val="2400"/>
              <a:buChar char="-"/>
            </a:pPr>
            <a:r>
              <a:rPr lang="en-US" sz="2400" dirty="0">
                <a:solidFill>
                  <a:schemeClr val="tx1"/>
                </a:solidFill>
              </a:rPr>
              <a:t>Test &amp; Measurement equipment</a:t>
            </a:r>
            <a:endParaRPr sz="2400" dirty="0">
              <a:solidFill>
                <a:schemeClr val="tx1"/>
              </a:solidFill>
            </a:endParaRPr>
          </a:p>
          <a:p>
            <a:pPr marL="914400" lvl="1" indent="-381000" algn="l" rtl="0">
              <a:spcBef>
                <a:spcPts val="0"/>
              </a:spcBef>
              <a:spcAft>
                <a:spcPts val="0"/>
              </a:spcAft>
              <a:buClr>
                <a:schemeClr val="dk1"/>
              </a:buClr>
              <a:buSzPts val="2400"/>
              <a:buChar char="-"/>
            </a:pPr>
            <a:r>
              <a:rPr lang="en-US" sz="2400" dirty="0">
                <a:solidFill>
                  <a:schemeClr val="tx1"/>
                </a:solidFill>
              </a:rPr>
              <a:t>A set of tests to perform</a:t>
            </a:r>
            <a:endParaRPr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92350fb1a_1_43"/>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a:solidFill>
                  <a:schemeClr val="lt1"/>
                </a:solidFill>
              </a:rPr>
              <a:t>What are the 2 problems?</a:t>
            </a:r>
            <a:endParaRPr>
              <a:solidFill>
                <a:schemeClr val="lt1"/>
              </a:solidFill>
            </a:endParaRPr>
          </a:p>
        </p:txBody>
      </p:sp>
      <p:sp>
        <p:nvSpPr>
          <p:cNvPr id="209" name="Google Shape;209;g1392350fb1a_1_43"/>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457200" lvl="0" indent="-342900" algn="l" rtl="0">
              <a:spcBef>
                <a:spcPts val="0"/>
              </a:spcBef>
              <a:spcAft>
                <a:spcPts val="0"/>
              </a:spcAft>
              <a:buSzPts val="1800"/>
              <a:buChar char="•"/>
            </a:pPr>
            <a:r>
              <a:rPr lang="en-US" dirty="0">
                <a:solidFill>
                  <a:schemeClr val="tx1"/>
                </a:solidFill>
              </a:rPr>
              <a:t>Moving from creating the document to a published standard, measurement tools were already available. As a result, not using the same </a:t>
            </a:r>
            <a:r>
              <a:rPr lang="en-US" b="1" dirty="0">
                <a:solidFill>
                  <a:schemeClr val="tx1"/>
                </a:solidFill>
              </a:rPr>
              <a:t>nomenclature</a:t>
            </a:r>
            <a:r>
              <a:rPr lang="en-US" dirty="0">
                <a:solidFill>
                  <a:schemeClr val="tx1"/>
                </a:solidFill>
              </a:rPr>
              <a:t> for certain measurements and even not the same </a:t>
            </a:r>
            <a:r>
              <a:rPr lang="en-US" b="1" dirty="0">
                <a:solidFill>
                  <a:schemeClr val="tx1"/>
                </a:solidFill>
              </a:rPr>
              <a:t>formulas</a:t>
            </a:r>
            <a:r>
              <a:rPr lang="en-US" dirty="0">
                <a:solidFill>
                  <a:schemeClr val="tx1"/>
                </a:solidFill>
              </a:rPr>
              <a:t>. (SMPTE RP 2110-25)</a:t>
            </a:r>
          </a:p>
          <a:p>
            <a:pPr marL="457200" lvl="0" indent="-342900" algn="l" rtl="0">
              <a:spcBef>
                <a:spcPts val="0"/>
              </a:spcBef>
              <a:spcAft>
                <a:spcPts val="0"/>
              </a:spcAft>
              <a:buSzPts val="1800"/>
              <a:buChar char="•"/>
            </a:pPr>
            <a:endParaRPr dirty="0">
              <a:solidFill>
                <a:schemeClr val="tx1"/>
              </a:solidFill>
            </a:endParaRPr>
          </a:p>
          <a:p>
            <a:pPr marL="457200" lvl="0" indent="-342900" algn="l" rtl="0">
              <a:spcBef>
                <a:spcPts val="0"/>
              </a:spcBef>
              <a:spcAft>
                <a:spcPts val="0"/>
              </a:spcAft>
              <a:buSzPts val="1800"/>
              <a:buChar char="•"/>
            </a:pPr>
            <a:r>
              <a:rPr lang="en-US" dirty="0">
                <a:solidFill>
                  <a:schemeClr val="tx1"/>
                </a:solidFill>
              </a:rPr>
              <a:t>When creating the test document what tests are applicable? Sometimes it was hard to figure out, even amongst top experts, </a:t>
            </a:r>
            <a:r>
              <a:rPr lang="en-US" b="1" dirty="0">
                <a:solidFill>
                  <a:schemeClr val="tx1"/>
                </a:solidFill>
              </a:rPr>
              <a:t>what </a:t>
            </a:r>
            <a:r>
              <a:rPr lang="en-US" dirty="0">
                <a:solidFill>
                  <a:schemeClr val="tx1"/>
                </a:solidFill>
              </a:rPr>
              <a:t>specific part of the standard </a:t>
            </a:r>
            <a:r>
              <a:rPr lang="en-US" b="1" dirty="0">
                <a:solidFill>
                  <a:schemeClr val="tx1"/>
                </a:solidFill>
              </a:rPr>
              <a:t>is mandatory</a:t>
            </a:r>
            <a:r>
              <a:rPr lang="en-US" dirty="0">
                <a:solidFill>
                  <a:schemeClr val="tx1"/>
                </a:solidFill>
              </a:rPr>
              <a:t> and what’s not? The PICS work brings a solution.</a:t>
            </a:r>
            <a:endParaRPr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1392350fb1a_2_2"/>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dirty="0">
                <a:solidFill>
                  <a:schemeClr val="lt1"/>
                </a:solidFill>
              </a:rPr>
              <a:t>What’s the 1</a:t>
            </a:r>
            <a:r>
              <a:rPr lang="en-US" baseline="30000" dirty="0">
                <a:solidFill>
                  <a:schemeClr val="lt1"/>
                </a:solidFill>
              </a:rPr>
              <a:t>st</a:t>
            </a:r>
            <a:r>
              <a:rPr lang="en-US" dirty="0">
                <a:solidFill>
                  <a:schemeClr val="lt1"/>
                </a:solidFill>
              </a:rPr>
              <a:t> problem?</a:t>
            </a:r>
            <a:endParaRPr dirty="0">
              <a:solidFill>
                <a:schemeClr val="lt1"/>
              </a:solidFill>
            </a:endParaRPr>
          </a:p>
        </p:txBody>
      </p:sp>
      <p:sp>
        <p:nvSpPr>
          <p:cNvPr id="215" name="Google Shape;215;g1392350fb1a_2_2"/>
          <p:cNvSpPr txBox="1">
            <a:spLocks noGrp="1"/>
          </p:cNvSpPr>
          <p:nvPr>
            <p:ph type="body" idx="1"/>
          </p:nvPr>
        </p:nvSpPr>
        <p:spPr>
          <a:xfrm>
            <a:off x="609600" y="1626950"/>
            <a:ext cx="10972800" cy="4499400"/>
          </a:xfrm>
          <a:prstGeom prst="rect">
            <a:avLst/>
          </a:prstGeom>
          <a:noFill/>
          <a:ln>
            <a:noFill/>
          </a:ln>
        </p:spPr>
        <p:txBody>
          <a:bodyPr spcFirstLastPara="1" wrap="square" lIns="130150" tIns="65050" rIns="130150" bIns="65050" anchor="t" anchorCtr="0">
            <a:normAutofit/>
          </a:bodyPr>
          <a:lstStyle/>
          <a:p>
            <a:pPr marL="342900"/>
            <a:r>
              <a:rPr lang="en-US" sz="2400" dirty="0">
                <a:solidFill>
                  <a:schemeClr val="dk1"/>
                </a:solidFill>
                <a:latin typeface="Calibri" panose="020F0502020204030204" pitchFamily="34" charset="0"/>
                <a:ea typeface="Century Gothic"/>
                <a:cs typeface="Calibri" panose="020F0502020204030204" pitchFamily="34" charset="0"/>
                <a:sym typeface="Century Gothic"/>
              </a:rPr>
              <a:t>During the 2019 JT-NM Tested Event in Houston, the test team had access to a variety of test equipment, each with his or her specific specialty but also a fair amount of overlap of measurements. The overlapping measurements were conveniently used to ensure consistency of test and measurement equipment on the one hand, but also to simply have confirmation of the measurement on the other. It didn't take much time or the test team had to deal with a Babylonian confusion. </a:t>
            </a:r>
            <a:endParaRPr sz="2400" dirty="0">
              <a:solidFill>
                <a:schemeClr val="dk1"/>
              </a:solidFill>
              <a:latin typeface="Calibri" panose="020F0502020204030204" pitchFamily="34" charset="0"/>
              <a:ea typeface="Century Gothic"/>
              <a:cs typeface="Calibri" panose="020F0502020204030204" pitchFamily="34" charset="0"/>
              <a:sym typeface="Century Gothic"/>
            </a:endParaRPr>
          </a:p>
          <a:p>
            <a:pPr marL="342900"/>
            <a:endParaRPr sz="2400" dirty="0">
              <a:solidFill>
                <a:schemeClr val="dk1"/>
              </a:solidFill>
              <a:latin typeface="Calibri" panose="020F0502020204030204" pitchFamily="34" charset="0"/>
              <a:ea typeface="Century Gothic"/>
              <a:cs typeface="Calibri" panose="020F0502020204030204" pitchFamily="34" charset="0"/>
              <a:sym typeface="Century Gothic"/>
            </a:endParaRPr>
          </a:p>
          <a:p>
            <a:pPr marL="342900"/>
            <a:r>
              <a:rPr lang="en-US" sz="2400" dirty="0">
                <a:solidFill>
                  <a:schemeClr val="dk1"/>
                </a:solidFill>
                <a:latin typeface="Calibri" panose="020F0502020204030204" pitchFamily="34" charset="0"/>
                <a:ea typeface="Century Gothic"/>
                <a:cs typeface="Calibri" panose="020F0502020204030204" pitchFamily="34" charset="0"/>
                <a:sym typeface="Century Gothic"/>
              </a:rPr>
              <a:t>Most of the test kit had been created in parallel with the writing of the SMPTE ST 2110 standard suite. Since nomenclature and formulas may be in flux until the document is published, or simply do not specify a practical test for a particular concept being introduced; not all test and measurement kits use exactly the same nomenclature or formulas that probably should do the same thing. </a:t>
            </a:r>
            <a:endParaRPr sz="3200" dirty="0">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 name="Picture 6">
            <a:extLst>
              <a:ext uri="{FF2B5EF4-FFF2-40B4-BE49-F238E27FC236}">
                <a16:creationId xmlns:a16="http://schemas.microsoft.com/office/drawing/2014/main" id="{2CDE93A2-0C5C-BE14-9F44-FC79E956D722}"/>
              </a:ext>
            </a:extLst>
          </p:cNvPr>
          <p:cNvPicPr>
            <a:picLocks noChangeAspect="1"/>
          </p:cNvPicPr>
          <p:nvPr/>
        </p:nvPicPr>
        <p:blipFill rotWithShape="1">
          <a:blip r:embed="rId3"/>
          <a:srcRect l="331" t="12142" r="52" b="6031"/>
          <a:stretch/>
        </p:blipFill>
        <p:spPr>
          <a:xfrm>
            <a:off x="0" y="1320800"/>
            <a:ext cx="12190797" cy="5537200"/>
          </a:xfrm>
          <a:prstGeom prst="rect">
            <a:avLst/>
          </a:prstGeom>
        </p:spPr>
      </p:pic>
      <p:sp>
        <p:nvSpPr>
          <p:cNvPr id="214" name="Google Shape;214;g1392350fb1a_2_2"/>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US" dirty="0">
                <a:solidFill>
                  <a:schemeClr val="lt1"/>
                </a:solidFill>
              </a:rPr>
              <a:t>Avoiding Babylonian Confusion</a:t>
            </a:r>
            <a:endParaRPr dirty="0">
              <a:solidFill>
                <a:schemeClr val="lt1"/>
              </a:solidFill>
            </a:endParaRPr>
          </a:p>
        </p:txBody>
      </p:sp>
      <p:sp>
        <p:nvSpPr>
          <p:cNvPr id="3" name="TextBox 2">
            <a:extLst>
              <a:ext uri="{FF2B5EF4-FFF2-40B4-BE49-F238E27FC236}">
                <a16:creationId xmlns:a16="http://schemas.microsoft.com/office/drawing/2014/main" id="{2577817A-69F3-01A0-B6CA-F2D83BBADBAD}"/>
              </a:ext>
            </a:extLst>
          </p:cNvPr>
          <p:cNvSpPr txBox="1"/>
          <p:nvPr/>
        </p:nvSpPr>
        <p:spPr>
          <a:xfrm>
            <a:off x="6613742" y="3166844"/>
            <a:ext cx="5578258" cy="524311"/>
          </a:xfrm>
          <a:prstGeom prst="rect">
            <a:avLst/>
          </a:prstGeom>
          <a:solidFill>
            <a:schemeClr val="tx1">
              <a:alpha val="20000"/>
            </a:schemeClr>
          </a:solidFill>
        </p:spPr>
        <p:txBody>
          <a:bodyPr wrap="square" tIns="46800" rIns="720000" rtlCol="0" anchor="ctr">
            <a:spAutoFit/>
          </a:bodyPr>
          <a:lstStyle/>
          <a:p>
            <a:pPr algn="r"/>
            <a:r>
              <a:rPr lang="en-CH" sz="2800" b="1" dirty="0">
                <a:solidFill>
                  <a:schemeClr val="bg1"/>
                </a:solidFill>
                <a:latin typeface="Avenir Black" panose="02000503020000020003" pitchFamily="2" charset="0"/>
              </a:rPr>
              <a:t>WHAT ARE WE FIXING?</a:t>
            </a:r>
          </a:p>
        </p:txBody>
      </p:sp>
      <p:sp>
        <p:nvSpPr>
          <p:cNvPr id="4" name="TextBox 3">
            <a:extLst>
              <a:ext uri="{FF2B5EF4-FFF2-40B4-BE49-F238E27FC236}">
                <a16:creationId xmlns:a16="http://schemas.microsoft.com/office/drawing/2014/main" id="{EAF00086-CE03-8E0C-B766-0A7E75615455}"/>
              </a:ext>
            </a:extLst>
          </p:cNvPr>
          <p:cNvSpPr txBox="1"/>
          <p:nvPr/>
        </p:nvSpPr>
        <p:spPr>
          <a:xfrm>
            <a:off x="6612540" y="4175221"/>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Agree on a set of measurements</a:t>
            </a:r>
          </a:p>
        </p:txBody>
      </p:sp>
      <p:sp>
        <p:nvSpPr>
          <p:cNvPr id="5" name="TextBox 4">
            <a:extLst>
              <a:ext uri="{FF2B5EF4-FFF2-40B4-BE49-F238E27FC236}">
                <a16:creationId xmlns:a16="http://schemas.microsoft.com/office/drawing/2014/main" id="{F8CA7135-0577-67F4-04D2-4E7E863F1DF1}"/>
              </a:ext>
            </a:extLst>
          </p:cNvPr>
          <p:cNvSpPr txBox="1"/>
          <p:nvPr/>
        </p:nvSpPr>
        <p:spPr>
          <a:xfrm>
            <a:off x="6612540" y="4649520"/>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Agree on some naming conventions</a:t>
            </a:r>
          </a:p>
        </p:txBody>
      </p:sp>
      <p:sp>
        <p:nvSpPr>
          <p:cNvPr id="6" name="TextBox 5">
            <a:extLst>
              <a:ext uri="{FF2B5EF4-FFF2-40B4-BE49-F238E27FC236}">
                <a16:creationId xmlns:a16="http://schemas.microsoft.com/office/drawing/2014/main" id="{65475AAD-4780-64E2-2EC8-0BFAB115468A}"/>
              </a:ext>
            </a:extLst>
          </p:cNvPr>
          <p:cNvSpPr txBox="1"/>
          <p:nvPr/>
        </p:nvSpPr>
        <p:spPr>
          <a:xfrm>
            <a:off x="6613742" y="5141348"/>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Agree on the formulas</a:t>
            </a:r>
          </a:p>
        </p:txBody>
      </p:sp>
      <p:pic>
        <p:nvPicPr>
          <p:cNvPr id="7" name="Picture 6">
            <a:extLst>
              <a:ext uri="{FF2B5EF4-FFF2-40B4-BE49-F238E27FC236}">
                <a16:creationId xmlns:a16="http://schemas.microsoft.com/office/drawing/2014/main" id="{A7A4BF64-CB0E-EB8F-A471-EB7DD8BD5ABD}"/>
              </a:ext>
            </a:extLst>
          </p:cNvPr>
          <p:cNvPicPr>
            <a:picLocks noChangeAspect="1"/>
          </p:cNvPicPr>
          <p:nvPr/>
        </p:nvPicPr>
        <p:blipFill>
          <a:blip r:embed="rId4"/>
          <a:stretch>
            <a:fillRect/>
          </a:stretch>
        </p:blipFill>
        <p:spPr>
          <a:xfrm>
            <a:off x="261550" y="2270101"/>
            <a:ext cx="5852160" cy="2306320"/>
          </a:xfrm>
          <a:prstGeom prst="rect">
            <a:avLst/>
          </a:prstGeom>
        </p:spPr>
      </p:pic>
      <p:sp>
        <p:nvSpPr>
          <p:cNvPr id="8" name="TextBox 7">
            <a:extLst>
              <a:ext uri="{FF2B5EF4-FFF2-40B4-BE49-F238E27FC236}">
                <a16:creationId xmlns:a16="http://schemas.microsoft.com/office/drawing/2014/main" id="{7F3A6FCB-54E4-E6D9-9DC6-5810DCBE3EB1}"/>
              </a:ext>
            </a:extLst>
          </p:cNvPr>
          <p:cNvSpPr txBox="1"/>
          <p:nvPr/>
        </p:nvSpPr>
        <p:spPr>
          <a:xfrm>
            <a:off x="2834509" y="4204537"/>
            <a:ext cx="353121" cy="830997"/>
          </a:xfrm>
          <a:prstGeom prst="rect">
            <a:avLst/>
          </a:prstGeom>
          <a:noFill/>
        </p:spPr>
        <p:txBody>
          <a:bodyPr wrap="square" rtlCol="0">
            <a:spAutoFit/>
          </a:bodyPr>
          <a:lstStyle/>
          <a:p>
            <a:r>
              <a:rPr lang="en-CH" sz="4800" dirty="0">
                <a:solidFill>
                  <a:srgbClr val="C00000"/>
                </a:solidFill>
                <a:latin typeface="Edo" panose="02000000000000000000" pitchFamily="2" charset="0"/>
              </a:rPr>
              <a:t>N</a:t>
            </a:r>
          </a:p>
        </p:txBody>
      </p:sp>
      <p:sp>
        <p:nvSpPr>
          <p:cNvPr id="9" name="TextBox 8">
            <a:extLst>
              <a:ext uri="{FF2B5EF4-FFF2-40B4-BE49-F238E27FC236}">
                <a16:creationId xmlns:a16="http://schemas.microsoft.com/office/drawing/2014/main" id="{42869F4C-3247-2B69-7B05-60624B6635C2}"/>
              </a:ext>
            </a:extLst>
          </p:cNvPr>
          <p:cNvSpPr txBox="1"/>
          <p:nvPr/>
        </p:nvSpPr>
        <p:spPr>
          <a:xfrm>
            <a:off x="1018140" y="4204536"/>
            <a:ext cx="353121" cy="830997"/>
          </a:xfrm>
          <a:prstGeom prst="rect">
            <a:avLst/>
          </a:prstGeom>
          <a:noFill/>
        </p:spPr>
        <p:txBody>
          <a:bodyPr wrap="square" rtlCol="0">
            <a:spAutoFit/>
          </a:bodyPr>
          <a:lstStyle/>
          <a:p>
            <a:r>
              <a:rPr lang="en-CH" sz="4800" dirty="0">
                <a:solidFill>
                  <a:srgbClr val="C00000"/>
                </a:solidFill>
                <a:latin typeface="Edo" panose="02000000000000000000" pitchFamily="2" charset="0"/>
              </a:rPr>
              <a:t>S</a:t>
            </a:r>
          </a:p>
        </p:txBody>
      </p:sp>
      <p:sp>
        <p:nvSpPr>
          <p:cNvPr id="10" name="TextBox 9">
            <a:extLst>
              <a:ext uri="{FF2B5EF4-FFF2-40B4-BE49-F238E27FC236}">
                <a16:creationId xmlns:a16="http://schemas.microsoft.com/office/drawing/2014/main" id="{990B57D5-54FD-2B81-98DE-D43D471D1592}"/>
              </a:ext>
            </a:extLst>
          </p:cNvPr>
          <p:cNvSpPr txBox="1"/>
          <p:nvPr/>
        </p:nvSpPr>
        <p:spPr>
          <a:xfrm>
            <a:off x="4650878" y="4204536"/>
            <a:ext cx="353121" cy="830997"/>
          </a:xfrm>
          <a:prstGeom prst="rect">
            <a:avLst/>
          </a:prstGeom>
          <a:noFill/>
        </p:spPr>
        <p:txBody>
          <a:bodyPr wrap="square" rtlCol="0">
            <a:spAutoFit/>
          </a:bodyPr>
          <a:lstStyle/>
          <a:p>
            <a:r>
              <a:rPr lang="en-CH" sz="4800" dirty="0">
                <a:solidFill>
                  <a:srgbClr val="C00000"/>
                </a:solidFill>
                <a:latin typeface="Edo" panose="02000000000000000000" pitchFamily="2" charset="0"/>
              </a:rPr>
              <a:t>R</a:t>
            </a:r>
          </a:p>
        </p:txBody>
      </p:sp>
    </p:spTree>
    <p:extLst>
      <p:ext uri="{BB962C8B-B14F-4D97-AF65-F5344CB8AC3E}">
        <p14:creationId xmlns:p14="http://schemas.microsoft.com/office/powerpoint/2010/main" val="756556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 name="Picture 6">
            <a:extLst>
              <a:ext uri="{FF2B5EF4-FFF2-40B4-BE49-F238E27FC236}">
                <a16:creationId xmlns:a16="http://schemas.microsoft.com/office/drawing/2014/main" id="{2CDE93A2-0C5C-BE14-9F44-FC79E956D722}"/>
              </a:ext>
            </a:extLst>
          </p:cNvPr>
          <p:cNvPicPr>
            <a:picLocks noChangeAspect="1"/>
          </p:cNvPicPr>
          <p:nvPr/>
        </p:nvPicPr>
        <p:blipFill rotWithShape="1">
          <a:blip r:embed="rId3"/>
          <a:srcRect l="331" t="12142" r="52" b="6031"/>
          <a:stretch/>
        </p:blipFill>
        <p:spPr>
          <a:xfrm>
            <a:off x="-2402" y="1320800"/>
            <a:ext cx="12194401" cy="5537200"/>
          </a:xfrm>
          <a:prstGeom prst="rect">
            <a:avLst/>
          </a:prstGeom>
        </p:spPr>
      </p:pic>
      <p:sp>
        <p:nvSpPr>
          <p:cNvPr id="214" name="Google Shape;214;g1392350fb1a_2_2"/>
          <p:cNvSpPr txBox="1">
            <a:spLocks noGrp="1"/>
          </p:cNvSpPr>
          <p:nvPr>
            <p:ph type="title"/>
          </p:nvPr>
        </p:nvSpPr>
        <p:spPr>
          <a:xfrm>
            <a:off x="609600" y="282450"/>
            <a:ext cx="10972800" cy="802200"/>
          </a:xfrm>
          <a:prstGeom prst="rect">
            <a:avLst/>
          </a:prstGeom>
          <a:noFill/>
          <a:ln>
            <a:noFill/>
          </a:ln>
        </p:spPr>
        <p:txBody>
          <a:bodyPr spcFirstLastPara="1" wrap="square" lIns="130150" tIns="65050" rIns="130150" bIns="65050" anchor="t" anchorCtr="0">
            <a:normAutofit/>
          </a:bodyPr>
          <a:lstStyle/>
          <a:p>
            <a:pPr marL="0" lvl="0" indent="0" algn="l" rtl="0">
              <a:lnSpc>
                <a:spcPct val="90000"/>
              </a:lnSpc>
              <a:spcBef>
                <a:spcPts val="0"/>
              </a:spcBef>
              <a:spcAft>
                <a:spcPts val="0"/>
              </a:spcAft>
              <a:buClr>
                <a:srgbClr val="141313"/>
              </a:buClr>
              <a:buSzPts val="1800"/>
              <a:buFont typeface="Calibri"/>
              <a:buNone/>
            </a:pPr>
            <a:r>
              <a:rPr lang="en-GB" dirty="0">
                <a:solidFill>
                  <a:schemeClr val="lt1"/>
                </a:solidFill>
              </a:rPr>
              <a:t>Avoiding Babylonian Confusion</a:t>
            </a:r>
          </a:p>
        </p:txBody>
      </p:sp>
      <p:sp>
        <p:nvSpPr>
          <p:cNvPr id="3" name="TextBox 2">
            <a:extLst>
              <a:ext uri="{FF2B5EF4-FFF2-40B4-BE49-F238E27FC236}">
                <a16:creationId xmlns:a16="http://schemas.microsoft.com/office/drawing/2014/main" id="{2577817A-69F3-01A0-B6CA-F2D83BBADBAD}"/>
              </a:ext>
            </a:extLst>
          </p:cNvPr>
          <p:cNvSpPr txBox="1"/>
          <p:nvPr/>
        </p:nvSpPr>
        <p:spPr>
          <a:xfrm>
            <a:off x="6613742" y="3166844"/>
            <a:ext cx="5578258" cy="524311"/>
          </a:xfrm>
          <a:prstGeom prst="rect">
            <a:avLst/>
          </a:prstGeom>
          <a:solidFill>
            <a:schemeClr val="tx1">
              <a:alpha val="20000"/>
            </a:schemeClr>
          </a:solidFill>
        </p:spPr>
        <p:txBody>
          <a:bodyPr wrap="square" tIns="46800" rIns="720000" rtlCol="0" anchor="ctr">
            <a:spAutoFit/>
          </a:bodyPr>
          <a:lstStyle/>
          <a:p>
            <a:pPr algn="r"/>
            <a:r>
              <a:rPr lang="en-GB" sz="2800" b="1" dirty="0">
                <a:solidFill>
                  <a:schemeClr val="bg1"/>
                </a:solidFill>
                <a:latin typeface="Avenir Black" panose="02000503020000020003" pitchFamily="2" charset="0"/>
              </a:rPr>
              <a:t>WHAT ARE WE FIXING?</a:t>
            </a:r>
          </a:p>
        </p:txBody>
      </p:sp>
      <p:sp>
        <p:nvSpPr>
          <p:cNvPr id="4" name="TextBox 3">
            <a:extLst>
              <a:ext uri="{FF2B5EF4-FFF2-40B4-BE49-F238E27FC236}">
                <a16:creationId xmlns:a16="http://schemas.microsoft.com/office/drawing/2014/main" id="{EAF00086-CE03-8E0C-B766-0A7E75615455}"/>
              </a:ext>
            </a:extLst>
          </p:cNvPr>
          <p:cNvSpPr txBox="1"/>
          <p:nvPr/>
        </p:nvSpPr>
        <p:spPr>
          <a:xfrm>
            <a:off x="6612540" y="4175221"/>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Agree on a set of measurements</a:t>
            </a:r>
          </a:p>
        </p:txBody>
      </p:sp>
      <p:sp>
        <p:nvSpPr>
          <p:cNvPr id="5" name="TextBox 4">
            <a:extLst>
              <a:ext uri="{FF2B5EF4-FFF2-40B4-BE49-F238E27FC236}">
                <a16:creationId xmlns:a16="http://schemas.microsoft.com/office/drawing/2014/main" id="{F8CA7135-0577-67F4-04D2-4E7E863F1DF1}"/>
              </a:ext>
            </a:extLst>
          </p:cNvPr>
          <p:cNvSpPr txBox="1"/>
          <p:nvPr/>
        </p:nvSpPr>
        <p:spPr>
          <a:xfrm>
            <a:off x="6612540" y="4649520"/>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Agree on some naming conventions</a:t>
            </a:r>
          </a:p>
        </p:txBody>
      </p:sp>
      <p:sp>
        <p:nvSpPr>
          <p:cNvPr id="6" name="TextBox 5">
            <a:extLst>
              <a:ext uri="{FF2B5EF4-FFF2-40B4-BE49-F238E27FC236}">
                <a16:creationId xmlns:a16="http://schemas.microsoft.com/office/drawing/2014/main" id="{65475AAD-4780-64E2-2EC8-0BFAB115468A}"/>
              </a:ext>
            </a:extLst>
          </p:cNvPr>
          <p:cNvSpPr txBox="1"/>
          <p:nvPr/>
        </p:nvSpPr>
        <p:spPr>
          <a:xfrm>
            <a:off x="6613742" y="5141348"/>
            <a:ext cx="5578258" cy="401200"/>
          </a:xfrm>
          <a:prstGeom prst="rect">
            <a:avLst/>
          </a:prstGeom>
          <a:solidFill>
            <a:schemeClr val="tx1">
              <a:alpha val="20000"/>
            </a:schemeClr>
          </a:solidFill>
        </p:spPr>
        <p:txBody>
          <a:bodyPr wrap="square" tIns="46800" rIns="720000" rtlCol="0" anchor="ctr">
            <a:spAutoFit/>
          </a:bodyPr>
          <a:lstStyle/>
          <a:p>
            <a:pPr algn="r"/>
            <a:r>
              <a:rPr lang="en-GB" sz="2000" dirty="0">
                <a:solidFill>
                  <a:schemeClr val="bg1"/>
                </a:solidFill>
                <a:latin typeface="Avenir Book" panose="02000503020000020003" pitchFamily="2" charset="0"/>
              </a:rPr>
              <a:t>Agree on the formulas</a:t>
            </a:r>
          </a:p>
        </p:txBody>
      </p:sp>
      <p:pic>
        <p:nvPicPr>
          <p:cNvPr id="11" name="Picture 10" descr="Diagram&#10;&#10;Description automatically generated">
            <a:extLst>
              <a:ext uri="{FF2B5EF4-FFF2-40B4-BE49-F238E27FC236}">
                <a16:creationId xmlns:a16="http://schemas.microsoft.com/office/drawing/2014/main" id="{A473DB95-ECA4-A93D-F247-E516A25CC5AA}"/>
              </a:ext>
            </a:extLst>
          </p:cNvPr>
          <p:cNvPicPr>
            <a:picLocks noChangeAspect="1"/>
          </p:cNvPicPr>
          <p:nvPr/>
        </p:nvPicPr>
        <p:blipFill>
          <a:blip r:embed="rId4"/>
          <a:stretch>
            <a:fillRect/>
          </a:stretch>
        </p:blipFill>
        <p:spPr>
          <a:xfrm>
            <a:off x="279261" y="1976655"/>
            <a:ext cx="6096000" cy="3429000"/>
          </a:xfrm>
          <a:prstGeom prst="rect">
            <a:avLst/>
          </a:prstGeom>
        </p:spPr>
      </p:pic>
    </p:spTree>
    <p:extLst>
      <p:ext uri="{BB962C8B-B14F-4D97-AF65-F5344CB8AC3E}">
        <p14:creationId xmlns:p14="http://schemas.microsoft.com/office/powerpoint/2010/main" val="34025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1797</Words>
  <Application>Microsoft Macintosh PowerPoint</Application>
  <PresentationFormat>Widescreen</PresentationFormat>
  <Paragraphs>277</Paragraphs>
  <Slides>24</Slides>
  <Notes>23</Notes>
  <HiddenSlides>0</HiddenSlides>
  <MMClips>0</MMClips>
  <ScaleCrop>false</ScaleCrop>
  <HeadingPairs>
    <vt:vector size="6" baseType="variant">
      <vt:variant>
        <vt:lpstr>Fonts Used</vt:lpstr>
      </vt:variant>
      <vt:variant>
        <vt:i4>19</vt:i4>
      </vt:variant>
      <vt:variant>
        <vt:lpstr>Theme</vt:lpstr>
      </vt:variant>
      <vt:variant>
        <vt:i4>3</vt:i4>
      </vt:variant>
      <vt:variant>
        <vt:lpstr>Slide Titles</vt:lpstr>
      </vt:variant>
      <vt:variant>
        <vt:i4>24</vt:i4>
      </vt:variant>
    </vt:vector>
  </HeadingPairs>
  <TitlesOfParts>
    <vt:vector size="46" baseType="lpstr">
      <vt:lpstr>Montserrat</vt:lpstr>
      <vt:lpstr>Calibri</vt:lpstr>
      <vt:lpstr>Wingdings</vt:lpstr>
      <vt:lpstr>Avenir Medium</vt:lpstr>
      <vt:lpstr>Kollektif</vt:lpstr>
      <vt:lpstr>Avenir</vt:lpstr>
      <vt:lpstr>Bebas Neue</vt:lpstr>
      <vt:lpstr>Helvetica Neue</vt:lpstr>
      <vt:lpstr>Arial</vt:lpstr>
      <vt:lpstr>Century Gothic</vt:lpstr>
      <vt:lpstr>Avenir Black</vt:lpstr>
      <vt:lpstr>Playlist-Script</vt:lpstr>
      <vt:lpstr>Consolas</vt:lpstr>
      <vt:lpstr>Avenir Book</vt:lpstr>
      <vt:lpstr>Edo</vt:lpstr>
      <vt:lpstr>Noto Sans Symbols</vt:lpstr>
      <vt:lpstr>Bellandha Signature</vt:lpstr>
      <vt:lpstr>Calibri Light</vt:lpstr>
      <vt:lpstr>Cambria Math</vt:lpstr>
      <vt:lpstr>Office Theme</vt:lpstr>
      <vt:lpstr>1_Office Theme</vt:lpstr>
      <vt:lpstr>2_Office Theme</vt:lpstr>
      <vt:lpstr>PowerPoint Presentation</vt:lpstr>
      <vt:lpstr>PowerPoint Presentation</vt:lpstr>
      <vt:lpstr>What JT-NM Tested?</vt:lpstr>
      <vt:lpstr>PowerPoint Presentation</vt:lpstr>
      <vt:lpstr>The road towards the tested event</vt:lpstr>
      <vt:lpstr>What are the 2 problems?</vt:lpstr>
      <vt:lpstr>What’s the 1st problem?</vt:lpstr>
      <vt:lpstr>Avoiding Babylonian Confusion</vt:lpstr>
      <vt:lpstr>Avoiding Babylonian Confusion</vt:lpstr>
      <vt:lpstr>PowerPoint Presentation</vt:lpstr>
      <vt:lpstr>PowerPoint Presentation</vt:lpstr>
      <vt:lpstr>PowerPoint Presentation</vt:lpstr>
      <vt:lpstr>Avoiding Babylonian speech confusion</vt:lpstr>
      <vt:lpstr>RP2110-25</vt:lpstr>
      <vt:lpstr>PowerPoint Presentation</vt:lpstr>
      <vt:lpstr>What is a PICS?</vt:lpstr>
      <vt:lpstr>PICS Benefits</vt:lpstr>
      <vt:lpstr>PICS Benefits</vt:lpstr>
      <vt:lpstr>SMPTE ST 2110 PICS</vt:lpstr>
      <vt:lpstr>SMPTE ST 2110 PICS</vt:lpstr>
      <vt:lpstr>SMPTE ST 2110 PICS</vt:lpstr>
      <vt:lpstr>SMPTE ST 2110 PICS</vt:lpstr>
      <vt:lpstr>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Pavel Kondratenko</dc:creator>
  <cp:lastModifiedBy>Wim Vermost</cp:lastModifiedBy>
  <cp:revision>4</cp:revision>
  <dcterms:created xsi:type="dcterms:W3CDTF">2022-06-21T13:50:09Z</dcterms:created>
  <dcterms:modified xsi:type="dcterms:W3CDTF">2022-09-12T10:13:45Z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0x010100A11CA1D324EE084293B2D7BAE04C68D3</vt:lpwstr>
  </property>
  <property fmtid="{D5CDD505-2E9C-101B-9397-08002B2CF9AE}" pid="3" name="MediaServiceImageTags">
    <vt:lpwstr/>
  </property>
</Properties>
</file>