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74" r:id="rId4"/>
    <p:sldId id="269" r:id="rId5"/>
    <p:sldId id="270" r:id="rId6"/>
    <p:sldId id="271" r:id="rId7"/>
    <p:sldId id="272" r:id="rId8"/>
    <p:sldId id="273" r:id="rId9"/>
    <p:sldId id="275" r:id="rId10"/>
    <p:sldId id="276" r:id="rId11"/>
    <p:sldId id="277" r:id="rId12"/>
    <p:sldId id="278" r:id="rId13"/>
    <p:sldId id="281" r:id="rId14"/>
    <p:sldId id="279" r:id="rId15"/>
    <p:sldId id="267" r:id="rId16"/>
    <p:sldId id="262" r:id="rId17"/>
    <p:sldId id="263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82463" autoAdjust="0"/>
  </p:normalViewPr>
  <p:slideViewPr>
    <p:cSldViewPr snapToGrid="0" snapToObjects="1" showGuides="1">
      <p:cViewPr varScale="1">
        <p:scale>
          <a:sx n="72" d="100"/>
          <a:sy n="72" d="100"/>
        </p:scale>
        <p:origin x="1157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EA4F8-A772-4DEC-A28B-3527EDF0B686}" type="datetimeFigureOut">
              <a:rPr lang="en-IM" smtClean="0"/>
              <a:t>09/09/2022</a:t>
            </a:fld>
            <a:endParaRPr lang="en-I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F355C-5302-4D00-8596-E0ACD609A2C0}" type="slidenum">
              <a:rPr lang="en-IM" smtClean="0"/>
              <a:t>‹#›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276007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level of introductory work, then some level of basic mathematical analysis</a:t>
            </a:r>
            <a:endParaRPr lang="en-I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3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3679697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Substantially more care needed with fractional framerates. Also when implementing this in software, can have integer overflows if not careful. Headache inducing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7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1105073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9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1463860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had to read the manual to understand this</a:t>
            </a:r>
            <a:endParaRPr lang="en-I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10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122609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12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3625398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13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645421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F355C-5302-4D00-8596-E0ACD609A2C0}" type="slidenum">
              <a:rPr lang="en-IM" smtClean="0"/>
              <a:t>14</a:t>
            </a:fld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119166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+mj-lt"/>
              </a:rPr>
              <a:t>Timestamps in ST 2110 and what they mean and how to measure them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6356" y="1808013"/>
            <a:ext cx="80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Kieran Kunhya – kierank@obe.tv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 vs packet arrival times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DB7F0B9A-3EA6-2403-364A-887D83AE5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4922874"/>
            <a:ext cx="10591932" cy="1650465"/>
          </a:xfrm>
        </p:spPr>
        <p:txBody>
          <a:bodyPr>
            <a:normAutofit/>
          </a:bodyPr>
          <a:lstStyle/>
          <a:p>
            <a:r>
              <a:rPr lang="en-US" sz="2400" dirty="0"/>
              <a:t>Similarly need to check both “Video Timing Meters” – packet arrival and “RTP offset Meters”</a:t>
            </a:r>
          </a:p>
          <a:p>
            <a:r>
              <a:rPr lang="en-US" sz="2400" dirty="0"/>
              <a:t>Note: may not have this screen on </a:t>
            </a:r>
            <a:r>
              <a:rPr lang="en-US" sz="2400" dirty="0" err="1"/>
              <a:t>Phabrix</a:t>
            </a:r>
            <a:r>
              <a:rPr lang="en-US" sz="2400" dirty="0"/>
              <a:t>, it requires </a:t>
            </a:r>
            <a:r>
              <a:rPr lang="en-US" sz="2400" b="1" dirty="0"/>
              <a:t>PHQXO-IP-MEAS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42537C-C1B3-1FF7-6022-A35DF1D5D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902" y="1591192"/>
            <a:ext cx="7740196" cy="327851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8507489-4AAE-5F7A-7B3A-9363C3FDD961}"/>
              </a:ext>
            </a:extLst>
          </p:cNvPr>
          <p:cNvSpPr/>
          <p:nvPr/>
        </p:nvSpPr>
        <p:spPr>
          <a:xfrm>
            <a:off x="2225902" y="2849525"/>
            <a:ext cx="1206796" cy="441251"/>
          </a:xfrm>
          <a:prstGeom prst="ellipse">
            <a:avLst/>
          </a:prstGeom>
          <a:noFill/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M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5028AC0-D41C-D188-D584-AECA11846D3C}"/>
              </a:ext>
            </a:extLst>
          </p:cNvPr>
          <p:cNvSpPr/>
          <p:nvPr/>
        </p:nvSpPr>
        <p:spPr>
          <a:xfrm>
            <a:off x="2225902" y="3718185"/>
            <a:ext cx="1206796" cy="441251"/>
          </a:xfrm>
          <a:prstGeom prst="ellipse">
            <a:avLst/>
          </a:prstGeom>
          <a:noFill/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M"/>
          </a:p>
        </p:txBody>
      </p:sp>
    </p:spTree>
    <p:extLst>
      <p:ext uri="{BB962C8B-B14F-4D97-AF65-F5344CB8AC3E}">
        <p14:creationId xmlns:p14="http://schemas.microsoft.com/office/powerpoint/2010/main" val="2568488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09" y="1676401"/>
            <a:ext cx="10007141" cy="4501116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Real senders in our lab (no GPS in our lab so it’s still 1970!):</a:t>
            </a:r>
            <a:endParaRPr lang="en-US" sz="2400" dirty="0"/>
          </a:p>
          <a:p>
            <a:r>
              <a:rPr lang="en-US" sz="2400" dirty="0"/>
              <a:t>1970-02-25 05:00:37+0000: </a:t>
            </a:r>
            <a:r>
              <a:rPr lang="en-US" sz="2400" dirty="0">
                <a:solidFill>
                  <a:schemeClr val="accent6"/>
                </a:solidFill>
              </a:rPr>
              <a:t>First Packet arrived 0.758 </a:t>
            </a:r>
            <a:r>
              <a:rPr lang="en-US" sz="2400" dirty="0" err="1">
                <a:solidFill>
                  <a:schemeClr val="accent6"/>
                </a:solidFill>
              </a:rPr>
              <a:t>ms</a:t>
            </a:r>
            <a:r>
              <a:rPr lang="en-US" sz="2400" dirty="0">
                <a:solidFill>
                  <a:schemeClr val="accent6"/>
                </a:solidFill>
              </a:rPr>
              <a:t> after ideal</a:t>
            </a:r>
            <a:r>
              <a:rPr lang="en-US" sz="2400" dirty="0"/>
              <a:t>,  RTP-PTP offset 0.000us (0 </a:t>
            </a:r>
            <a:r>
              <a:rPr lang="en-US" sz="2400" dirty="0" err="1"/>
              <a:t>rtp</a:t>
            </a:r>
            <a:r>
              <a:rPr lang="en-US" sz="2400" dirty="0"/>
              <a:t>) –  </a:t>
            </a:r>
            <a:r>
              <a:rPr lang="en-US" sz="2400" b="1" dirty="0">
                <a:solidFill>
                  <a:schemeClr val="accent6"/>
                </a:solidFill>
              </a:rPr>
              <a:t>Packet arrival GOOD, RTP Timestamp GOOD</a:t>
            </a:r>
          </a:p>
          <a:p>
            <a:r>
              <a:rPr lang="en-US" sz="2400" dirty="0">
                <a:solidFill>
                  <a:schemeClr val="tx1"/>
                </a:solidFill>
              </a:rPr>
              <a:t>1970-02-25 05:01:27+0000: </a:t>
            </a:r>
            <a:r>
              <a:rPr lang="en-US" sz="2400" dirty="0">
                <a:solidFill>
                  <a:schemeClr val="accent6"/>
                </a:solidFill>
              </a:rPr>
              <a:t>First Packet arrived 0.736 </a:t>
            </a:r>
            <a:r>
              <a:rPr lang="en-US" sz="2400" dirty="0" err="1">
                <a:solidFill>
                  <a:schemeClr val="accent6"/>
                </a:solidFill>
              </a:rPr>
              <a:t>ms</a:t>
            </a:r>
            <a:r>
              <a:rPr lang="en-US" sz="2400" dirty="0">
                <a:solidFill>
                  <a:schemeClr val="accent6"/>
                </a:solidFill>
              </a:rPr>
              <a:t> after ideal</a:t>
            </a:r>
            <a:r>
              <a:rPr lang="en-US" sz="2400" dirty="0">
                <a:solidFill>
                  <a:schemeClr val="tx1"/>
                </a:solidFill>
              </a:rPr>
              <a:t>,  RTP-PTP offset 11.111us (1 </a:t>
            </a:r>
            <a:r>
              <a:rPr lang="en-US" sz="2400" dirty="0" err="1">
                <a:solidFill>
                  <a:schemeClr val="tx1"/>
                </a:solidFill>
              </a:rPr>
              <a:t>rtp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dirty="0">
                <a:solidFill>
                  <a:schemeClr val="accent4"/>
                </a:solidFill>
              </a:rPr>
              <a:t>– </a:t>
            </a:r>
            <a:r>
              <a:rPr lang="en-US" sz="2400" b="1" dirty="0">
                <a:solidFill>
                  <a:schemeClr val="accent6"/>
                </a:solidFill>
              </a:rPr>
              <a:t>Packet arrival GOOD, </a:t>
            </a:r>
            <a:r>
              <a:rPr lang="en-US" sz="2400" b="1" dirty="0">
                <a:solidFill>
                  <a:schemeClr val="accent4"/>
                </a:solidFill>
              </a:rPr>
              <a:t>RTP Timestamp OK</a:t>
            </a:r>
          </a:p>
          <a:p>
            <a:r>
              <a:rPr lang="en-US" sz="2400" dirty="0">
                <a:solidFill>
                  <a:schemeClr val="tx1"/>
                </a:solidFill>
              </a:rPr>
              <a:t>1970-02-25 05:02:10+0000: </a:t>
            </a:r>
            <a:r>
              <a:rPr lang="en-US" sz="2400" dirty="0">
                <a:solidFill>
                  <a:schemeClr val="accent6"/>
                </a:solidFill>
              </a:rPr>
              <a:t>First Packet arrived 0.791 </a:t>
            </a:r>
            <a:r>
              <a:rPr lang="en-US" sz="2400" dirty="0" err="1">
                <a:solidFill>
                  <a:schemeClr val="accent6"/>
                </a:solidFill>
              </a:rPr>
              <a:t>ms</a:t>
            </a:r>
            <a:r>
              <a:rPr lang="en-US" sz="2400" dirty="0">
                <a:solidFill>
                  <a:schemeClr val="accent6"/>
                </a:solidFill>
              </a:rPr>
              <a:t> after ideal</a:t>
            </a:r>
            <a:r>
              <a:rPr lang="en-US" sz="2400" dirty="0">
                <a:solidFill>
                  <a:schemeClr val="tx1"/>
                </a:solidFill>
              </a:rPr>
              <a:t>,  RTP-PTP offset </a:t>
            </a:r>
            <a:r>
              <a:rPr lang="en-US" sz="2400" dirty="0">
                <a:solidFill>
                  <a:srgbClr val="C00000"/>
                </a:solidFill>
              </a:rPr>
              <a:t>-6655.556us (-599 </a:t>
            </a:r>
            <a:r>
              <a:rPr lang="en-US" sz="2400" dirty="0" err="1">
                <a:solidFill>
                  <a:srgbClr val="C00000"/>
                </a:solidFill>
              </a:rPr>
              <a:t>rtp</a:t>
            </a:r>
            <a:r>
              <a:rPr lang="en-US" sz="2400" dirty="0">
                <a:solidFill>
                  <a:srgbClr val="C00000"/>
                </a:solidFill>
              </a:rPr>
              <a:t>) – </a:t>
            </a:r>
            <a:r>
              <a:rPr lang="en-US" sz="2400" b="1" dirty="0">
                <a:solidFill>
                  <a:schemeClr val="accent6"/>
                </a:solidFill>
              </a:rPr>
              <a:t>Packet arrival GOOD, </a:t>
            </a:r>
            <a:r>
              <a:rPr lang="en-US" sz="2400" b="1" dirty="0">
                <a:solidFill>
                  <a:srgbClr val="C00000"/>
                </a:solidFill>
              </a:rPr>
              <a:t>RTP Timestamp BAD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Needs continual measurement in real facilities as sometimes jumps happen randomly (!)</a:t>
            </a:r>
          </a:p>
          <a:p>
            <a:r>
              <a:rPr lang="en-US" sz="2400" dirty="0">
                <a:solidFill>
                  <a:schemeClr val="tx1"/>
                </a:solidFill>
              </a:rPr>
              <a:t>Similar measurements for audio.</a:t>
            </a:r>
          </a:p>
        </p:txBody>
      </p:sp>
    </p:spTree>
    <p:extLst>
      <p:ext uri="{BB962C8B-B14F-4D97-AF65-F5344CB8AC3E}">
        <p14:creationId xmlns:p14="http://schemas.microsoft.com/office/powerpoint/2010/main" val="1995289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 receiver should use timestamps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1676401"/>
            <a:ext cx="9794490" cy="450111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Receive a timestamp, count how many RTP wraparounds there from PTP Epoch (1</a:t>
            </a:r>
            <a:r>
              <a:rPr lang="en-US" sz="2400" baseline="30000" dirty="0">
                <a:solidFill>
                  <a:schemeClr val="tx1"/>
                </a:solidFill>
              </a:rPr>
              <a:t>st</a:t>
            </a:r>
            <a:r>
              <a:rPr lang="en-US" sz="2400" dirty="0">
                <a:solidFill>
                  <a:schemeClr val="tx1"/>
                </a:solidFill>
              </a:rPr>
              <a:t> Jan 1970) to current PTP time. Then can realign received RTP timestamp with current PTP time and have absolute timestamp. 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Straightforward with modulo arithmetic, though problematic if timestamps are too far in the future or the past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err="1">
                <a:solidFill>
                  <a:schemeClr val="tx1"/>
                </a:solidFill>
              </a:rPr>
              <a:t>Synchronise</a:t>
            </a:r>
            <a:r>
              <a:rPr lang="en-US" sz="2400" dirty="0">
                <a:solidFill>
                  <a:schemeClr val="tx1"/>
                </a:solidFill>
              </a:rPr>
              <a:t> video and audio and proceed with downstream processing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Some receivers not doing this as bad streams work fine into them. Can also send artificial streams with bad timestamps and decode process works, so devices not using timestamps.</a:t>
            </a:r>
          </a:p>
        </p:txBody>
      </p:sp>
    </p:spTree>
    <p:extLst>
      <p:ext uri="{BB962C8B-B14F-4D97-AF65-F5344CB8AC3E}">
        <p14:creationId xmlns:p14="http://schemas.microsoft.com/office/powerpoint/2010/main" val="2791818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Where/why things go wrong?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1676401"/>
            <a:ext cx="9794490" cy="450111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Non PTP locked SDI source routed into </a:t>
            </a:r>
            <a:r>
              <a:rPr lang="en-US" dirty="0" err="1">
                <a:solidFill>
                  <a:schemeClr val="tx1"/>
                </a:solidFill>
              </a:rPr>
              <a:t>encapsulator</a:t>
            </a:r>
            <a:r>
              <a:rPr lang="en-US" dirty="0">
                <a:solidFill>
                  <a:schemeClr val="tx1"/>
                </a:solidFill>
              </a:rPr>
              <a:t> (and </a:t>
            </a:r>
            <a:r>
              <a:rPr lang="en-US" dirty="0" err="1">
                <a:solidFill>
                  <a:schemeClr val="tx1"/>
                </a:solidFill>
              </a:rPr>
              <a:t>encapsulator</a:t>
            </a:r>
            <a:r>
              <a:rPr lang="en-US" dirty="0">
                <a:solidFill>
                  <a:schemeClr val="tx1"/>
                </a:solidFill>
              </a:rPr>
              <a:t> lacks a frame sync)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Symptom: </a:t>
            </a:r>
            <a:r>
              <a:rPr lang="en-US" dirty="0">
                <a:solidFill>
                  <a:schemeClr val="tx1"/>
                </a:solidFill>
              </a:rPr>
              <a:t>Packet arrival times wrong or jittery, RTP timestamp bad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Fix: </a:t>
            </a:r>
            <a:r>
              <a:rPr lang="en-US" dirty="0">
                <a:solidFill>
                  <a:schemeClr val="tx1"/>
                </a:solidFill>
              </a:rPr>
              <a:t>Genlock source or enable frame sync if available</a:t>
            </a:r>
          </a:p>
          <a:p>
            <a:pPr lvl="1"/>
            <a:endParaRPr lang="en-US" b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Encapsulator</a:t>
            </a:r>
            <a:r>
              <a:rPr lang="en-US" dirty="0">
                <a:solidFill>
                  <a:schemeClr val="tx1"/>
                </a:solidFill>
              </a:rPr>
              <a:t> produces invalid RTP timestamp (</a:t>
            </a:r>
            <a:r>
              <a:rPr lang="en-US" dirty="0" err="1">
                <a:solidFill>
                  <a:schemeClr val="tx1"/>
                </a:solidFill>
              </a:rPr>
              <a:t>e.g</a:t>
            </a:r>
            <a:r>
              <a:rPr lang="en-US" dirty="0">
                <a:solidFill>
                  <a:schemeClr val="tx1"/>
                </a:solidFill>
              </a:rPr>
              <a:t> fixed offset, jumps etc.)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Investigate whether transient (reboot to fix) or inherent issue in product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Some products take a while to settle to a valid </a:t>
            </a:r>
            <a:r>
              <a:rPr lang="en-US">
                <a:solidFill>
                  <a:schemeClr val="tx1"/>
                </a:solidFill>
              </a:rPr>
              <a:t>RTP timestamp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Can be difficult to explain to vendor</a:t>
            </a:r>
          </a:p>
        </p:txBody>
      </p:sp>
    </p:spTree>
    <p:extLst>
      <p:ext uri="{BB962C8B-B14F-4D97-AF65-F5344CB8AC3E}">
        <p14:creationId xmlns:p14="http://schemas.microsoft.com/office/powerpoint/2010/main" val="1574026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1676401"/>
            <a:ext cx="9794490" cy="450111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Timestamps are an important part of 2110, receivers need them to match video and audio</a:t>
            </a:r>
          </a:p>
          <a:p>
            <a:r>
              <a:rPr lang="en-US" dirty="0">
                <a:solidFill>
                  <a:schemeClr val="tx1"/>
                </a:solidFill>
              </a:rPr>
              <a:t>They can be hard to measure and interpret</a:t>
            </a:r>
          </a:p>
          <a:p>
            <a:r>
              <a:rPr lang="en-US" dirty="0" err="1">
                <a:solidFill>
                  <a:schemeClr val="tx1"/>
                </a:solidFill>
              </a:rPr>
              <a:t>Maths</a:t>
            </a:r>
            <a:r>
              <a:rPr lang="en-US" dirty="0">
                <a:solidFill>
                  <a:schemeClr val="tx1"/>
                </a:solidFill>
              </a:rPr>
              <a:t> can cause headaches</a:t>
            </a:r>
          </a:p>
          <a:p>
            <a:r>
              <a:rPr lang="en-US" dirty="0">
                <a:solidFill>
                  <a:schemeClr val="tx1"/>
                </a:solidFill>
              </a:rPr>
              <a:t>Timestamps often confused with packet arrival time</a:t>
            </a:r>
          </a:p>
          <a:p>
            <a:r>
              <a:rPr lang="en-US" dirty="0">
                <a:solidFill>
                  <a:schemeClr val="tx1"/>
                </a:solidFill>
              </a:rPr>
              <a:t>Need to be measured continually</a:t>
            </a:r>
          </a:p>
          <a:p>
            <a:r>
              <a:rPr lang="en-US" dirty="0">
                <a:solidFill>
                  <a:schemeClr val="tx1"/>
                </a:solidFill>
              </a:rPr>
              <a:t>Need to make sure </a:t>
            </a:r>
            <a:r>
              <a:rPr lang="en-US" dirty="0" err="1">
                <a:solidFill>
                  <a:schemeClr val="tx1"/>
                </a:solidFill>
              </a:rPr>
              <a:t>encapsulators</a:t>
            </a:r>
            <a:r>
              <a:rPr lang="en-US" dirty="0">
                <a:solidFill>
                  <a:schemeClr val="tx1"/>
                </a:solidFill>
              </a:rPr>
              <a:t> have frame syncs or all sources genlocked</a:t>
            </a:r>
          </a:p>
          <a:p>
            <a:r>
              <a:rPr lang="en-US" dirty="0">
                <a:solidFill>
                  <a:schemeClr val="tx1"/>
                </a:solidFill>
              </a:rPr>
              <a:t>Need to understand reasons for </a:t>
            </a:r>
            <a:r>
              <a:rPr lang="en-US">
                <a:solidFill>
                  <a:schemeClr val="tx1"/>
                </a:solidFill>
              </a:rPr>
              <a:t>invalid timestamps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21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35A3B4-0441-D51A-572A-7F08E5D89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Content – no bullets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631039-8C0E-E7D7-9BE7-C2415FEFB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no bullets</a:t>
            </a:r>
          </a:p>
        </p:txBody>
      </p:sp>
    </p:spTree>
    <p:extLst>
      <p:ext uri="{BB962C8B-B14F-4D97-AF65-F5344CB8AC3E}">
        <p14:creationId xmlns:p14="http://schemas.microsoft.com/office/powerpoint/2010/main" val="341176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7AFFAB-C9CF-A396-1826-B40FEE1AB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pPr lvl="1"/>
            <a:r>
              <a:rPr lang="en-US" dirty="0"/>
              <a:t>Bullet 3</a:t>
            </a:r>
          </a:p>
          <a:p>
            <a:pPr lvl="2"/>
            <a:r>
              <a:rPr lang="en-US" dirty="0"/>
              <a:t>Bullet 4	</a:t>
            </a:r>
          </a:p>
          <a:p>
            <a:pPr lvl="3"/>
            <a:r>
              <a:rPr lang="en-US" dirty="0"/>
              <a:t>Bullet 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with bullets</a:t>
            </a:r>
          </a:p>
        </p:txBody>
      </p:sp>
    </p:spTree>
    <p:extLst>
      <p:ext uri="{BB962C8B-B14F-4D97-AF65-F5344CB8AC3E}">
        <p14:creationId xmlns:p14="http://schemas.microsoft.com/office/powerpoint/2010/main" val="1469220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811062-29D9-D117-146F-9E7C014E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slide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58B331-2FE4-F780-F2C8-7054C7DDFDA5}"/>
              </a:ext>
            </a:extLst>
          </p:cNvPr>
          <p:cNvSpPr txBox="1">
            <a:spLocks/>
          </p:cNvSpPr>
          <p:nvPr/>
        </p:nvSpPr>
        <p:spPr>
          <a:xfrm>
            <a:off x="838200" y="1968358"/>
            <a:ext cx="78587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C9FA0"/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/>
              <a:t>Replace text box with image.</a:t>
            </a:r>
          </a:p>
          <a:p>
            <a:pPr marL="0" indent="0">
              <a:buFont typeface="Wingdings" pitchFamily="2" charset="2"/>
              <a:buNone/>
            </a:pPr>
            <a:endParaRPr lang="en-US" dirty="0"/>
          </a:p>
          <a:p>
            <a:pPr marL="0" indent="0">
              <a:buFont typeface="Wingdings" pitchFamily="2" charset="2"/>
              <a:buNone/>
            </a:pPr>
            <a:r>
              <a:rPr lang="en-US" dirty="0"/>
              <a:t>Delete side panel if image is too large to fit inside text box.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DA59FF-BB8C-A8E1-BC17-CBB2AFC0CC5A}"/>
              </a:ext>
            </a:extLst>
          </p:cNvPr>
          <p:cNvGrpSpPr/>
          <p:nvPr/>
        </p:nvGrpSpPr>
        <p:grpSpPr>
          <a:xfrm>
            <a:off x="9000690" y="1371600"/>
            <a:ext cx="3191310" cy="5486400"/>
            <a:chOff x="9000690" y="1371600"/>
            <a:chExt cx="3191310" cy="54864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59FA9F9-1821-E1CD-F33C-B320D0F29382}"/>
                </a:ext>
              </a:extLst>
            </p:cNvPr>
            <p:cNvSpPr/>
            <p:nvPr/>
          </p:nvSpPr>
          <p:spPr>
            <a:xfrm>
              <a:off x="9000690" y="1371600"/>
              <a:ext cx="3191310" cy="5486400"/>
            </a:xfrm>
            <a:prstGeom prst="rect">
              <a:avLst/>
            </a:prstGeom>
            <a:gradFill flip="none" rotWithShape="1">
              <a:gsLst>
                <a:gs pos="0">
                  <a:srgbClr val="1B3975"/>
                </a:gs>
                <a:gs pos="100000">
                  <a:srgbClr val="008F8F"/>
                </a:gs>
              </a:gsLst>
              <a:lin ang="4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5430BEA-D2BB-F73D-7D8A-74833B1FD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9397077" y="5140440"/>
              <a:ext cx="1956723" cy="1289658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72785D-3B7E-3211-7FF5-B809098B9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10372291" y="3718691"/>
              <a:ext cx="1443790" cy="951589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9499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Company Introduction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EE5030AF-A36B-870B-EBD4-B37133F5694A}"/>
              </a:ext>
            </a:extLst>
          </p:cNvPr>
          <p:cNvSpPr txBox="1">
            <a:spLocks/>
          </p:cNvSpPr>
          <p:nvPr/>
        </p:nvSpPr>
        <p:spPr>
          <a:xfrm>
            <a:off x="838200" y="1801960"/>
            <a:ext cx="608697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C9FA0"/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44488"/>
            <a:r>
              <a:rPr lang="en-US" dirty="0"/>
              <a:t>Company </a:t>
            </a:r>
            <a:r>
              <a:rPr lang="en-US" dirty="0" err="1"/>
              <a:t>specialising</a:t>
            </a:r>
            <a:r>
              <a:rPr lang="en-US" dirty="0"/>
              <a:t> in software-based encoders and decoders for Sport, News and Channel contribution (B2B)</a:t>
            </a:r>
          </a:p>
          <a:p>
            <a:pPr marL="355600" indent="-344488"/>
            <a:r>
              <a:rPr lang="en-US" dirty="0"/>
              <a:t>Based in Central London</a:t>
            </a:r>
          </a:p>
          <a:p>
            <a:pPr marL="355600" indent="-344488"/>
            <a:r>
              <a:rPr lang="en-US" dirty="0"/>
              <a:t>Build everything in house</a:t>
            </a:r>
          </a:p>
          <a:p>
            <a:pPr marL="812800" lvl="1" indent="-344488"/>
            <a:r>
              <a:rPr lang="en-US" dirty="0"/>
              <a:t>Hardware, firmware, software</a:t>
            </a:r>
          </a:p>
          <a:p>
            <a:pPr marL="355600" indent="-344488"/>
            <a:r>
              <a:rPr lang="en-US" dirty="0">
                <a:solidFill>
                  <a:srgbClr val="FF0000"/>
                </a:solidFill>
              </a:rPr>
              <a:t>Not to be confused with:</a:t>
            </a:r>
          </a:p>
          <a:p>
            <a:pPr marL="355600" indent="-344488"/>
            <a:endParaRPr lang="en-US" dirty="0"/>
          </a:p>
          <a:p>
            <a:pPr marL="355600" indent="-344488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E04C5B-5032-CA42-6324-6AD77C626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841" y="1909143"/>
            <a:ext cx="4579797" cy="32102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60AAEA-0BCD-060A-C3EE-5D09355C5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873" y="5519182"/>
            <a:ext cx="3747536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6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7AFFAB-C9CF-A396-1826-B40FEE1AB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86278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Easy: “How to Explain ST 2110 to a six-year-old” – me, NAB 2022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r>
              <a:rPr lang="en-US" dirty="0"/>
              <a:t>Medium: </a:t>
            </a:r>
            <a:r>
              <a:rPr lang="en-US" b="1" dirty="0"/>
              <a:t>This presentation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r>
              <a:rPr lang="en-US" dirty="0"/>
              <a:t>Difficult: PTP presentations (</a:t>
            </a:r>
            <a:r>
              <a:rPr lang="en-US" dirty="0" err="1"/>
              <a:t>Kernen</a:t>
            </a:r>
            <a:r>
              <a:rPr lang="en-US" dirty="0"/>
              <a:t> et al), ST 2110-21/EBU LIST (</a:t>
            </a:r>
            <a:r>
              <a:rPr lang="en-US" dirty="0" err="1"/>
              <a:t>Vermost</a:t>
            </a:r>
            <a:r>
              <a:rPr lang="en-US" dirty="0"/>
              <a:t> et al)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difficulty level</a:t>
            </a:r>
          </a:p>
        </p:txBody>
      </p:sp>
    </p:spTree>
    <p:extLst>
      <p:ext uri="{BB962C8B-B14F-4D97-AF65-F5344CB8AC3E}">
        <p14:creationId xmlns:p14="http://schemas.microsoft.com/office/powerpoint/2010/main" val="155571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7AFFAB-C9CF-A396-1826-B40FEE1AB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86278" cy="3719254"/>
          </a:xfrm>
        </p:spPr>
        <p:txBody>
          <a:bodyPr>
            <a:normAutofit/>
          </a:bodyPr>
          <a:lstStyle/>
          <a:p>
            <a:r>
              <a:rPr lang="en-US" dirty="0"/>
              <a:t>Why do we need timestamps?</a:t>
            </a:r>
          </a:p>
          <a:p>
            <a:r>
              <a:rPr lang="en-US" dirty="0"/>
              <a:t>PTP (very </a:t>
            </a:r>
            <a:r>
              <a:rPr lang="en-US" dirty="0" err="1"/>
              <a:t>very</a:t>
            </a:r>
            <a:r>
              <a:rPr lang="en-US" dirty="0"/>
              <a:t> abridged)</a:t>
            </a:r>
          </a:p>
          <a:p>
            <a:r>
              <a:rPr lang="en-US" dirty="0"/>
              <a:t>RTP timestamp calculation</a:t>
            </a:r>
          </a:p>
          <a:p>
            <a:r>
              <a:rPr lang="en-US" dirty="0"/>
              <a:t>Timestamps vs packet arrival times</a:t>
            </a:r>
          </a:p>
          <a:p>
            <a:r>
              <a:rPr lang="en-US" dirty="0"/>
              <a:t>Measurements</a:t>
            </a:r>
          </a:p>
          <a:p>
            <a:r>
              <a:rPr lang="en-US" dirty="0"/>
              <a:t>How a </a:t>
            </a:r>
            <a:r>
              <a:rPr lang="en-US"/>
              <a:t>receiver should use </a:t>
            </a:r>
            <a:r>
              <a:rPr lang="en-US" dirty="0"/>
              <a:t>timestamps</a:t>
            </a:r>
          </a:p>
          <a:p>
            <a:r>
              <a:rPr lang="en-US" dirty="0"/>
              <a:t>Where/Why things go wrong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am I going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265581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7AFFAB-C9CF-A396-1826-B40FEE1AB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114047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In 2110 video and audio are sent as different flows</a:t>
            </a:r>
          </a:p>
          <a:p>
            <a:pPr lvl="1"/>
            <a:r>
              <a:rPr lang="en-US" dirty="0"/>
              <a:t>Receivers subscribe to the flows they need to. Audio receiver doesn’t need to receive high bandwidth video</a:t>
            </a:r>
          </a:p>
          <a:p>
            <a:r>
              <a:rPr lang="en-US" dirty="0"/>
              <a:t>Raw video and audio sent on network – From various sources and points in time</a:t>
            </a:r>
          </a:p>
          <a:p>
            <a:r>
              <a:rPr lang="en-US" dirty="0"/>
              <a:t>In order to </a:t>
            </a:r>
            <a:r>
              <a:rPr lang="en-US" dirty="0" err="1"/>
              <a:t>synchronise</a:t>
            </a:r>
            <a:r>
              <a:rPr lang="en-US" dirty="0"/>
              <a:t>, timestamps are used by the receiver to match audio and video</a:t>
            </a:r>
          </a:p>
          <a:p>
            <a:r>
              <a:rPr lang="en-US" dirty="0"/>
              <a:t>Correspond to a given instant of capture</a:t>
            </a:r>
          </a:p>
          <a:p>
            <a:pPr lvl="1"/>
            <a:r>
              <a:rPr lang="en-US" dirty="0"/>
              <a:t>All packets of a video frame/field have same timestamp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timestamps?</a:t>
            </a:r>
          </a:p>
        </p:txBody>
      </p:sp>
      <p:pic>
        <p:nvPicPr>
          <p:cNvPr id="4" name="Picture 4" descr="Back view unrecognizable African American football player kicking ball on outdoor grassy field during match on summer day">
            <a:extLst>
              <a:ext uri="{FF2B5EF4-FFF2-40B4-BE49-F238E27FC236}">
                <a16:creationId xmlns:a16="http://schemas.microsoft.com/office/drawing/2014/main" id="{EB48CA02-1345-7919-2C55-87D9D9C044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02" t="20716" r="9193" b="10996"/>
          <a:stretch/>
        </p:blipFill>
        <p:spPr bwMode="auto">
          <a:xfrm>
            <a:off x="8083915" y="1936901"/>
            <a:ext cx="2594197" cy="176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5AF456AA-7864-7EA7-86D5-D221133E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586" y="3806234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667106F3-A421-B9B9-A61E-A28AA4C29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04" y="3806233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1D64E4C4-2422-8F8B-CA26-DBB539DE4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22" y="3806232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0987162E-D3DA-1853-5C71-6CE3582EB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240" y="3816183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E7475D36-63D0-36DC-3937-45A2C0BF0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458" y="3816182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Speaker with three sound waves, sound symbol by Pride-Flags on DeviantArt">
            <a:extLst>
              <a:ext uri="{FF2B5EF4-FFF2-40B4-BE49-F238E27FC236}">
                <a16:creationId xmlns:a16="http://schemas.microsoft.com/office/drawing/2014/main" id="{07564C2D-9101-BE98-4EDB-A3AC44438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676" y="3816181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EC465E7F-1AC6-E464-63FE-2F622C358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586" y="4202409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665F5A7C-5669-660E-3BBF-34F57C2BE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04" y="4202408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Speaker with three sound waves, sound symbol by Pride-Flags on DeviantArt">
            <a:extLst>
              <a:ext uri="{FF2B5EF4-FFF2-40B4-BE49-F238E27FC236}">
                <a16:creationId xmlns:a16="http://schemas.microsoft.com/office/drawing/2014/main" id="{DAA8EA91-BDF1-B0F4-801F-7F6C147B9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022" y="4202407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C565AEBD-E220-A98E-8C9C-AD54D43B5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240" y="4212358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Speaker with three sound waves, sound symbol by Pride-Flags on DeviantArt">
            <a:extLst>
              <a:ext uri="{FF2B5EF4-FFF2-40B4-BE49-F238E27FC236}">
                <a16:creationId xmlns:a16="http://schemas.microsoft.com/office/drawing/2014/main" id="{6800A028-3648-B668-DE3A-F5F95B62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458" y="4212357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Speaker with three sound waves, sound symbol by Pride-Flags on DeviantArt">
            <a:extLst>
              <a:ext uri="{FF2B5EF4-FFF2-40B4-BE49-F238E27FC236}">
                <a16:creationId xmlns:a16="http://schemas.microsoft.com/office/drawing/2014/main" id="{CA1DBEEF-7DF1-D376-761E-D61FCBF8C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676" y="4212356"/>
            <a:ext cx="366414" cy="28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54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PTP (very </a:t>
            </a:r>
            <a:r>
              <a:rPr lang="en-US" dirty="0" err="1"/>
              <a:t>very</a:t>
            </a:r>
            <a:r>
              <a:rPr lang="en-US" dirty="0"/>
              <a:t> abridged)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56" y="1431425"/>
            <a:ext cx="11722395" cy="1845395"/>
          </a:xfrm>
        </p:spPr>
        <p:txBody>
          <a:bodyPr>
            <a:normAutofit/>
          </a:bodyPr>
          <a:lstStyle/>
          <a:p>
            <a:r>
              <a:rPr lang="en-US" sz="2000" dirty="0"/>
              <a:t>Split the audio and video up into thousands of little packets</a:t>
            </a:r>
          </a:p>
          <a:p>
            <a:r>
              <a:rPr lang="en-US" sz="2000" dirty="0"/>
              <a:t>Imagine all television signals start at the same time, </a:t>
            </a:r>
          </a:p>
          <a:p>
            <a:r>
              <a:rPr lang="en-US" sz="2000" dirty="0"/>
              <a:t>Each video frame/field last a number of clock ticks</a:t>
            </a:r>
          </a:p>
          <a:p>
            <a:r>
              <a:rPr lang="en-US" sz="2000" dirty="0"/>
              <a:t>Calculate how many pictures there would have been by now and on which clock tick the next picture will begin</a:t>
            </a:r>
          </a:p>
        </p:txBody>
      </p:sp>
      <p:pic>
        <p:nvPicPr>
          <p:cNvPr id="10" name="Picture 9" descr="Unrecognizable football players running on field">
            <a:extLst>
              <a:ext uri="{FF2B5EF4-FFF2-40B4-BE49-F238E27FC236}">
                <a16:creationId xmlns:a16="http://schemas.microsoft.com/office/drawing/2014/main" id="{CC6E342D-1E0F-9206-0977-00BAEA014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08" y="3116387"/>
            <a:ext cx="2397317" cy="159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Back view unrecognizable African American football player kicking ball on outdoor grassy field during match on summer day">
            <a:extLst>
              <a:ext uri="{FF2B5EF4-FFF2-40B4-BE49-F238E27FC236}">
                <a16:creationId xmlns:a16="http://schemas.microsoft.com/office/drawing/2014/main" id="{2866633C-1B5C-6141-3C80-B10D5DF79C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 gridSize="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02" t="20716" r="9193" b="10996"/>
          <a:stretch/>
        </p:blipFill>
        <p:spPr bwMode="auto">
          <a:xfrm>
            <a:off x="1755708" y="4914148"/>
            <a:ext cx="2397317" cy="163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Back view unrecognizable African American football player kicking ball on outdoor grassy field during match on summer day">
            <a:extLst>
              <a:ext uri="{FF2B5EF4-FFF2-40B4-BE49-F238E27FC236}">
                <a16:creationId xmlns:a16="http://schemas.microsoft.com/office/drawing/2014/main" id="{062DADA7-4B9A-52A1-D4CB-E84A3CAE4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 gridSize="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02" t="20716" r="9193" b="10996"/>
          <a:stretch/>
        </p:blipFill>
        <p:spPr bwMode="auto">
          <a:xfrm>
            <a:off x="4326689" y="4903515"/>
            <a:ext cx="2418908" cy="164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Unrecognizable football players running on field">
            <a:extLst>
              <a:ext uri="{FF2B5EF4-FFF2-40B4-BE49-F238E27FC236}">
                <a16:creationId xmlns:a16="http://schemas.microsoft.com/office/drawing/2014/main" id="{1AC85F04-1B7D-AB16-7F71-E03EB6E5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280" y="3116386"/>
            <a:ext cx="2397317" cy="159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79FA0AA-9948-DCBD-6207-C601F131AC7F}"/>
              </a:ext>
            </a:extLst>
          </p:cNvPr>
          <p:cNvSpPr txBox="1"/>
          <p:nvPr/>
        </p:nvSpPr>
        <p:spPr>
          <a:xfrm>
            <a:off x="180155" y="4374382"/>
            <a:ext cx="1477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January 1970</a:t>
            </a:r>
          </a:p>
          <a:p>
            <a:endParaRPr lang="en-GB" dirty="0"/>
          </a:p>
          <a:p>
            <a:r>
              <a:rPr lang="en-GB" dirty="0"/>
              <a:t>(PTP epoch)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392407-133A-6F1C-DED4-1CD58385107E}"/>
              </a:ext>
            </a:extLst>
          </p:cNvPr>
          <p:cNvSpPr txBox="1"/>
          <p:nvPr/>
        </p:nvSpPr>
        <p:spPr>
          <a:xfrm>
            <a:off x="6897670" y="4333141"/>
            <a:ext cx="1369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52 years later…</a:t>
            </a:r>
          </a:p>
        </p:txBody>
      </p:sp>
      <p:pic>
        <p:nvPicPr>
          <p:cNvPr id="25" name="Picture 4" descr="Back view unrecognizable African American football player kicking ball on outdoor grassy field during match on summer day">
            <a:extLst>
              <a:ext uri="{FF2B5EF4-FFF2-40B4-BE49-F238E27FC236}">
                <a16:creationId xmlns:a16="http://schemas.microsoft.com/office/drawing/2014/main" id="{D9ADCF67-AC88-2970-1A85-3F3EBB6C8A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 gridSize="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02" t="20716" r="9193" b="10996"/>
          <a:stretch/>
        </p:blipFill>
        <p:spPr bwMode="auto">
          <a:xfrm>
            <a:off x="8354658" y="4894491"/>
            <a:ext cx="2418908" cy="164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Unrecognizable football players running on field">
            <a:extLst>
              <a:ext uri="{FF2B5EF4-FFF2-40B4-BE49-F238E27FC236}">
                <a16:creationId xmlns:a16="http://schemas.microsoft.com/office/drawing/2014/main" id="{07097171-A5DB-8D61-855F-A5C3BA8B5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 gridSize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249" y="3107362"/>
            <a:ext cx="2397317" cy="159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03B45C8-C208-9403-C7A2-A2B903868D57}"/>
              </a:ext>
            </a:extLst>
          </p:cNvPr>
          <p:cNvSpPr txBox="1"/>
          <p:nvPr/>
        </p:nvSpPr>
        <p:spPr>
          <a:xfrm>
            <a:off x="10936024" y="4528334"/>
            <a:ext cx="67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Now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D7F65F1-4B61-1B16-C38F-94394F89C5C4}"/>
              </a:ext>
            </a:extLst>
          </p:cNvPr>
          <p:cNvCxnSpPr>
            <a:cxnSpLocks/>
          </p:cNvCxnSpPr>
          <p:nvPr/>
        </p:nvCxnSpPr>
        <p:spPr>
          <a:xfrm flipV="1">
            <a:off x="7520609" y="4894491"/>
            <a:ext cx="834049" cy="680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28D3E03-7E0F-CCDB-1D4F-53FBA459CDBA}"/>
              </a:ext>
            </a:extLst>
          </p:cNvPr>
          <p:cNvSpPr txBox="1"/>
          <p:nvPr/>
        </p:nvSpPr>
        <p:spPr>
          <a:xfrm>
            <a:off x="6909302" y="5404620"/>
            <a:ext cx="1445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PTP Alignment Point</a:t>
            </a:r>
          </a:p>
        </p:txBody>
      </p:sp>
    </p:spTree>
    <p:extLst>
      <p:ext uri="{BB962C8B-B14F-4D97-AF65-F5344CB8AC3E}">
        <p14:creationId xmlns:p14="http://schemas.microsoft.com/office/powerpoint/2010/main" val="370054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RTP timestamp calculation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1583605"/>
            <a:ext cx="5511341" cy="353173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Timestamp is in the RTP header of each packet using PTP clock</a:t>
            </a:r>
          </a:p>
          <a:p>
            <a:r>
              <a:rPr lang="en-US" sz="2400" dirty="0"/>
              <a:t>32-bit value, 90kHz clock for video, 48kHz for audio</a:t>
            </a:r>
          </a:p>
          <a:p>
            <a:r>
              <a:rPr lang="en-US" sz="2400" dirty="0"/>
              <a:t>Video timestamp wraps round after ~13 hours, audio timestamp wraps after ~25 hours.</a:t>
            </a:r>
          </a:p>
          <a:p>
            <a:r>
              <a:rPr lang="en-US" sz="2400" dirty="0"/>
              <a:t>59.94 frame/field rates not divisible by 90kHz</a:t>
            </a:r>
          </a:p>
          <a:p>
            <a:r>
              <a:rPr lang="en-US" sz="2400" dirty="0"/>
              <a:t>Worked Example: Midnight (TAI) 1st June, 2022 at 1080i25: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E10DD0-D96E-9CCF-B89F-3EBEEA54A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584" y="1787652"/>
            <a:ext cx="5334000" cy="1905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A2C0573-D639-4FEC-A25B-76ABA08A6EE6}"/>
              </a:ext>
            </a:extLst>
          </p:cNvPr>
          <p:cNvSpPr/>
          <p:nvPr/>
        </p:nvSpPr>
        <p:spPr>
          <a:xfrm>
            <a:off x="8412480" y="2444496"/>
            <a:ext cx="1054608" cy="274320"/>
          </a:xfrm>
          <a:prstGeom prst="ellipse">
            <a:avLst/>
          </a:prstGeom>
          <a:noFill/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M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9544302-B28B-3500-ABB3-9B2A4D50F0BC}"/>
              </a:ext>
            </a:extLst>
          </p:cNvPr>
          <p:cNvSpPr txBox="1">
            <a:spLocks/>
          </p:cNvSpPr>
          <p:nvPr/>
        </p:nvSpPr>
        <p:spPr>
          <a:xfrm>
            <a:off x="741557" y="4971943"/>
            <a:ext cx="6993630" cy="16136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C9FA0"/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/>
              <a:t>T = 19144 [days] * 86400 [seconds in a day] * 90000 [clock] </a:t>
            </a:r>
          </a:p>
          <a:p>
            <a:pPr lvl="1"/>
            <a:r>
              <a:rPr lang="en-US" sz="2000" dirty="0"/>
              <a:t>floor( T / 25 [frames per second] ) * 25 [frames per second]</a:t>
            </a:r>
          </a:p>
          <a:p>
            <a:pPr lvl="1"/>
            <a:r>
              <a:rPr lang="en-US" sz="2000" dirty="0"/>
              <a:t>148863744000000 (PTP timestamp 90kHz)</a:t>
            </a:r>
          </a:p>
          <a:p>
            <a:pPr lvl="1"/>
            <a:r>
              <a:rPr lang="en-US" sz="2000" dirty="0"/>
              <a:t>148863744000000 mod 2^32 = </a:t>
            </a:r>
          </a:p>
          <a:p>
            <a:pPr marL="457200" lvl="1" indent="0">
              <a:buNone/>
            </a:pPr>
            <a:r>
              <a:rPr lang="en-US" sz="2000" b="1" dirty="0"/>
              <a:t>    177520640 = RTP Timestamp = PTP alignment time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116A93-2211-6D61-39E5-5371F37820E2}"/>
              </a:ext>
            </a:extLst>
          </p:cNvPr>
          <p:cNvCxnSpPr/>
          <p:nvPr/>
        </p:nvCxnSpPr>
        <p:spPr>
          <a:xfrm>
            <a:off x="8412480" y="5029199"/>
            <a:ext cx="0" cy="7549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96FCB5-B8C9-ABA3-4A5A-3B6A01B4260C}"/>
              </a:ext>
            </a:extLst>
          </p:cNvPr>
          <p:cNvCxnSpPr/>
          <p:nvPr/>
        </p:nvCxnSpPr>
        <p:spPr>
          <a:xfrm>
            <a:off x="10547852" y="5029199"/>
            <a:ext cx="0" cy="7549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442F59B-B560-5102-1A18-546891C456D3}"/>
              </a:ext>
            </a:extLst>
          </p:cNvPr>
          <p:cNvCxnSpPr>
            <a:cxnSpLocks/>
          </p:cNvCxnSpPr>
          <p:nvPr/>
        </p:nvCxnSpPr>
        <p:spPr>
          <a:xfrm>
            <a:off x="8367823" y="4859080"/>
            <a:ext cx="218002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10C08A-3798-7903-C4D5-27BC4E3851BF}"/>
              </a:ext>
            </a:extLst>
          </p:cNvPr>
          <p:cNvSpPr txBox="1"/>
          <p:nvPr/>
        </p:nvSpPr>
        <p:spPr>
          <a:xfrm>
            <a:off x="8412480" y="4376885"/>
            <a:ext cx="199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 Frame or Field</a:t>
            </a:r>
            <a:endParaRPr lang="en-IM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1CA567-EC9D-7E68-DF87-7A2CE5AD2C22}"/>
              </a:ext>
            </a:extLst>
          </p:cNvPr>
          <p:cNvSpPr txBox="1"/>
          <p:nvPr/>
        </p:nvSpPr>
        <p:spPr>
          <a:xfrm>
            <a:off x="7479260" y="5840842"/>
            <a:ext cx="1866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Alignment point 1 </a:t>
            </a:r>
            <a:endParaRPr lang="en-IM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798310-41A0-3788-43A6-4FF10EE674F9}"/>
              </a:ext>
            </a:extLst>
          </p:cNvPr>
          <p:cNvSpPr txBox="1"/>
          <p:nvPr/>
        </p:nvSpPr>
        <p:spPr>
          <a:xfrm>
            <a:off x="9515289" y="5826295"/>
            <a:ext cx="1866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Alignment point 2 </a:t>
            </a:r>
            <a:endParaRPr lang="en-IM" dirty="0"/>
          </a:p>
        </p:txBody>
      </p:sp>
    </p:spTree>
    <p:extLst>
      <p:ext uri="{BB962C8B-B14F-4D97-AF65-F5344CB8AC3E}">
        <p14:creationId xmlns:p14="http://schemas.microsoft.com/office/powerpoint/2010/main" val="79264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 vs packet arrival times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946257D2-7399-5CFB-4633-0E6C66ECF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1676401"/>
            <a:ext cx="6785476" cy="4501116"/>
          </a:xfrm>
        </p:spPr>
        <p:txBody>
          <a:bodyPr>
            <a:normAutofit/>
          </a:bodyPr>
          <a:lstStyle/>
          <a:p>
            <a:r>
              <a:rPr lang="en-US" sz="2400" dirty="0"/>
              <a:t>But the timestamp in the header isn’t the same as the packet arrival time</a:t>
            </a:r>
          </a:p>
          <a:p>
            <a:r>
              <a:rPr lang="en-US" sz="2400" dirty="0"/>
              <a:t>Most facilities use gapped mode to account for historical blanking data and first packet arrives ~700us after beginning of the frame (PTP alignment point)</a:t>
            </a:r>
          </a:p>
          <a:p>
            <a:r>
              <a:rPr lang="en-US" sz="2400" dirty="0"/>
              <a:t>Some scopes don’t make it obvious what time they are referring to. Sometimes hidden in a different menu</a:t>
            </a:r>
          </a:p>
          <a:p>
            <a:r>
              <a:rPr lang="en-US" sz="2400" dirty="0"/>
              <a:t>Will talk later how this can go wrong</a:t>
            </a:r>
          </a:p>
          <a:p>
            <a:r>
              <a:rPr lang="en-US" sz="2400" b="1" dirty="0"/>
              <a:t>Understand what you are measuring!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B7BCA6-C30A-B4D1-5382-2BBF3C27C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037" y="1676400"/>
            <a:ext cx="3759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26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4DBD56-097D-7104-A00D-7E995947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 vs packet arrival times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832EAE-B46E-C104-4E86-1A6191093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83" y="1807533"/>
            <a:ext cx="6096000" cy="3058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3B1C41-066E-C324-CAAC-0CD7CCA2A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706" y="1985874"/>
            <a:ext cx="4820094" cy="2896884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7F271EC1-FD8C-5A3E-5D4E-D2E0471F85B0}"/>
              </a:ext>
            </a:extLst>
          </p:cNvPr>
          <p:cNvSpPr/>
          <p:nvPr/>
        </p:nvSpPr>
        <p:spPr>
          <a:xfrm>
            <a:off x="1570429" y="2508292"/>
            <a:ext cx="1054608" cy="274320"/>
          </a:xfrm>
          <a:prstGeom prst="ellipse">
            <a:avLst/>
          </a:prstGeom>
          <a:noFill/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M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E687635-36D2-45E9-D50D-6BBACDB2CD1D}"/>
              </a:ext>
            </a:extLst>
          </p:cNvPr>
          <p:cNvSpPr/>
          <p:nvPr/>
        </p:nvSpPr>
        <p:spPr>
          <a:xfrm>
            <a:off x="6495287" y="2458673"/>
            <a:ext cx="1054608" cy="274320"/>
          </a:xfrm>
          <a:prstGeom prst="ellipse">
            <a:avLst/>
          </a:prstGeom>
          <a:noFill/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M"/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DB7F0B9A-3EA6-2403-364A-887D83AE5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110" y="4922874"/>
            <a:ext cx="10591932" cy="1650465"/>
          </a:xfrm>
        </p:spPr>
        <p:txBody>
          <a:bodyPr>
            <a:normAutofit/>
          </a:bodyPr>
          <a:lstStyle/>
          <a:p>
            <a:r>
              <a:rPr lang="en-US" sz="2400" dirty="0"/>
              <a:t>Left: Packet arrival time relative to PTP alignment point</a:t>
            </a:r>
          </a:p>
          <a:p>
            <a:r>
              <a:rPr lang="en-US" sz="2400" dirty="0"/>
              <a:t>Right: RTP timestamp relative to PTP alignment point</a:t>
            </a:r>
          </a:p>
          <a:p>
            <a:r>
              <a:rPr lang="en-US" sz="2400" b="1" dirty="0"/>
              <a:t>Either could be wrong!</a:t>
            </a:r>
          </a:p>
        </p:txBody>
      </p:sp>
    </p:spTree>
    <p:extLst>
      <p:ext uri="{BB962C8B-B14F-4D97-AF65-F5344CB8AC3E}">
        <p14:creationId xmlns:p14="http://schemas.microsoft.com/office/powerpoint/2010/main" val="679329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8757</TotalTime>
  <Words>1052</Words>
  <Application>Microsoft Office PowerPoint</Application>
  <PresentationFormat>Widescreen</PresentationFormat>
  <Paragraphs>127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PowerPoint Presentation</vt:lpstr>
      <vt:lpstr>Company Introduction</vt:lpstr>
      <vt:lpstr>Presentation difficulty level</vt:lpstr>
      <vt:lpstr>What am I going to talk about?</vt:lpstr>
      <vt:lpstr>Why do we need timestamps?</vt:lpstr>
      <vt:lpstr>PTP (very very abridged)</vt:lpstr>
      <vt:lpstr>RTP timestamp calculation</vt:lpstr>
      <vt:lpstr>Timestamps vs packet arrival times</vt:lpstr>
      <vt:lpstr>Timestamps vs packet arrival times</vt:lpstr>
      <vt:lpstr>Timestamps vs packet arrival times</vt:lpstr>
      <vt:lpstr>Measurements</vt:lpstr>
      <vt:lpstr>How a receiver should use timestamps</vt:lpstr>
      <vt:lpstr>Where/why things go wrong?</vt:lpstr>
      <vt:lpstr>Conclusions</vt:lpstr>
      <vt:lpstr>PowerPoint Presentation</vt:lpstr>
      <vt:lpstr>Slide no bullets</vt:lpstr>
      <vt:lpstr>Slide with bullets</vt:lpstr>
      <vt:lpstr>Image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Kieran Kunhya</cp:lastModifiedBy>
  <cp:revision>58</cp:revision>
  <dcterms:created xsi:type="dcterms:W3CDTF">2022-07-25T14:48:25Z</dcterms:created>
  <dcterms:modified xsi:type="dcterms:W3CDTF">2022-09-09T06:33:07Z</dcterms:modified>
</cp:coreProperties>
</file>