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88" r:id="rId2"/>
  </p:sldMasterIdLst>
  <p:notesMasterIdLst>
    <p:notesMasterId r:id="rId19"/>
  </p:notesMasterIdLst>
  <p:sldIdLst>
    <p:sldId id="257" r:id="rId3"/>
    <p:sldId id="297" r:id="rId4"/>
    <p:sldId id="308" r:id="rId5"/>
    <p:sldId id="625" r:id="rId6"/>
    <p:sldId id="593" r:id="rId7"/>
    <p:sldId id="620" r:id="rId8"/>
    <p:sldId id="526" r:id="rId9"/>
    <p:sldId id="623" r:id="rId10"/>
    <p:sldId id="622" r:id="rId11"/>
    <p:sldId id="598" r:id="rId12"/>
    <p:sldId id="621" r:id="rId13"/>
    <p:sldId id="577" r:id="rId14"/>
    <p:sldId id="614" r:id="rId15"/>
    <p:sldId id="616" r:id="rId16"/>
    <p:sldId id="618" r:id="rId17"/>
    <p:sldId id="624" r:id="rId18"/>
  </p:sldIdLst>
  <p:sldSz cx="9144000" cy="5143500" type="screen16x9"/>
  <p:notesSz cx="6858000" cy="9144000"/>
  <p:defaultTextStyle>
    <a:defPPr>
      <a:defRPr lang="nb-NO"/>
    </a:defPPr>
    <a:lvl1pPr marL="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4EBEFCB1-E6DD-4466-B2AD-3FEDAA95306F}">
          <p14:sldIdLst>
            <p14:sldId id="257"/>
            <p14:sldId id="297"/>
            <p14:sldId id="308"/>
            <p14:sldId id="625"/>
            <p14:sldId id="593"/>
            <p14:sldId id="620"/>
            <p14:sldId id="526"/>
            <p14:sldId id="623"/>
            <p14:sldId id="622"/>
            <p14:sldId id="598"/>
            <p14:sldId id="621"/>
            <p14:sldId id="577"/>
            <p14:sldId id="614"/>
            <p14:sldId id="616"/>
            <p14:sldId id="618"/>
            <p14:sldId id="624"/>
          </p14:sldIdLst>
        </p14:section>
        <p14:section name="Backup / Old Slides" id="{10A03E42-6543-43D1-B33B-57580A73F26C}">
          <p14:sldIdLst/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  <p15:guide id="3" orient="horz" pos="1620">
          <p15:clr>
            <a:srgbClr val="A4A3A4"/>
          </p15:clr>
        </p15:guide>
        <p15:guide id="4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Olivier Suard" initials="OS" lastIdx="3" clrIdx="0"/>
  <p:cmAuthor id="2" name="Arnhild Schia" initials="AS" lastIdx="2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35C6C"/>
    <a:srgbClr val="0A5CE0"/>
    <a:srgbClr val="028698"/>
    <a:srgbClr val="0404E6"/>
    <a:srgbClr val="767CFE"/>
    <a:srgbClr val="99FF99"/>
    <a:srgbClr val="8FDAFF"/>
    <a:srgbClr val="DDEFF1"/>
    <a:srgbClr val="009999"/>
    <a:srgbClr val="8FD2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328" autoAdjust="0"/>
    <p:restoredTop sz="90407" autoAdjust="0"/>
  </p:normalViewPr>
  <p:slideViewPr>
    <p:cSldViewPr snapToGrid="0">
      <p:cViewPr>
        <p:scale>
          <a:sx n="78" d="100"/>
          <a:sy n="78" d="100"/>
        </p:scale>
        <p:origin x="259" y="67"/>
      </p:cViewPr>
      <p:guideLst>
        <p:guide orient="horz" pos="2160"/>
        <p:guide pos="3840"/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5" d="100"/>
          <a:sy n="85" d="100"/>
        </p:scale>
        <p:origin x="-3834" y="-96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" Type="http://schemas.openxmlformats.org/officeDocument/2006/relationships/slide" Target="slides/slide1.xml"/><Relationship Id="rId21" Type="http://schemas.openxmlformats.org/officeDocument/2006/relationships/presProps" Target="pres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commentAuthors" Target="commentAuthor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E1B4233-ADCB-43FE-99ED-94B1904C9D7A}" type="datetimeFigureOut">
              <a:rPr lang="nb-NO" smtClean="0"/>
              <a:t>08.09.2022</a:t>
            </a:fld>
            <a:endParaRPr lang="nb-NO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b-NO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b-N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B6AE1DB-19C4-44A8-BDB3-638C13AE368D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0418132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0899CD1-82C5-46FA-8F13-2E012046C82C}" type="slidenum">
              <a:rPr lang="en-GB" smtClean="0"/>
              <a:pPr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2712113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B6AE1DB-19C4-44A8-BDB3-638C13AE368D}" type="slidenum">
              <a:rPr lang="nb-NO" smtClean="0"/>
              <a:t>5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15866787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B6AE1DB-19C4-44A8-BDB3-638C13AE368D}" type="slidenum">
              <a:rPr lang="nb-NO" smtClean="0"/>
              <a:t>6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47653261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B6AE1DB-19C4-44A8-BDB3-638C13AE368D}" type="slidenum">
              <a:rPr lang="nb-NO" smtClean="0"/>
              <a:t>7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22639834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12 Press Releases (Plus releases originating from Lumens and Barco)</a:t>
            </a:r>
          </a:p>
          <a:p>
            <a:r>
              <a:rPr lang="en-US" dirty="0"/>
              <a:t>202+ Editorial Mentions in global B2B publications </a:t>
            </a:r>
          </a:p>
          <a:p>
            <a:r>
              <a:rPr lang="en-US" dirty="0"/>
              <a:t>27+ were contributed articles / interviews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CAF34FB-B6CE-0542-BCC5-E5140F432802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671858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CAF34FB-B6CE-0542-BCC5-E5140F432802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2724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B6AE1DB-19C4-44A8-BDB3-638C13AE368D}" type="slidenum">
              <a:rPr lang="nb-NO" smtClean="0"/>
              <a:t>12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31041421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pter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1565563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362179"/>
            <a:ext cx="9144000" cy="857250"/>
          </a:xfrm>
          <a:prstGeom prst="rect">
            <a:avLst/>
          </a:prstGeom>
        </p:spPr>
        <p:txBody>
          <a:bodyPr/>
          <a:lstStyle>
            <a:lvl1pPr algn="ctr">
              <a:defRPr sz="4800" b="1" i="1">
                <a:solidFill>
                  <a:schemeClr val="accent3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Referenc System Architecture Guide | April 2017</a:t>
            </a:r>
            <a:endParaRPr lang="nb-NO"/>
          </a:p>
        </p:txBody>
      </p:sp>
      <p:sp>
        <p:nvSpPr>
          <p:cNvPr id="9" name="Rectangle 8"/>
          <p:cNvSpPr/>
          <p:nvPr userDrawn="1"/>
        </p:nvSpPr>
        <p:spPr>
          <a:xfrm>
            <a:off x="3893770" y="4529611"/>
            <a:ext cx="1301960" cy="45417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1207513"/>
      </p:ext>
    </p:extLst>
  </p:cSld>
  <p:clrMapOvr>
    <a:masterClrMapping/>
  </p:clrMapOvr>
  <p:transition spd="med">
    <p:push dir="u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6369" y="0"/>
            <a:ext cx="9150369" cy="86651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9835" y="54500"/>
            <a:ext cx="5637791" cy="605563"/>
          </a:xfrm>
          <a:prstGeom prst="rect">
            <a:avLst/>
          </a:prstGeom>
        </p:spPr>
        <p:txBody>
          <a:bodyPr lIns="68580" tIns="34290" rIns="68580" bIns="34290" anchor="ctr"/>
          <a:lstStyle>
            <a:lvl1pPr>
              <a:defRPr sz="25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nb-NO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5465" y="866512"/>
            <a:ext cx="7886700" cy="3402144"/>
          </a:xfrm>
          <a:prstGeom prst="rect">
            <a:avLst/>
          </a:prstGeom>
        </p:spPr>
        <p:txBody>
          <a:bodyPr lIns="68580" tIns="34290" rIns="68580" bIns="34290"/>
          <a:lstStyle>
            <a:lvl1pPr>
              <a:buClr>
                <a:schemeClr val="accent3"/>
              </a:buClr>
              <a:defRPr>
                <a:solidFill>
                  <a:schemeClr val="tx1"/>
                </a:solidFill>
              </a:defRPr>
            </a:lvl1pPr>
            <a:lvl2pPr>
              <a:buClr>
                <a:schemeClr val="accent3"/>
              </a:buClr>
              <a:defRPr>
                <a:solidFill>
                  <a:schemeClr val="tx1"/>
                </a:solidFill>
              </a:defRPr>
            </a:lvl2pPr>
            <a:lvl3pPr>
              <a:buClr>
                <a:schemeClr val="accent3"/>
              </a:buClr>
              <a:defRPr>
                <a:solidFill>
                  <a:schemeClr val="tx1"/>
                </a:solidFill>
              </a:defRPr>
            </a:lvl3pPr>
            <a:lvl4pPr>
              <a:buClr>
                <a:schemeClr val="accent3"/>
              </a:buClr>
              <a:defRPr>
                <a:solidFill>
                  <a:schemeClr val="tx1"/>
                </a:solidFill>
              </a:defRPr>
            </a:lvl4pPr>
            <a:lvl5pPr>
              <a:buClr>
                <a:schemeClr val="accent3"/>
              </a:buCl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1751798822"/>
      </p:ext>
    </p:extLst>
  </p:cSld>
  <p:clrMapOvr>
    <a:masterClrMapping/>
  </p:clrMapOvr>
  <p:transition spd="med">
    <p:push dir="u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6369" y="0"/>
            <a:ext cx="9150369" cy="86651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9835" y="54500"/>
            <a:ext cx="5637791" cy="605563"/>
          </a:xfrm>
          <a:prstGeom prst="rect">
            <a:avLst/>
          </a:prstGeom>
        </p:spPr>
        <p:txBody>
          <a:bodyPr lIns="68580" tIns="34290" rIns="68580" bIns="34290" anchor="ctr"/>
          <a:lstStyle>
            <a:lvl1pPr>
              <a:defRPr sz="25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nb-NO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err="1"/>
              <a:t>Referenc</a:t>
            </a:r>
            <a:r>
              <a:rPr lang="en-US" dirty="0"/>
              <a:t> System Architecture Guide | April 2017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598548266"/>
      </p:ext>
    </p:extLst>
  </p:cSld>
  <p:clrMapOvr>
    <a:masterClrMapping/>
  </p:clrMapOvr>
  <p:transition spd="med">
    <p:push dir="u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240D7C-F44F-D842-9684-24015BC6A76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B9247DC-14CE-6A4E-819E-264973033ED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30A204F-B087-2E4A-8132-3F3EFEF36C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1BFB2D-FF89-BA42-B1DF-A807BF2C7681}" type="datetimeFigureOut">
              <a:rPr lang="en-US" smtClean="0"/>
              <a:t>9/8/2022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7BD9691-8B05-3343-8E06-519503A7E4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F9ACF74-E2F5-AC44-8477-A9B1D2DA15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29D449-2959-F744-8317-09B7A5955F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2087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A7E247D-6DF3-894F-B8F5-BEB008FBA7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262C6-D10B-304E-B437-865A9A40B152}" type="datetimeFigureOut">
              <a:rPr lang="en-US" smtClean="0"/>
              <a:t>9/8/2022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98CB1E2-E3B0-7D4F-8451-8188145E1D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FC49BD2-4CE0-474E-8A36-667CF9EA58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368926-766B-F54F-B470-2DDF6DDACF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4717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pter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1565563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362179"/>
            <a:ext cx="9144000" cy="857250"/>
          </a:xfrm>
          <a:prstGeom prst="rect">
            <a:avLst/>
          </a:prstGeom>
        </p:spPr>
        <p:txBody>
          <a:bodyPr/>
          <a:lstStyle>
            <a:lvl1pPr algn="ctr">
              <a:defRPr sz="4800" b="1" i="1">
                <a:solidFill>
                  <a:schemeClr val="accent3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>
                <a:solidFill>
                  <a:srgbClr val="000000">
                    <a:tint val="75000"/>
                  </a:srgbClr>
                </a:solidFill>
              </a:rPr>
              <a:t>Referenc System Architecture Guide | April 2017</a:t>
            </a:r>
            <a:endParaRPr lang="nb-NO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9" name="Rectangle 8"/>
          <p:cNvSpPr/>
          <p:nvPr userDrawn="1"/>
        </p:nvSpPr>
        <p:spPr>
          <a:xfrm>
            <a:off x="3893770" y="4529611"/>
            <a:ext cx="1301960" cy="45417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55080736"/>
      </p:ext>
    </p:extLst>
  </p:cSld>
  <p:clrMapOvr>
    <a:masterClrMapping/>
  </p:clrMapOvr>
  <p:transition spd="med">
    <p:push dir="u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6369" y="0"/>
            <a:ext cx="9150369" cy="86651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9835" y="54500"/>
            <a:ext cx="5637791" cy="605563"/>
          </a:xfrm>
          <a:prstGeom prst="rect">
            <a:avLst/>
          </a:prstGeom>
        </p:spPr>
        <p:txBody>
          <a:bodyPr lIns="68580" tIns="34290" rIns="68580" bIns="34290" anchor="ctr"/>
          <a:lstStyle>
            <a:lvl1pPr>
              <a:defRPr sz="25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nb-NO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5465" y="866512"/>
            <a:ext cx="7886700" cy="3402144"/>
          </a:xfrm>
          <a:prstGeom prst="rect">
            <a:avLst/>
          </a:prstGeom>
        </p:spPr>
        <p:txBody>
          <a:bodyPr lIns="68580" tIns="34290" rIns="68580" bIns="34290"/>
          <a:lstStyle>
            <a:lvl1pPr>
              <a:buClr>
                <a:schemeClr val="accent3"/>
              </a:buClr>
              <a:defRPr>
                <a:solidFill>
                  <a:schemeClr val="tx1"/>
                </a:solidFill>
              </a:defRPr>
            </a:lvl1pPr>
            <a:lvl2pPr>
              <a:buClr>
                <a:schemeClr val="accent3"/>
              </a:buClr>
              <a:defRPr>
                <a:solidFill>
                  <a:schemeClr val="tx1"/>
                </a:solidFill>
              </a:defRPr>
            </a:lvl2pPr>
            <a:lvl3pPr>
              <a:buClr>
                <a:schemeClr val="accent3"/>
              </a:buClr>
              <a:defRPr>
                <a:solidFill>
                  <a:schemeClr val="tx1"/>
                </a:solidFill>
              </a:defRPr>
            </a:lvl3pPr>
            <a:lvl4pPr>
              <a:buClr>
                <a:schemeClr val="accent3"/>
              </a:buClr>
              <a:defRPr>
                <a:solidFill>
                  <a:schemeClr val="tx1"/>
                </a:solidFill>
              </a:defRPr>
            </a:lvl4pPr>
            <a:lvl5pPr>
              <a:buClr>
                <a:schemeClr val="accent3"/>
              </a:buCl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1904544492"/>
      </p:ext>
    </p:extLst>
  </p:cSld>
  <p:clrMapOvr>
    <a:masterClrMapping/>
  </p:clrMapOvr>
  <p:transition spd="med">
    <p:push dir="u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6369" y="0"/>
            <a:ext cx="9150369" cy="86651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9835" y="54500"/>
            <a:ext cx="5637791" cy="605563"/>
          </a:xfrm>
          <a:prstGeom prst="rect">
            <a:avLst/>
          </a:prstGeom>
        </p:spPr>
        <p:txBody>
          <a:bodyPr lIns="68580" tIns="34290" rIns="68580" bIns="34290" anchor="ctr"/>
          <a:lstStyle>
            <a:lvl1pPr>
              <a:defRPr sz="25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nb-NO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err="1">
                <a:solidFill>
                  <a:srgbClr val="000000">
                    <a:tint val="75000"/>
                  </a:srgbClr>
                </a:solidFill>
              </a:rPr>
              <a:t>Referenc</a:t>
            </a:r>
            <a:r>
              <a:rPr lang="en-US" dirty="0">
                <a:solidFill>
                  <a:srgbClr val="000000">
                    <a:tint val="75000"/>
                  </a:srgbClr>
                </a:solidFill>
              </a:rPr>
              <a:t> System Architecture Guide | April 2017</a:t>
            </a:r>
            <a:endParaRPr lang="nb-NO" dirty="0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58126731"/>
      </p:ext>
    </p:extLst>
  </p:cSld>
  <p:clrMapOvr>
    <a:masterClrMapping/>
  </p:clrMapOvr>
  <p:transition spd="med">
    <p:push dir="u"/>
  </p:transition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2" Type="http://schemas.openxmlformats.org/officeDocument/2006/relationships/slideLayout" Target="../slideLayouts/slideLayout7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.jpeg"/><Relationship Id="rId4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1" name="Straight Connector 10"/>
          <p:cNvCxnSpPr/>
          <p:nvPr userDrawn="1"/>
        </p:nvCxnSpPr>
        <p:spPr>
          <a:xfrm>
            <a:off x="0" y="5050401"/>
            <a:ext cx="9144000" cy="0"/>
          </a:xfrm>
          <a:prstGeom prst="line">
            <a:avLst/>
          </a:prstGeom>
          <a:ln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721185" y="4955741"/>
            <a:ext cx="1701631" cy="179438"/>
          </a:xfrm>
          <a:prstGeom prst="rect">
            <a:avLst/>
          </a:prstGeom>
          <a:solidFill>
            <a:schemeClr val="bg1"/>
          </a:solidFill>
        </p:spPr>
        <p:txBody>
          <a:bodyPr vert="horz" lIns="68580" tIns="34290" rIns="68580" bIns="34290" rtlCol="0" anchor="ctr"/>
          <a:lstStyle>
            <a:lvl1pPr algn="ctr">
              <a:defRPr sz="600" i="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b="1"/>
              <a:t>Referenc System Architecture Guide | April 2017</a:t>
            </a:r>
            <a:endParaRPr lang="nb-NO" dirty="0"/>
          </a:p>
        </p:txBody>
      </p:sp>
      <p:pic>
        <p:nvPicPr>
          <p:cNvPr id="8" name="Picture 4"/>
          <p:cNvPicPr>
            <a:picLocks noChangeAspect="1" noChangeArrowheads="1"/>
          </p:cNvPicPr>
          <p:nvPr userDrawn="1"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000500" y="4559690"/>
            <a:ext cx="1143001" cy="3960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380608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2" r:id="rId1"/>
    <p:sldLayoutId id="2147483650" r:id="rId2"/>
    <p:sldLayoutId id="2147483653" r:id="rId3"/>
    <p:sldLayoutId id="2147483692" r:id="rId4"/>
    <p:sldLayoutId id="2147483693" r:id="rId5"/>
  </p:sldLayoutIdLst>
  <p:transition spd="med">
    <p:push dir="u"/>
  </p:transition>
  <p:hf sldNum="0" hd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1" name="Straight Connector 10"/>
          <p:cNvCxnSpPr/>
          <p:nvPr userDrawn="1"/>
        </p:nvCxnSpPr>
        <p:spPr>
          <a:xfrm>
            <a:off x="0" y="5050401"/>
            <a:ext cx="9144000" cy="0"/>
          </a:xfrm>
          <a:prstGeom prst="line">
            <a:avLst/>
          </a:prstGeom>
          <a:ln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721185" y="4955741"/>
            <a:ext cx="1701631" cy="179438"/>
          </a:xfrm>
          <a:prstGeom prst="rect">
            <a:avLst/>
          </a:prstGeom>
          <a:solidFill>
            <a:schemeClr val="bg1"/>
          </a:solidFill>
        </p:spPr>
        <p:txBody>
          <a:bodyPr vert="horz" lIns="68580" tIns="34290" rIns="68580" bIns="34290" rtlCol="0" anchor="ctr"/>
          <a:lstStyle>
            <a:lvl1pPr algn="ctr">
              <a:defRPr sz="600" i="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b="1">
                <a:solidFill>
                  <a:srgbClr val="000000">
                    <a:tint val="75000"/>
                  </a:srgbClr>
                </a:solidFill>
              </a:rPr>
              <a:t>Referenc System Architecture Guide | April 2017</a:t>
            </a:r>
            <a:endParaRPr lang="nb-NO" dirty="0">
              <a:solidFill>
                <a:srgbClr val="000000">
                  <a:tint val="75000"/>
                </a:srgbClr>
              </a:solidFill>
            </a:endParaRPr>
          </a:p>
        </p:txBody>
      </p:sp>
      <p:pic>
        <p:nvPicPr>
          <p:cNvPr id="8" name="Picture 4"/>
          <p:cNvPicPr>
            <a:picLocks noChangeAspect="1" noChangeArrowheads="1"/>
          </p:cNvPicPr>
          <p:nvPr userDrawn="1"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000500" y="4559690"/>
            <a:ext cx="1143001" cy="3960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512023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9" r:id="rId1"/>
    <p:sldLayoutId id="2147483690" r:id="rId2"/>
    <p:sldLayoutId id="2147483691" r:id="rId3"/>
  </p:sldLayoutIdLst>
  <p:transition spd="med">
    <p:push dir="u"/>
  </p:transition>
  <p:hf sldNum="0" hd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jpeg"/><Relationship Id="rId13" Type="http://schemas.openxmlformats.org/officeDocument/2006/relationships/image" Target="../media/image35.png"/><Relationship Id="rId18" Type="http://schemas.openxmlformats.org/officeDocument/2006/relationships/image" Target="../media/image40.png"/><Relationship Id="rId3" Type="http://schemas.openxmlformats.org/officeDocument/2006/relationships/image" Target="../media/image26.jpeg"/><Relationship Id="rId21" Type="http://schemas.openxmlformats.org/officeDocument/2006/relationships/image" Target="../media/image43.png"/><Relationship Id="rId7" Type="http://schemas.openxmlformats.org/officeDocument/2006/relationships/image" Target="../media/image29.png"/><Relationship Id="rId12" Type="http://schemas.openxmlformats.org/officeDocument/2006/relationships/image" Target="../media/image34.png"/><Relationship Id="rId17" Type="http://schemas.openxmlformats.org/officeDocument/2006/relationships/image" Target="../media/image39.png"/><Relationship Id="rId2" Type="http://schemas.openxmlformats.org/officeDocument/2006/relationships/notesSlide" Target="../notesSlides/notesSlide7.xml"/><Relationship Id="rId16" Type="http://schemas.openxmlformats.org/officeDocument/2006/relationships/image" Target="../media/image38.png"/><Relationship Id="rId20" Type="http://schemas.openxmlformats.org/officeDocument/2006/relationships/image" Target="../media/image4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.png"/><Relationship Id="rId11" Type="http://schemas.openxmlformats.org/officeDocument/2006/relationships/image" Target="../media/image33.jpeg"/><Relationship Id="rId5" Type="http://schemas.openxmlformats.org/officeDocument/2006/relationships/image" Target="../media/image27.png"/><Relationship Id="rId15" Type="http://schemas.openxmlformats.org/officeDocument/2006/relationships/image" Target="../media/image37.png"/><Relationship Id="rId10" Type="http://schemas.openxmlformats.org/officeDocument/2006/relationships/image" Target="../media/image32.png"/><Relationship Id="rId19" Type="http://schemas.openxmlformats.org/officeDocument/2006/relationships/image" Target="../media/image41.png"/><Relationship Id="rId4" Type="http://schemas.openxmlformats.org/officeDocument/2006/relationships/image" Target="../media/image23.png"/><Relationship Id="rId9" Type="http://schemas.openxmlformats.org/officeDocument/2006/relationships/image" Target="../media/image31.png"/><Relationship Id="rId14" Type="http://schemas.openxmlformats.org/officeDocument/2006/relationships/image" Target="../media/image36.png"/><Relationship Id="rId22" Type="http://schemas.openxmlformats.org/officeDocument/2006/relationships/image" Target="../media/image44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8.jpeg"/><Relationship Id="rId5" Type="http://schemas.openxmlformats.org/officeDocument/2006/relationships/image" Target="../media/image47.jpeg"/><Relationship Id="rId4" Type="http://schemas.openxmlformats.org/officeDocument/2006/relationships/image" Target="../media/image46.jpe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4.png"/><Relationship Id="rId13" Type="http://schemas.openxmlformats.org/officeDocument/2006/relationships/image" Target="../media/image59.png"/><Relationship Id="rId18" Type="http://schemas.microsoft.com/office/2007/relationships/hdphoto" Target="../media/hdphoto2.wdp"/><Relationship Id="rId26" Type="http://schemas.microsoft.com/office/2007/relationships/hdphoto" Target="../media/hdphoto5.wdp"/><Relationship Id="rId3" Type="http://schemas.openxmlformats.org/officeDocument/2006/relationships/image" Target="../media/image50.png"/><Relationship Id="rId21" Type="http://schemas.microsoft.com/office/2007/relationships/hdphoto" Target="../media/hdphoto3.wdp"/><Relationship Id="rId7" Type="http://schemas.openxmlformats.org/officeDocument/2006/relationships/image" Target="../media/image53.jpeg"/><Relationship Id="rId12" Type="http://schemas.openxmlformats.org/officeDocument/2006/relationships/image" Target="../media/image58.png"/><Relationship Id="rId17" Type="http://schemas.openxmlformats.org/officeDocument/2006/relationships/image" Target="../media/image63.png"/><Relationship Id="rId25" Type="http://schemas.openxmlformats.org/officeDocument/2006/relationships/image" Target="../media/image68.png"/><Relationship Id="rId2" Type="http://schemas.openxmlformats.org/officeDocument/2006/relationships/image" Target="../media/image49.png"/><Relationship Id="rId16" Type="http://schemas.openxmlformats.org/officeDocument/2006/relationships/image" Target="../media/image62.png"/><Relationship Id="rId20" Type="http://schemas.openxmlformats.org/officeDocument/2006/relationships/image" Target="../media/image65.png"/><Relationship Id="rId29" Type="http://schemas.openxmlformats.org/officeDocument/2006/relationships/image" Target="../media/image71.png"/><Relationship Id="rId1" Type="http://schemas.openxmlformats.org/officeDocument/2006/relationships/slideLayout" Target="../slideLayouts/slideLayout4.xml"/><Relationship Id="rId6" Type="http://schemas.microsoft.com/office/2007/relationships/hdphoto" Target="../media/hdphoto1.wdp"/><Relationship Id="rId11" Type="http://schemas.openxmlformats.org/officeDocument/2006/relationships/image" Target="../media/image57.png"/><Relationship Id="rId24" Type="http://schemas.microsoft.com/office/2007/relationships/hdphoto" Target="../media/hdphoto4.wdp"/><Relationship Id="rId5" Type="http://schemas.openxmlformats.org/officeDocument/2006/relationships/image" Target="../media/image52.png"/><Relationship Id="rId15" Type="http://schemas.openxmlformats.org/officeDocument/2006/relationships/image" Target="../media/image61.png"/><Relationship Id="rId23" Type="http://schemas.openxmlformats.org/officeDocument/2006/relationships/image" Target="../media/image67.png"/><Relationship Id="rId28" Type="http://schemas.openxmlformats.org/officeDocument/2006/relationships/image" Target="../media/image70.png"/><Relationship Id="rId10" Type="http://schemas.openxmlformats.org/officeDocument/2006/relationships/image" Target="../media/image56.png"/><Relationship Id="rId19" Type="http://schemas.openxmlformats.org/officeDocument/2006/relationships/image" Target="../media/image64.png"/><Relationship Id="rId31" Type="http://schemas.openxmlformats.org/officeDocument/2006/relationships/image" Target="../media/image73.png"/><Relationship Id="rId4" Type="http://schemas.openxmlformats.org/officeDocument/2006/relationships/image" Target="../media/image51.png"/><Relationship Id="rId9" Type="http://schemas.openxmlformats.org/officeDocument/2006/relationships/image" Target="../media/image55.png"/><Relationship Id="rId14" Type="http://schemas.openxmlformats.org/officeDocument/2006/relationships/image" Target="../media/image60.png"/><Relationship Id="rId22" Type="http://schemas.openxmlformats.org/officeDocument/2006/relationships/image" Target="../media/image66.png"/><Relationship Id="rId27" Type="http://schemas.openxmlformats.org/officeDocument/2006/relationships/image" Target="../media/image69.png"/><Relationship Id="rId30" Type="http://schemas.openxmlformats.org/officeDocument/2006/relationships/image" Target="../media/image72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jpeg"/><Relationship Id="rId13" Type="http://schemas.openxmlformats.org/officeDocument/2006/relationships/image" Target="../media/image18.jpeg"/><Relationship Id="rId3" Type="http://schemas.openxmlformats.org/officeDocument/2006/relationships/image" Target="../media/image8.jpeg"/><Relationship Id="rId7" Type="http://schemas.openxmlformats.org/officeDocument/2006/relationships/image" Target="../media/image12.png"/><Relationship Id="rId12" Type="http://schemas.openxmlformats.org/officeDocument/2006/relationships/image" Target="../media/image17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11" Type="http://schemas.openxmlformats.org/officeDocument/2006/relationships/image" Target="../media/image16.png"/><Relationship Id="rId5" Type="http://schemas.openxmlformats.org/officeDocument/2006/relationships/image" Target="../media/image10.png"/><Relationship Id="rId15" Type="http://schemas.openxmlformats.org/officeDocument/2006/relationships/image" Target="../media/image20.png"/><Relationship Id="rId10" Type="http://schemas.openxmlformats.org/officeDocument/2006/relationships/image" Target="../media/image15.png"/><Relationship Id="rId4" Type="http://schemas.openxmlformats.org/officeDocument/2006/relationships/image" Target="../media/image9.gif"/><Relationship Id="rId9" Type="http://schemas.openxmlformats.org/officeDocument/2006/relationships/image" Target="../media/image14.png"/><Relationship Id="rId14" Type="http://schemas.openxmlformats.org/officeDocument/2006/relationships/image" Target="../media/image1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4.jpeg"/><Relationship Id="rId5" Type="http://schemas.openxmlformats.org/officeDocument/2006/relationships/image" Target="../media/image23.png"/><Relationship Id="rId4" Type="http://schemas.openxmlformats.org/officeDocument/2006/relationships/image" Target="../media/image2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896240"/>
            <a:ext cx="9144000" cy="857250"/>
          </a:xfrm>
        </p:spPr>
        <p:txBody>
          <a:bodyPr/>
          <a:lstStyle/>
          <a:p>
            <a:r>
              <a:rPr lang="en-US" dirty="0"/>
              <a:t>AIMS Update</a:t>
            </a:r>
            <a:br>
              <a:rPr lang="en-US" dirty="0"/>
            </a:b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Referenc System Architecture Guide | April 2017</a:t>
            </a:r>
            <a:endParaRPr lang="nb-NO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4294967295"/>
          </p:nvPr>
        </p:nvSpPr>
        <p:spPr>
          <a:xfrm>
            <a:off x="0" y="3406482"/>
            <a:ext cx="9144000" cy="547687"/>
          </a:xfrm>
          <a:prstGeom prst="rect">
            <a:avLst/>
          </a:prstGeom>
        </p:spPr>
        <p:txBody>
          <a:bodyPr/>
          <a:lstStyle/>
          <a:p>
            <a:pPr marL="0" indent="0" algn="ctr">
              <a:buNone/>
            </a:pPr>
            <a:r>
              <a:rPr lang="en-US" i="1" dirty="0">
                <a:solidFill>
                  <a:schemeClr val="accent2"/>
                </a:solidFill>
              </a:rPr>
              <a:t>Amsterdam NL</a:t>
            </a:r>
            <a:br>
              <a:rPr lang="en-US" i="1" dirty="0">
                <a:solidFill>
                  <a:schemeClr val="accent2"/>
                </a:solidFill>
              </a:rPr>
            </a:br>
            <a:r>
              <a:rPr lang="en-US" sz="1600" dirty="0">
                <a:solidFill>
                  <a:schemeClr val="accent3"/>
                </a:solidFill>
              </a:rPr>
              <a:t>September 2022</a:t>
            </a:r>
          </a:p>
          <a:p>
            <a:pPr marL="0" indent="0" algn="ctr">
              <a:buNone/>
            </a:pPr>
            <a:endParaRPr lang="en-US" dirty="0">
              <a:solidFill>
                <a:schemeClr val="accent3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62523" y="4689328"/>
            <a:ext cx="9089292" cy="45417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 cstate="screen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flipH="1">
            <a:off x="-7818" y="4639037"/>
            <a:ext cx="9159632" cy="5044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893661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66B7E8-6E25-4C22-9320-D3D656BF8E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Education Working Group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EDDFF68-CFC0-4992-8649-57074F9251E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Launched in early 2022</a:t>
            </a:r>
          </a:p>
          <a:p>
            <a:r>
              <a:rPr lang="en-US" dirty="0"/>
              <a:t>Efforts to date have been to make existing content more accessible</a:t>
            </a:r>
          </a:p>
          <a:p>
            <a:pPr lvl="1"/>
            <a:r>
              <a:rPr lang="en-US" dirty="0"/>
              <a:t>Presentations from past events including IP Showcase, AES Conferences, IP Oktoberfest, Techfest and Summer Sessions</a:t>
            </a:r>
          </a:p>
          <a:p>
            <a:r>
              <a:rPr lang="en-US" dirty="0"/>
              <a:t>Two major efforts ongoing in the group:</a:t>
            </a:r>
          </a:p>
          <a:p>
            <a:pPr lvl="1"/>
            <a:r>
              <a:rPr lang="en-US" dirty="0"/>
              <a:t>Metadata for improved searching and categorization</a:t>
            </a:r>
          </a:p>
          <a:p>
            <a:pPr lvl="2"/>
            <a:r>
              <a:rPr lang="en-US" dirty="0"/>
              <a:t>Key metadata defined</a:t>
            </a:r>
          </a:p>
          <a:p>
            <a:pPr lvl="2"/>
            <a:r>
              <a:rPr lang="en-US" dirty="0"/>
              <a:t>Populating all content has had first pass, but could use enriching over time</a:t>
            </a:r>
          </a:p>
          <a:p>
            <a:pPr lvl="1"/>
            <a:r>
              <a:rPr lang="en-US" dirty="0"/>
              <a:t>Define the presentation and user experience on the AIMS website for users</a:t>
            </a:r>
          </a:p>
          <a:p>
            <a:pPr lvl="2"/>
            <a:r>
              <a:rPr lang="en-US" dirty="0"/>
              <a:t>Definition is coming together</a:t>
            </a:r>
          </a:p>
          <a:p>
            <a:pPr lvl="2"/>
            <a:r>
              <a:rPr lang="en-US" dirty="0"/>
              <a:t>Next steps: Engage with web designers to determine how to realize the vision</a:t>
            </a:r>
          </a:p>
          <a:p>
            <a:pPr lvl="2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5749781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D1A6C2-D948-C354-D88A-5BAB76BCA3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9835" y="54500"/>
            <a:ext cx="6849894" cy="605563"/>
          </a:xfrm>
        </p:spPr>
        <p:txBody>
          <a:bodyPr/>
          <a:lstStyle/>
          <a:p>
            <a:r>
              <a:rPr lang="en-US" dirty="0"/>
              <a:t>EWG on the Website (www.aimsalliance.org)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6C23C917-45E7-E055-635A-629F2A1B248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22499" y="802428"/>
            <a:ext cx="4166365" cy="42120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969612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38" name="Group 1037">
            <a:extLst>
              <a:ext uri="{FF2B5EF4-FFF2-40B4-BE49-F238E27FC236}">
                <a16:creationId xmlns:a16="http://schemas.microsoft.com/office/drawing/2014/main" id="{82CDEEDF-7C0E-1EF2-0758-4A409B03E9B4}"/>
              </a:ext>
            </a:extLst>
          </p:cNvPr>
          <p:cNvGrpSpPr/>
          <p:nvPr/>
        </p:nvGrpSpPr>
        <p:grpSpPr>
          <a:xfrm>
            <a:off x="6373840" y="4141380"/>
            <a:ext cx="1454748" cy="711810"/>
            <a:chOff x="6373840" y="4309625"/>
            <a:chExt cx="1454748" cy="711810"/>
          </a:xfrm>
        </p:grpSpPr>
        <p:pic>
          <p:nvPicPr>
            <p:cNvPr id="1034" name="Picture 10" descr="Barco logo and symbol, meaning, history, PNG">
              <a:extLst>
                <a:ext uri="{FF2B5EF4-FFF2-40B4-BE49-F238E27FC236}">
                  <a16:creationId xmlns:a16="http://schemas.microsoft.com/office/drawing/2014/main" id="{2B13AD02-F4CF-3B66-B2CB-3B31F381A0E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450742" y="4309625"/>
              <a:ext cx="798941" cy="49933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34" name="TextBox 233">
              <a:extLst>
                <a:ext uri="{FF2B5EF4-FFF2-40B4-BE49-F238E27FC236}">
                  <a16:creationId xmlns:a16="http://schemas.microsoft.com/office/drawing/2014/main" id="{C9E22E72-EF65-460C-1D80-960F7399BDB2}"/>
                </a:ext>
              </a:extLst>
            </p:cNvPr>
            <p:cNvSpPr txBox="1"/>
            <p:nvPr/>
          </p:nvSpPr>
          <p:spPr>
            <a:xfrm>
              <a:off x="6373840" y="4621325"/>
              <a:ext cx="1454748" cy="40011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1000" dirty="0"/>
                <a:t>joined AIMS</a:t>
              </a:r>
            </a:p>
            <a:p>
              <a:r>
                <a:rPr lang="en-US" sz="1000" dirty="0"/>
                <a:t>(Apr 2022)</a:t>
              </a:r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9813F84E-43F5-5D30-1CF0-57E9E727C3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Momentum for Open Standards AV over IP</a:t>
            </a:r>
          </a:p>
        </p:txBody>
      </p:sp>
      <p:sp>
        <p:nvSpPr>
          <p:cNvPr id="183" name="Arrow: Right 5">
            <a:extLst>
              <a:ext uri="{FF2B5EF4-FFF2-40B4-BE49-F238E27FC236}">
                <a16:creationId xmlns:a16="http://schemas.microsoft.com/office/drawing/2014/main" id="{A8A6A9BA-0F43-5556-AD2C-2ACC86401F89}"/>
              </a:ext>
            </a:extLst>
          </p:cNvPr>
          <p:cNvSpPr/>
          <p:nvPr/>
        </p:nvSpPr>
        <p:spPr>
          <a:xfrm rot="21020636">
            <a:off x="829764" y="2969511"/>
            <a:ext cx="484811" cy="2482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/>
          </a:p>
        </p:txBody>
      </p:sp>
      <p:grpSp>
        <p:nvGrpSpPr>
          <p:cNvPr id="1027" name="Group 1026">
            <a:extLst>
              <a:ext uri="{FF2B5EF4-FFF2-40B4-BE49-F238E27FC236}">
                <a16:creationId xmlns:a16="http://schemas.microsoft.com/office/drawing/2014/main" id="{30E0C3C5-53D9-3C0B-A431-A490ACE71805}"/>
              </a:ext>
            </a:extLst>
          </p:cNvPr>
          <p:cNvGrpSpPr/>
          <p:nvPr/>
        </p:nvGrpSpPr>
        <p:grpSpPr>
          <a:xfrm>
            <a:off x="1301255" y="2302420"/>
            <a:ext cx="1512980" cy="1412559"/>
            <a:chOff x="1301255" y="2302420"/>
            <a:chExt cx="1512980" cy="1412559"/>
          </a:xfrm>
        </p:grpSpPr>
        <p:pic>
          <p:nvPicPr>
            <p:cNvPr id="180" name="Picture 179" descr="IPMX">
              <a:extLst>
                <a:ext uri="{FF2B5EF4-FFF2-40B4-BE49-F238E27FC236}">
                  <a16:creationId xmlns:a16="http://schemas.microsoft.com/office/drawing/2014/main" id="{42B987B9-6CE9-023F-F06E-C0E1DF926D76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350701" y="2741229"/>
              <a:ext cx="1279577" cy="39666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81" name="TextBox 180">
              <a:extLst>
                <a:ext uri="{FF2B5EF4-FFF2-40B4-BE49-F238E27FC236}">
                  <a16:creationId xmlns:a16="http://schemas.microsoft.com/office/drawing/2014/main" id="{0B69AE1F-85EE-F4F9-D480-25F046413DB4}"/>
                </a:ext>
              </a:extLst>
            </p:cNvPr>
            <p:cNvSpPr txBox="1"/>
            <p:nvPr/>
          </p:nvSpPr>
          <p:spPr>
            <a:xfrm>
              <a:off x="1301255" y="3137898"/>
              <a:ext cx="1512980" cy="57708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050" dirty="0"/>
                <a:t>IPMX brand launched at </a:t>
              </a:r>
              <a:br>
                <a:rPr lang="en-US" sz="1050" dirty="0"/>
              </a:br>
              <a:r>
                <a:rPr lang="en-US" sz="1050" dirty="0"/>
                <a:t>ISE 2020 Show</a:t>
              </a:r>
            </a:p>
            <a:p>
              <a:r>
                <a:rPr lang="en-US" sz="1050" dirty="0"/>
                <a:t>(Feb 2020)</a:t>
              </a:r>
            </a:p>
          </p:txBody>
        </p:sp>
        <p:pic>
          <p:nvPicPr>
            <p:cNvPr id="184" name="Picture 2">
              <a:extLst>
                <a:ext uri="{FF2B5EF4-FFF2-40B4-BE49-F238E27FC236}">
                  <a16:creationId xmlns:a16="http://schemas.microsoft.com/office/drawing/2014/main" id="{24396AAC-300F-4086-DD16-F2C793FF965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464349" y="2302420"/>
              <a:ext cx="726210" cy="39666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185" name="Arrow: Right 7">
            <a:extLst>
              <a:ext uri="{FF2B5EF4-FFF2-40B4-BE49-F238E27FC236}">
                <a16:creationId xmlns:a16="http://schemas.microsoft.com/office/drawing/2014/main" id="{ED772412-EA33-C909-0742-CB80DD81836B}"/>
              </a:ext>
            </a:extLst>
          </p:cNvPr>
          <p:cNvSpPr/>
          <p:nvPr/>
        </p:nvSpPr>
        <p:spPr>
          <a:xfrm rot="20706499">
            <a:off x="2472041" y="3309107"/>
            <a:ext cx="492327" cy="2482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/>
          </a:p>
        </p:txBody>
      </p:sp>
      <p:sp>
        <p:nvSpPr>
          <p:cNvPr id="187" name="Arrow: Right 11">
            <a:extLst>
              <a:ext uri="{FF2B5EF4-FFF2-40B4-BE49-F238E27FC236}">
                <a16:creationId xmlns:a16="http://schemas.microsoft.com/office/drawing/2014/main" id="{2C1F4963-B5AD-FA7E-287C-E2008618D094}"/>
              </a:ext>
            </a:extLst>
          </p:cNvPr>
          <p:cNvSpPr/>
          <p:nvPr/>
        </p:nvSpPr>
        <p:spPr>
          <a:xfrm rot="20706499">
            <a:off x="4410631" y="2626004"/>
            <a:ext cx="492327" cy="2482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/>
          </a:p>
        </p:txBody>
      </p:sp>
      <p:grpSp>
        <p:nvGrpSpPr>
          <p:cNvPr id="1033" name="Group 1032">
            <a:extLst>
              <a:ext uri="{FF2B5EF4-FFF2-40B4-BE49-F238E27FC236}">
                <a16:creationId xmlns:a16="http://schemas.microsoft.com/office/drawing/2014/main" id="{ADB07AF2-2B5C-104F-5D43-817B2750D162}"/>
              </a:ext>
            </a:extLst>
          </p:cNvPr>
          <p:cNvGrpSpPr/>
          <p:nvPr/>
        </p:nvGrpSpPr>
        <p:grpSpPr>
          <a:xfrm>
            <a:off x="4869566" y="1698347"/>
            <a:ext cx="1618657" cy="1791419"/>
            <a:chOff x="4869566" y="1698347"/>
            <a:chExt cx="1618657" cy="1791419"/>
          </a:xfrm>
        </p:grpSpPr>
        <p:pic>
          <p:nvPicPr>
            <p:cNvPr id="188" name="Picture 6" descr="Infocomm 2021 Orlando: AV Stumpfl">
              <a:extLst>
                <a:ext uri="{FF2B5EF4-FFF2-40B4-BE49-F238E27FC236}">
                  <a16:creationId xmlns:a16="http://schemas.microsoft.com/office/drawing/2014/main" id="{49E69B58-C3A2-78D6-A6F6-2A403E0EE3EF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085750" y="1698347"/>
              <a:ext cx="1117302" cy="62568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89" name="Picture 188" descr="IPMX">
              <a:extLst>
                <a:ext uri="{FF2B5EF4-FFF2-40B4-BE49-F238E27FC236}">
                  <a16:creationId xmlns:a16="http://schemas.microsoft.com/office/drawing/2014/main" id="{18152BC8-B101-9617-16E6-FAA248E0CFBF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004613" y="2168959"/>
              <a:ext cx="1279577" cy="39666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90" name="TextBox 189">
              <a:extLst>
                <a:ext uri="{FF2B5EF4-FFF2-40B4-BE49-F238E27FC236}">
                  <a16:creationId xmlns:a16="http://schemas.microsoft.com/office/drawing/2014/main" id="{E059BF92-B0EB-25C7-9EF0-C10629EB5569}"/>
                </a:ext>
              </a:extLst>
            </p:cNvPr>
            <p:cNvSpPr txBox="1"/>
            <p:nvPr/>
          </p:nvSpPr>
          <p:spPr>
            <a:xfrm>
              <a:off x="4869566" y="2589520"/>
              <a:ext cx="1618657" cy="90024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050" dirty="0"/>
                <a:t>More general acceptance of the need for IPMX by </a:t>
              </a:r>
              <a:r>
                <a:rPr lang="en-US" sz="1050" dirty="0" err="1"/>
                <a:t>InfoComm</a:t>
              </a:r>
              <a:r>
                <a:rPr lang="en-US" sz="1050" dirty="0"/>
                <a:t> 2021 attendees and exhibitors</a:t>
              </a:r>
            </a:p>
            <a:p>
              <a:r>
                <a:rPr lang="en-US" sz="1050" dirty="0"/>
                <a:t>(Oct 2021)</a:t>
              </a:r>
            </a:p>
          </p:txBody>
        </p:sp>
      </p:grpSp>
      <p:sp>
        <p:nvSpPr>
          <p:cNvPr id="191" name="Arrow: Right 16">
            <a:extLst>
              <a:ext uri="{FF2B5EF4-FFF2-40B4-BE49-F238E27FC236}">
                <a16:creationId xmlns:a16="http://schemas.microsoft.com/office/drawing/2014/main" id="{D5C8451B-0D0D-5561-E7DF-88413A3ECCB5}"/>
              </a:ext>
            </a:extLst>
          </p:cNvPr>
          <p:cNvSpPr/>
          <p:nvPr/>
        </p:nvSpPr>
        <p:spPr>
          <a:xfrm rot="20706499">
            <a:off x="6463872" y="2312739"/>
            <a:ext cx="492327" cy="2482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/>
          </a:p>
        </p:txBody>
      </p:sp>
      <p:grpSp>
        <p:nvGrpSpPr>
          <p:cNvPr id="1036" name="Group 1035">
            <a:extLst>
              <a:ext uri="{FF2B5EF4-FFF2-40B4-BE49-F238E27FC236}">
                <a16:creationId xmlns:a16="http://schemas.microsoft.com/office/drawing/2014/main" id="{95CBDB42-F20A-95C2-5A61-AB10670AE1BA}"/>
              </a:ext>
            </a:extLst>
          </p:cNvPr>
          <p:cNvGrpSpPr/>
          <p:nvPr/>
        </p:nvGrpSpPr>
        <p:grpSpPr>
          <a:xfrm>
            <a:off x="7072883" y="1543573"/>
            <a:ext cx="1723875" cy="1326738"/>
            <a:chOff x="7072883" y="1543573"/>
            <a:chExt cx="1723875" cy="1326738"/>
          </a:xfrm>
        </p:grpSpPr>
        <p:sp>
          <p:nvSpPr>
            <p:cNvPr id="192" name="TextBox 191">
              <a:extLst>
                <a:ext uri="{FF2B5EF4-FFF2-40B4-BE49-F238E27FC236}">
                  <a16:creationId xmlns:a16="http://schemas.microsoft.com/office/drawing/2014/main" id="{A4847770-30C7-2F57-DBEA-72487F82120D}"/>
                </a:ext>
              </a:extLst>
            </p:cNvPr>
            <p:cNvSpPr txBox="1"/>
            <p:nvPr/>
          </p:nvSpPr>
          <p:spPr>
            <a:xfrm>
              <a:off x="7072883" y="2223980"/>
              <a:ext cx="172387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dirty="0"/>
                <a:t>Multi-vendor Interop at </a:t>
              </a:r>
              <a:r>
                <a:rPr lang="en-US" sz="1200" dirty="0" err="1"/>
                <a:t>InfoComm</a:t>
              </a:r>
              <a:r>
                <a:rPr lang="en-US" sz="1200" dirty="0"/>
                <a:t> 2022</a:t>
              </a:r>
            </a:p>
            <a:p>
              <a:r>
                <a:rPr lang="en-US" sz="1200" dirty="0"/>
                <a:t>(June 2022)</a:t>
              </a:r>
            </a:p>
          </p:txBody>
        </p:sp>
        <p:pic>
          <p:nvPicPr>
            <p:cNvPr id="193" name="Picture 6" descr="Infocomm 2021 Orlando: AV Stumpfl">
              <a:extLst>
                <a:ext uri="{FF2B5EF4-FFF2-40B4-BE49-F238E27FC236}">
                  <a16:creationId xmlns:a16="http://schemas.microsoft.com/office/drawing/2014/main" id="{ED068705-3EEB-8395-4CA6-47C679181E11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6216" t="28586" r="6007" b="42685"/>
            <a:stretch/>
          </p:blipFill>
          <p:spPr bwMode="auto">
            <a:xfrm>
              <a:off x="7302070" y="1543573"/>
              <a:ext cx="980739" cy="17975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94" name="Picture 193" descr="IPMX">
              <a:extLst>
                <a:ext uri="{FF2B5EF4-FFF2-40B4-BE49-F238E27FC236}">
                  <a16:creationId xmlns:a16="http://schemas.microsoft.com/office/drawing/2014/main" id="{67FEA750-8452-9D85-BD6A-92B124570DB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192503" y="1827050"/>
              <a:ext cx="1279577" cy="39666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1025" name="Group 1024">
            <a:extLst>
              <a:ext uri="{FF2B5EF4-FFF2-40B4-BE49-F238E27FC236}">
                <a16:creationId xmlns:a16="http://schemas.microsoft.com/office/drawing/2014/main" id="{DB75A66C-5B26-E993-64F5-33206C5CB2B8}"/>
              </a:ext>
            </a:extLst>
          </p:cNvPr>
          <p:cNvGrpSpPr/>
          <p:nvPr/>
        </p:nvGrpSpPr>
        <p:grpSpPr>
          <a:xfrm>
            <a:off x="92543" y="2283936"/>
            <a:ext cx="1260291" cy="1777902"/>
            <a:chOff x="92543" y="2283936"/>
            <a:chExt cx="1260291" cy="1777902"/>
          </a:xfrm>
        </p:grpSpPr>
        <p:sp>
          <p:nvSpPr>
            <p:cNvPr id="182" name="TextBox 181">
              <a:extLst>
                <a:ext uri="{FF2B5EF4-FFF2-40B4-BE49-F238E27FC236}">
                  <a16:creationId xmlns:a16="http://schemas.microsoft.com/office/drawing/2014/main" id="{40EEC22A-4909-8577-37DA-33AB6D94B240}"/>
                </a:ext>
              </a:extLst>
            </p:cNvPr>
            <p:cNvSpPr txBox="1"/>
            <p:nvPr/>
          </p:nvSpPr>
          <p:spPr>
            <a:xfrm>
              <a:off x="92543" y="3323174"/>
              <a:ext cx="1260291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050" dirty="0"/>
                <a:t>2018</a:t>
              </a:r>
            </a:p>
            <a:p>
              <a:r>
                <a:rPr lang="en-US" sz="1050" dirty="0"/>
                <a:t>Pro AV WG Starts</a:t>
              </a:r>
            </a:p>
            <a:p>
              <a:r>
                <a:rPr lang="en-US" sz="1050" dirty="0"/>
                <a:t>ST2110 + NMOS + additional functions</a:t>
              </a:r>
            </a:p>
          </p:txBody>
        </p:sp>
        <p:pic>
          <p:nvPicPr>
            <p:cNvPr id="196" name="Picture 8" descr="AIMS Alliance for IP Media Solutions | LinkedIn">
              <a:extLst>
                <a:ext uri="{FF2B5EF4-FFF2-40B4-BE49-F238E27FC236}">
                  <a16:creationId xmlns:a16="http://schemas.microsoft.com/office/drawing/2014/main" id="{9D4BF0FC-64E0-0171-5784-DFCACEE1D55A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-151" t="28902" r="151" b="31564"/>
            <a:stretch/>
          </p:blipFill>
          <p:spPr bwMode="auto">
            <a:xfrm>
              <a:off x="142389" y="3046688"/>
              <a:ext cx="593170" cy="23450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00" name="Picture 8" descr="Blog — RIST Forum">
              <a:extLst>
                <a:ext uri="{FF2B5EF4-FFF2-40B4-BE49-F238E27FC236}">
                  <a16:creationId xmlns:a16="http://schemas.microsoft.com/office/drawing/2014/main" id="{3985971C-1A43-1F18-F8EB-37EF0E438768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8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 bwMode="auto">
            <a:xfrm>
              <a:off x="142389" y="2536175"/>
              <a:ext cx="517608" cy="28393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01" name="Picture 10" descr="Logos | AMWA">
              <a:extLst>
                <a:ext uri="{FF2B5EF4-FFF2-40B4-BE49-F238E27FC236}">
                  <a16:creationId xmlns:a16="http://schemas.microsoft.com/office/drawing/2014/main" id="{57E8AE19-C271-7B4C-F88D-449FA070264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9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37405" y="2848203"/>
              <a:ext cx="539587" cy="17039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02" name="Picture 12" descr="SMPTE | The home of media professionals, technologists, and engineers">
              <a:extLst>
                <a:ext uri="{FF2B5EF4-FFF2-40B4-BE49-F238E27FC236}">
                  <a16:creationId xmlns:a16="http://schemas.microsoft.com/office/drawing/2014/main" id="{714E32B9-1A7D-7AEE-5F6B-D1AEDC8025F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0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37405" y="2283936"/>
              <a:ext cx="621742" cy="19990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1029" name="Group 1028">
            <a:extLst>
              <a:ext uri="{FF2B5EF4-FFF2-40B4-BE49-F238E27FC236}">
                <a16:creationId xmlns:a16="http://schemas.microsoft.com/office/drawing/2014/main" id="{6BFBB001-200A-A283-4687-073D087389CC}"/>
              </a:ext>
            </a:extLst>
          </p:cNvPr>
          <p:cNvGrpSpPr/>
          <p:nvPr/>
        </p:nvGrpSpPr>
        <p:grpSpPr>
          <a:xfrm>
            <a:off x="2906678" y="2119897"/>
            <a:ext cx="1702353" cy="1648656"/>
            <a:chOff x="2906678" y="2119897"/>
            <a:chExt cx="1702353" cy="1648656"/>
          </a:xfrm>
        </p:grpSpPr>
        <p:sp>
          <p:nvSpPr>
            <p:cNvPr id="186" name="TextBox 185">
              <a:extLst>
                <a:ext uri="{FF2B5EF4-FFF2-40B4-BE49-F238E27FC236}">
                  <a16:creationId xmlns:a16="http://schemas.microsoft.com/office/drawing/2014/main" id="{55991072-CD98-144D-EF5E-2E1BE62867AE}"/>
                </a:ext>
              </a:extLst>
            </p:cNvPr>
            <p:cNvSpPr txBox="1"/>
            <p:nvPr/>
          </p:nvSpPr>
          <p:spPr>
            <a:xfrm>
              <a:off x="2906678" y="2383558"/>
              <a:ext cx="1702353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114300" indent="-114300">
                <a:buFont typeface="Arial" panose="020B0604020202020204" pitchFamily="34" charset="0"/>
                <a:buChar char="•"/>
              </a:pPr>
              <a:r>
                <a:rPr lang="en-US" sz="1050" dirty="0"/>
                <a:t>AIMS Pro AV Working Group dramatically increases promotion</a:t>
              </a:r>
            </a:p>
            <a:p>
              <a:pPr marL="114300" indent="-114300">
                <a:buFont typeface="Arial" panose="020B0604020202020204" pitchFamily="34" charset="0"/>
                <a:buChar char="•"/>
              </a:pPr>
              <a:endParaRPr lang="en-US" sz="1050" dirty="0"/>
            </a:p>
            <a:p>
              <a:pPr marL="114300" indent="-114300">
                <a:buFont typeface="Arial" panose="020B0604020202020204" pitchFamily="34" charset="0"/>
                <a:buChar char="•"/>
              </a:pPr>
              <a:endParaRPr lang="en-US" sz="1050" dirty="0"/>
            </a:p>
            <a:p>
              <a:pPr marL="114300" indent="-114300">
                <a:buFont typeface="Arial" panose="020B0604020202020204" pitchFamily="34" charset="0"/>
                <a:buChar char="•"/>
              </a:pPr>
              <a:r>
                <a:rPr lang="en-US" sz="1050" dirty="0"/>
                <a:t>VSF and AMWA become involved in new technical specifications</a:t>
              </a:r>
            </a:p>
          </p:txBody>
        </p:sp>
        <p:pic>
          <p:nvPicPr>
            <p:cNvPr id="195" name="Picture 8" descr="AIMS Alliance for IP Media Solutions | LinkedIn">
              <a:extLst>
                <a:ext uri="{FF2B5EF4-FFF2-40B4-BE49-F238E27FC236}">
                  <a16:creationId xmlns:a16="http://schemas.microsoft.com/office/drawing/2014/main" id="{A7B0BF7F-23A2-BCB0-80EA-5FC19EB26949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-151" t="28902" r="151" b="31564"/>
            <a:stretch/>
          </p:blipFill>
          <p:spPr bwMode="auto">
            <a:xfrm>
              <a:off x="3026559" y="2119897"/>
              <a:ext cx="593170" cy="23450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05" name="Picture 8" descr="Blog — RIST Forum">
              <a:extLst>
                <a:ext uri="{FF2B5EF4-FFF2-40B4-BE49-F238E27FC236}">
                  <a16:creationId xmlns:a16="http://schemas.microsoft.com/office/drawing/2014/main" id="{C0ED5D27-286B-6ABC-1621-7BFE2A3CEF0E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11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 bwMode="auto">
            <a:xfrm>
              <a:off x="2992661" y="2917130"/>
              <a:ext cx="517608" cy="28393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06" name="Picture 10" descr="Logos | AMWA">
              <a:extLst>
                <a:ext uri="{FF2B5EF4-FFF2-40B4-BE49-F238E27FC236}">
                  <a16:creationId xmlns:a16="http://schemas.microsoft.com/office/drawing/2014/main" id="{333D00CC-14C4-5AA0-625C-84219198B04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9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02401" y="2975014"/>
              <a:ext cx="539587" cy="17039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1041" name="Group 1040">
            <a:extLst>
              <a:ext uri="{FF2B5EF4-FFF2-40B4-BE49-F238E27FC236}">
                <a16:creationId xmlns:a16="http://schemas.microsoft.com/office/drawing/2014/main" id="{DB67A1DD-FE39-261C-9A3C-E94CFAD72A45}"/>
              </a:ext>
            </a:extLst>
          </p:cNvPr>
          <p:cNvGrpSpPr/>
          <p:nvPr/>
        </p:nvGrpSpPr>
        <p:grpSpPr>
          <a:xfrm>
            <a:off x="3287390" y="838807"/>
            <a:ext cx="1561168" cy="1186848"/>
            <a:chOff x="3287390" y="838807"/>
            <a:chExt cx="1561168" cy="1186848"/>
          </a:xfrm>
        </p:grpSpPr>
        <p:pic>
          <p:nvPicPr>
            <p:cNvPr id="208" name="Picture 2" descr="Systems Contractor News - Infocomm 2022 - The Audiovisual and Integrated  Experience Event">
              <a:extLst>
                <a:ext uri="{FF2B5EF4-FFF2-40B4-BE49-F238E27FC236}">
                  <a16:creationId xmlns:a16="http://schemas.microsoft.com/office/drawing/2014/main" id="{F01F85FB-CA0D-E38F-6B1A-ABE1A519D83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340450" y="1556241"/>
              <a:ext cx="1177752" cy="46941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09" name="Rounded Rectangular Callout 208">
              <a:extLst>
                <a:ext uri="{FF2B5EF4-FFF2-40B4-BE49-F238E27FC236}">
                  <a16:creationId xmlns:a16="http://schemas.microsoft.com/office/drawing/2014/main" id="{AF005A1A-9FE6-A5B9-27EC-C66F6E9AC687}"/>
                </a:ext>
              </a:extLst>
            </p:cNvPr>
            <p:cNvSpPr/>
            <p:nvPr/>
          </p:nvSpPr>
          <p:spPr bwMode="auto">
            <a:xfrm>
              <a:off x="3287390" y="838807"/>
              <a:ext cx="1561168" cy="601974"/>
            </a:xfrm>
            <a:prstGeom prst="wedgeRoundRectCallout">
              <a:avLst/>
            </a:prstGeom>
            <a:solidFill>
              <a:schemeClr val="bg1">
                <a:lumMod val="95000"/>
              </a:schemeClr>
            </a:solidFill>
            <a:ln w="25400" cap="flat" cmpd="sng" algn="ctr">
              <a:solidFill>
                <a:schemeClr val="tx2">
                  <a:lumMod val="50000"/>
                  <a:lumOff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fontAlgn="ctr">
                <a:spcBef>
                  <a:spcPct val="0"/>
                </a:spcBef>
                <a:spcAft>
                  <a:spcPct val="0"/>
                </a:spcAft>
              </a:pPr>
              <a:r>
                <a:rPr lang="en-US" sz="1100" dirty="0"/>
                <a:t>If you’re in AV, </a:t>
              </a:r>
              <a:r>
                <a:rPr lang="en-US" sz="1100" b="1" dirty="0"/>
                <a:t>IPMX</a:t>
              </a:r>
              <a:r>
                <a:rPr lang="en-US" sz="1100" dirty="0"/>
                <a:t> is an acronym you </a:t>
              </a:r>
              <a:r>
                <a:rPr lang="en-US" sz="1100" b="1" dirty="0"/>
                <a:t>need to know</a:t>
              </a:r>
              <a:r>
                <a:rPr lang="en-US" sz="1100" dirty="0"/>
                <a:t>.</a:t>
              </a:r>
            </a:p>
          </p:txBody>
        </p:sp>
      </p:grpSp>
      <p:grpSp>
        <p:nvGrpSpPr>
          <p:cNvPr id="1043" name="Group 1042">
            <a:extLst>
              <a:ext uri="{FF2B5EF4-FFF2-40B4-BE49-F238E27FC236}">
                <a16:creationId xmlns:a16="http://schemas.microsoft.com/office/drawing/2014/main" id="{4F1D161A-A090-C01D-AF45-FDEC205FF805}"/>
              </a:ext>
            </a:extLst>
          </p:cNvPr>
          <p:cNvGrpSpPr/>
          <p:nvPr/>
        </p:nvGrpSpPr>
        <p:grpSpPr>
          <a:xfrm>
            <a:off x="5274217" y="801628"/>
            <a:ext cx="2368143" cy="959826"/>
            <a:chOff x="5274217" y="801628"/>
            <a:chExt cx="2368143" cy="959826"/>
          </a:xfrm>
        </p:grpSpPr>
        <p:pic>
          <p:nvPicPr>
            <p:cNvPr id="212" name="Picture 6" descr="AV Signal">
              <a:extLst>
                <a:ext uri="{FF2B5EF4-FFF2-40B4-BE49-F238E27FC236}">
                  <a16:creationId xmlns:a16="http://schemas.microsoft.com/office/drawing/2014/main" id="{28CC2D93-7E1B-EC13-2D4A-FFCA45B44B3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335362" y="1507800"/>
              <a:ext cx="1559226" cy="25365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13" name="Rounded Rectangular Callout 212">
              <a:extLst>
                <a:ext uri="{FF2B5EF4-FFF2-40B4-BE49-F238E27FC236}">
                  <a16:creationId xmlns:a16="http://schemas.microsoft.com/office/drawing/2014/main" id="{FE7A8589-7F65-D1D4-7FC3-73199083237B}"/>
                </a:ext>
              </a:extLst>
            </p:cNvPr>
            <p:cNvSpPr/>
            <p:nvPr/>
          </p:nvSpPr>
          <p:spPr bwMode="auto">
            <a:xfrm>
              <a:off x="5274217" y="801628"/>
              <a:ext cx="2368143" cy="601974"/>
            </a:xfrm>
            <a:prstGeom prst="wedgeRoundRectCallout">
              <a:avLst/>
            </a:prstGeom>
            <a:solidFill>
              <a:schemeClr val="bg1">
                <a:lumMod val="95000"/>
              </a:schemeClr>
            </a:solidFill>
            <a:ln w="25400" cap="flat" cmpd="sng" algn="ctr">
              <a:solidFill>
                <a:schemeClr val="tx2">
                  <a:lumMod val="50000"/>
                  <a:lumOff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fontAlgn="ctr">
                <a:spcBef>
                  <a:spcPct val="0"/>
                </a:spcBef>
                <a:spcAft>
                  <a:spcPct val="0"/>
                </a:spcAft>
              </a:pPr>
              <a:r>
                <a:rPr lang="en-US" sz="1100" b="1" dirty="0"/>
                <a:t>IPMX</a:t>
              </a:r>
              <a:r>
                <a:rPr lang="en-US" sz="1100" dirty="0"/>
                <a:t> offers a range of </a:t>
              </a:r>
              <a:r>
                <a:rPr lang="en-US" sz="1100" b="1" dirty="0"/>
                <a:t>advantages to professional A/V</a:t>
              </a:r>
              <a:r>
                <a:rPr lang="en-US" sz="1100" dirty="0"/>
                <a:t>…</a:t>
              </a:r>
            </a:p>
          </p:txBody>
        </p:sp>
      </p:grpSp>
      <p:grpSp>
        <p:nvGrpSpPr>
          <p:cNvPr id="1039" name="Group 1038">
            <a:extLst>
              <a:ext uri="{FF2B5EF4-FFF2-40B4-BE49-F238E27FC236}">
                <a16:creationId xmlns:a16="http://schemas.microsoft.com/office/drawing/2014/main" id="{7EC32F32-EDFD-9F62-2DAB-5B7EBE0BBE67}"/>
              </a:ext>
            </a:extLst>
          </p:cNvPr>
          <p:cNvGrpSpPr/>
          <p:nvPr/>
        </p:nvGrpSpPr>
        <p:grpSpPr>
          <a:xfrm>
            <a:off x="588856" y="902437"/>
            <a:ext cx="2144043" cy="1087634"/>
            <a:chOff x="588856" y="902437"/>
            <a:chExt cx="2144043" cy="1087634"/>
          </a:xfrm>
        </p:grpSpPr>
        <p:pic>
          <p:nvPicPr>
            <p:cNvPr id="214" name="Picture 8" descr="AVNation TV">
              <a:extLst>
                <a:ext uri="{FF2B5EF4-FFF2-40B4-BE49-F238E27FC236}">
                  <a16:creationId xmlns:a16="http://schemas.microsoft.com/office/drawing/2014/main" id="{9769E849-4B49-7FFE-09E7-8C3540628E5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88856" y="902437"/>
              <a:ext cx="1750985" cy="341442"/>
            </a:xfrm>
            <a:prstGeom prst="rect">
              <a:avLst/>
            </a:prstGeom>
            <a:solidFill>
              <a:schemeClr val="tx2"/>
            </a:solidFill>
          </p:spPr>
        </p:pic>
        <p:sp>
          <p:nvSpPr>
            <p:cNvPr id="215" name="Rounded Rectangular Callout 214">
              <a:extLst>
                <a:ext uri="{FF2B5EF4-FFF2-40B4-BE49-F238E27FC236}">
                  <a16:creationId xmlns:a16="http://schemas.microsoft.com/office/drawing/2014/main" id="{282D4E59-DE91-9E1D-854B-D64845B5FEF0}"/>
                </a:ext>
              </a:extLst>
            </p:cNvPr>
            <p:cNvSpPr/>
            <p:nvPr/>
          </p:nvSpPr>
          <p:spPr bwMode="auto">
            <a:xfrm>
              <a:off x="981914" y="1388097"/>
              <a:ext cx="1750985" cy="601974"/>
            </a:xfrm>
            <a:prstGeom prst="wedgeRoundRectCallout">
              <a:avLst>
                <a:gd name="adj1" fmla="val -22664"/>
                <a:gd name="adj2" fmla="val -60056"/>
                <a:gd name="adj3" fmla="val 16667"/>
              </a:avLst>
            </a:prstGeom>
            <a:solidFill>
              <a:schemeClr val="bg1">
                <a:lumMod val="95000"/>
              </a:schemeClr>
            </a:solidFill>
            <a:ln w="25400" cap="flat" cmpd="sng" algn="ctr">
              <a:solidFill>
                <a:schemeClr val="tx2">
                  <a:lumMod val="50000"/>
                  <a:lumOff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fontAlgn="ctr">
                <a:spcBef>
                  <a:spcPct val="0"/>
                </a:spcBef>
                <a:spcAft>
                  <a:spcPct val="0"/>
                </a:spcAft>
              </a:pPr>
              <a:r>
                <a:rPr lang="en-US" sz="1100" dirty="0"/>
                <a:t>The </a:t>
              </a:r>
              <a:r>
                <a:rPr lang="en-US" sz="1100" b="1" dirty="0"/>
                <a:t>excitement</a:t>
              </a:r>
              <a:r>
                <a:rPr lang="en-US" sz="1100" dirty="0"/>
                <a:t> around IPMX</a:t>
              </a:r>
              <a:r>
                <a:rPr lang="en-US" sz="1100" b="1" dirty="0"/>
                <a:t> </a:t>
              </a:r>
              <a:r>
                <a:rPr lang="en-US" sz="1100" dirty="0"/>
                <a:t>is</a:t>
              </a:r>
              <a:r>
                <a:rPr lang="en-US" sz="1100" b="1" dirty="0"/>
                <a:t> everywhere</a:t>
              </a:r>
              <a:r>
                <a:rPr lang="en-US" sz="1100" dirty="0"/>
                <a:t>…</a:t>
              </a:r>
            </a:p>
          </p:txBody>
        </p:sp>
      </p:grpSp>
      <p:grpSp>
        <p:nvGrpSpPr>
          <p:cNvPr id="1040" name="Group 1039">
            <a:extLst>
              <a:ext uri="{FF2B5EF4-FFF2-40B4-BE49-F238E27FC236}">
                <a16:creationId xmlns:a16="http://schemas.microsoft.com/office/drawing/2014/main" id="{C16CE07E-79D7-0519-BA08-7FFD2FB721C5}"/>
              </a:ext>
            </a:extLst>
          </p:cNvPr>
          <p:cNvGrpSpPr/>
          <p:nvPr/>
        </p:nvGrpSpPr>
        <p:grpSpPr>
          <a:xfrm>
            <a:off x="7192503" y="2976582"/>
            <a:ext cx="1655822" cy="1009110"/>
            <a:chOff x="7192503" y="2976582"/>
            <a:chExt cx="1655822" cy="1009110"/>
          </a:xfrm>
        </p:grpSpPr>
        <p:pic>
          <p:nvPicPr>
            <p:cNvPr id="216" name="Picture 215" descr="A picture containing text&#10;&#10;Description automatically generated">
              <a:extLst>
                <a:ext uri="{FF2B5EF4-FFF2-40B4-BE49-F238E27FC236}">
                  <a16:creationId xmlns:a16="http://schemas.microsoft.com/office/drawing/2014/main" id="{40E3FFCA-288C-BE33-6DE6-ED3164C9D756}"/>
                </a:ext>
              </a:extLst>
            </p:cNvPr>
            <p:cNvPicPr>
              <a:picLocks noChangeAspect="1"/>
            </p:cNvPicPr>
            <p:nvPr/>
          </p:nvPicPr>
          <p:blipFill>
            <a:blip r:embed="rId1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192503" y="2976582"/>
              <a:ext cx="1635948" cy="414440"/>
            </a:xfrm>
            <a:prstGeom prst="rect">
              <a:avLst/>
            </a:prstGeom>
          </p:spPr>
        </p:pic>
        <p:sp>
          <p:nvSpPr>
            <p:cNvPr id="217" name="Rounded Rectangular Callout 216">
              <a:extLst>
                <a:ext uri="{FF2B5EF4-FFF2-40B4-BE49-F238E27FC236}">
                  <a16:creationId xmlns:a16="http://schemas.microsoft.com/office/drawing/2014/main" id="{E37E3533-0721-6059-4440-63B7187F8640}"/>
                </a:ext>
              </a:extLst>
            </p:cNvPr>
            <p:cNvSpPr/>
            <p:nvPr/>
          </p:nvSpPr>
          <p:spPr bwMode="auto">
            <a:xfrm>
              <a:off x="7711108" y="3539845"/>
              <a:ext cx="1137217" cy="445847"/>
            </a:xfrm>
            <a:prstGeom prst="wedgeRoundRectCallout">
              <a:avLst>
                <a:gd name="adj1" fmla="val -22899"/>
                <a:gd name="adj2" fmla="val -64083"/>
                <a:gd name="adj3" fmla="val 16667"/>
              </a:avLst>
            </a:prstGeom>
            <a:solidFill>
              <a:schemeClr val="bg1">
                <a:lumMod val="95000"/>
              </a:schemeClr>
            </a:solidFill>
            <a:ln w="25400" cap="flat" cmpd="sng" algn="ctr">
              <a:solidFill>
                <a:schemeClr val="tx2">
                  <a:lumMod val="50000"/>
                  <a:lumOff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fontAlgn="ctr">
                <a:spcBef>
                  <a:spcPct val="0"/>
                </a:spcBef>
                <a:spcAft>
                  <a:spcPct val="0"/>
                </a:spcAft>
              </a:pPr>
              <a:r>
                <a:rPr lang="en-US" sz="1100" b="1" dirty="0"/>
                <a:t>[IPMX]</a:t>
              </a:r>
              <a:r>
                <a:rPr lang="en-US" sz="1100" dirty="0"/>
                <a:t> will be transformative.</a:t>
              </a:r>
            </a:p>
          </p:txBody>
        </p:sp>
      </p:grpSp>
      <p:grpSp>
        <p:nvGrpSpPr>
          <p:cNvPr id="1037" name="Group 1036">
            <a:extLst>
              <a:ext uri="{FF2B5EF4-FFF2-40B4-BE49-F238E27FC236}">
                <a16:creationId xmlns:a16="http://schemas.microsoft.com/office/drawing/2014/main" id="{0A56677A-AACE-4799-F74F-274584258C1D}"/>
              </a:ext>
            </a:extLst>
          </p:cNvPr>
          <p:cNvGrpSpPr/>
          <p:nvPr/>
        </p:nvGrpSpPr>
        <p:grpSpPr>
          <a:xfrm>
            <a:off x="6372564" y="3156940"/>
            <a:ext cx="1316570" cy="1092899"/>
            <a:chOff x="6372564" y="3156940"/>
            <a:chExt cx="1316570" cy="1092899"/>
          </a:xfrm>
        </p:grpSpPr>
        <p:pic>
          <p:nvPicPr>
            <p:cNvPr id="199" name="Picture 4" descr="Intel | Data Center Solutions, IoT, and PC Innovation">
              <a:extLst>
                <a:ext uri="{FF2B5EF4-FFF2-40B4-BE49-F238E27FC236}">
                  <a16:creationId xmlns:a16="http://schemas.microsoft.com/office/drawing/2014/main" id="{00403178-5A11-7D2F-C39A-F19D6A00B1B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451902" y="3156940"/>
              <a:ext cx="443950" cy="29275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18" name="Picture 10" descr="Netgear logo">
              <a:extLst>
                <a:ext uri="{FF2B5EF4-FFF2-40B4-BE49-F238E27FC236}">
                  <a16:creationId xmlns:a16="http://schemas.microsoft.com/office/drawing/2014/main" id="{40B991BE-836E-2FB5-E8DF-B924732A9C4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451902" y="3395244"/>
              <a:ext cx="675958" cy="32446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19" name="TextBox 218">
              <a:extLst>
                <a:ext uri="{FF2B5EF4-FFF2-40B4-BE49-F238E27FC236}">
                  <a16:creationId xmlns:a16="http://schemas.microsoft.com/office/drawing/2014/main" id="{4049C145-FA9E-0D94-2B9F-74DEB45C296C}"/>
                </a:ext>
              </a:extLst>
            </p:cNvPr>
            <p:cNvSpPr txBox="1"/>
            <p:nvPr/>
          </p:nvSpPr>
          <p:spPr>
            <a:xfrm>
              <a:off x="6372564" y="3849729"/>
              <a:ext cx="1316570" cy="40011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1000" dirty="0"/>
                <a:t>joined VSF</a:t>
              </a:r>
            </a:p>
            <a:p>
              <a:r>
                <a:rPr lang="en-US" sz="1000" dirty="0"/>
                <a:t>(Feb 2022)</a:t>
              </a:r>
            </a:p>
          </p:txBody>
        </p:sp>
        <p:pic>
          <p:nvPicPr>
            <p:cNvPr id="222" name="Picture 14">
              <a:extLst>
                <a:ext uri="{FF2B5EF4-FFF2-40B4-BE49-F238E27FC236}">
                  <a16:creationId xmlns:a16="http://schemas.microsoft.com/office/drawing/2014/main" id="{C7E06E3B-C69C-DE8B-0E35-12B61584E26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8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425256" y="3676036"/>
              <a:ext cx="675958" cy="17638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1035" name="Group 1034">
            <a:extLst>
              <a:ext uri="{FF2B5EF4-FFF2-40B4-BE49-F238E27FC236}">
                <a16:creationId xmlns:a16="http://schemas.microsoft.com/office/drawing/2014/main" id="{122FF4A8-CEC7-1943-92DC-EED4A182C6EF}"/>
              </a:ext>
            </a:extLst>
          </p:cNvPr>
          <p:cNvGrpSpPr/>
          <p:nvPr/>
        </p:nvGrpSpPr>
        <p:grpSpPr>
          <a:xfrm>
            <a:off x="5033475" y="3489766"/>
            <a:ext cx="1454748" cy="1177690"/>
            <a:chOff x="5033475" y="3489766"/>
            <a:chExt cx="1454748" cy="1177690"/>
          </a:xfrm>
        </p:grpSpPr>
        <p:pic>
          <p:nvPicPr>
            <p:cNvPr id="1032" name="Picture 8" descr="Panduit Vector Logo">
              <a:extLst>
                <a:ext uri="{FF2B5EF4-FFF2-40B4-BE49-F238E27FC236}">
                  <a16:creationId xmlns:a16="http://schemas.microsoft.com/office/drawing/2014/main" id="{880696A1-8D79-EFE4-CF7A-E5B22C06696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9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238298" y="3953433"/>
              <a:ext cx="768644" cy="42702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21" name="Picture 12" descr="Press Room | Analog Way">
              <a:extLst>
                <a:ext uri="{FF2B5EF4-FFF2-40B4-BE49-F238E27FC236}">
                  <a16:creationId xmlns:a16="http://schemas.microsoft.com/office/drawing/2014/main" id="{6835E32D-4154-2DC2-DA0A-F24E8D82BDFF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0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249766" y="3489766"/>
              <a:ext cx="768644" cy="49933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23" name="TextBox 222">
              <a:extLst>
                <a:ext uri="{FF2B5EF4-FFF2-40B4-BE49-F238E27FC236}">
                  <a16:creationId xmlns:a16="http://schemas.microsoft.com/office/drawing/2014/main" id="{C8B9D363-0E39-9DA6-9841-AC7F950782B1}"/>
                </a:ext>
              </a:extLst>
            </p:cNvPr>
            <p:cNvSpPr txBox="1"/>
            <p:nvPr/>
          </p:nvSpPr>
          <p:spPr>
            <a:xfrm>
              <a:off x="5033475" y="4267346"/>
              <a:ext cx="1454748" cy="40011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1000" dirty="0"/>
                <a:t>joined AIMS</a:t>
              </a:r>
            </a:p>
            <a:p>
              <a:r>
                <a:rPr lang="en-US" sz="1000" dirty="0"/>
                <a:t>(Mar, Aug 2021)</a:t>
              </a:r>
            </a:p>
          </p:txBody>
        </p:sp>
      </p:grpSp>
      <p:grpSp>
        <p:nvGrpSpPr>
          <p:cNvPr id="1042" name="Group 1041">
            <a:extLst>
              <a:ext uri="{FF2B5EF4-FFF2-40B4-BE49-F238E27FC236}">
                <a16:creationId xmlns:a16="http://schemas.microsoft.com/office/drawing/2014/main" id="{7E0452E2-F492-8A9F-851B-2D20636FD441}"/>
              </a:ext>
            </a:extLst>
          </p:cNvPr>
          <p:cNvGrpSpPr/>
          <p:nvPr/>
        </p:nvGrpSpPr>
        <p:grpSpPr>
          <a:xfrm>
            <a:off x="92543" y="4105535"/>
            <a:ext cx="2954053" cy="792533"/>
            <a:chOff x="92543" y="4105535"/>
            <a:chExt cx="2954053" cy="792533"/>
          </a:xfrm>
        </p:grpSpPr>
        <p:pic>
          <p:nvPicPr>
            <p:cNvPr id="210" name="Picture 4" descr="Sound &amp; Communications">
              <a:extLst>
                <a:ext uri="{FF2B5EF4-FFF2-40B4-BE49-F238E27FC236}">
                  <a16:creationId xmlns:a16="http://schemas.microsoft.com/office/drawing/2014/main" id="{1A206AB0-A3F6-A7A3-AB28-C6906B7AE12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1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36975" y="4105535"/>
              <a:ext cx="2493303" cy="23620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24" name="Rounded Rectangular Callout 223">
              <a:extLst>
                <a:ext uri="{FF2B5EF4-FFF2-40B4-BE49-F238E27FC236}">
                  <a16:creationId xmlns:a16="http://schemas.microsoft.com/office/drawing/2014/main" id="{A34D4917-1EC3-AF41-CFD7-EAF21C4719F4}"/>
                </a:ext>
              </a:extLst>
            </p:cNvPr>
            <p:cNvSpPr/>
            <p:nvPr/>
          </p:nvSpPr>
          <p:spPr bwMode="auto">
            <a:xfrm>
              <a:off x="92543" y="4483275"/>
              <a:ext cx="2954053" cy="414793"/>
            </a:xfrm>
            <a:prstGeom prst="wedgeRoundRectCallout">
              <a:avLst>
                <a:gd name="adj1" fmla="val -22899"/>
                <a:gd name="adj2" fmla="val -64083"/>
                <a:gd name="adj3" fmla="val 16667"/>
              </a:avLst>
            </a:prstGeom>
            <a:solidFill>
              <a:schemeClr val="bg1">
                <a:lumMod val="95000"/>
              </a:schemeClr>
            </a:solidFill>
            <a:ln w="25400" cap="flat" cmpd="sng" algn="ctr">
              <a:solidFill>
                <a:schemeClr val="tx2">
                  <a:lumMod val="50000"/>
                  <a:lumOff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fontAlgn="ctr">
                <a:spcBef>
                  <a:spcPct val="0"/>
                </a:spcBef>
                <a:spcAft>
                  <a:spcPct val="0"/>
                </a:spcAft>
              </a:pPr>
              <a:r>
                <a:rPr lang="en-US" sz="1100" dirty="0"/>
                <a:t>[IPMX] will give AV integrators virtually </a:t>
              </a:r>
              <a:r>
                <a:rPr lang="en-US" sz="1100" b="1" dirty="0"/>
                <a:t>limitless freedom</a:t>
              </a:r>
              <a:r>
                <a:rPr lang="en-US" sz="1100" dirty="0"/>
                <a:t> to customize AV-over-IP systems…</a:t>
              </a:r>
            </a:p>
          </p:txBody>
        </p:sp>
      </p:grpSp>
      <p:grpSp>
        <p:nvGrpSpPr>
          <p:cNvPr id="1031" name="Group 1030">
            <a:extLst>
              <a:ext uri="{FF2B5EF4-FFF2-40B4-BE49-F238E27FC236}">
                <a16:creationId xmlns:a16="http://schemas.microsoft.com/office/drawing/2014/main" id="{60C89417-F7A1-FFD1-4F28-5A3C6F0BD684}"/>
              </a:ext>
            </a:extLst>
          </p:cNvPr>
          <p:cNvGrpSpPr/>
          <p:nvPr/>
        </p:nvGrpSpPr>
        <p:grpSpPr>
          <a:xfrm>
            <a:off x="2993775" y="3827399"/>
            <a:ext cx="1350783" cy="570590"/>
            <a:chOff x="2993775" y="3827399"/>
            <a:chExt cx="1350783" cy="570590"/>
          </a:xfrm>
        </p:grpSpPr>
        <p:pic>
          <p:nvPicPr>
            <p:cNvPr id="1030" name="Picture 6" descr="Magewell Becomes the Newest AIMS Member - Sound &amp; Video Contractor">
              <a:extLst>
                <a:ext uri="{FF2B5EF4-FFF2-40B4-BE49-F238E27FC236}">
                  <a16:creationId xmlns:a16="http://schemas.microsoft.com/office/drawing/2014/main" id="{CC0C4D2A-3751-07BA-E481-3C760EFEE71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046596" y="3827399"/>
              <a:ext cx="807483" cy="23825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30" name="TextBox 229">
              <a:extLst>
                <a:ext uri="{FF2B5EF4-FFF2-40B4-BE49-F238E27FC236}">
                  <a16:creationId xmlns:a16="http://schemas.microsoft.com/office/drawing/2014/main" id="{02FE6F15-0102-5B06-7CF3-5A2981ECF5E9}"/>
                </a:ext>
              </a:extLst>
            </p:cNvPr>
            <p:cNvSpPr txBox="1"/>
            <p:nvPr/>
          </p:nvSpPr>
          <p:spPr>
            <a:xfrm>
              <a:off x="2993775" y="3997879"/>
              <a:ext cx="1350783" cy="40011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1000" dirty="0"/>
                <a:t>joined AIMS</a:t>
              </a:r>
            </a:p>
            <a:p>
              <a:r>
                <a:rPr lang="en-US" sz="1000" dirty="0"/>
                <a:t>(June 2020)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5852008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896239"/>
            <a:ext cx="9144000" cy="1100053"/>
          </a:xfrm>
        </p:spPr>
        <p:txBody>
          <a:bodyPr/>
          <a:lstStyle/>
          <a:p>
            <a:r>
              <a:rPr lang="en-US" sz="4000" dirty="0" err="1"/>
              <a:t>InfoComm</a:t>
            </a:r>
            <a:r>
              <a:rPr lang="en-US" sz="4000" dirty="0"/>
              <a:t> 2022</a:t>
            </a:r>
            <a:br>
              <a:rPr lang="en-US" sz="4000" dirty="0"/>
            </a:br>
            <a:r>
              <a:rPr lang="en-US" sz="2400" dirty="0"/>
              <a:t>12 company interop of ST 2110 and IPMX standards-based equipment</a:t>
            </a:r>
            <a:endParaRPr lang="en-US" sz="4000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Referenc System Architecture Guide | April 2017</a:t>
            </a:r>
            <a:endParaRPr lang="nb-NO" dirty="0"/>
          </a:p>
        </p:txBody>
      </p:sp>
      <p:sp>
        <p:nvSpPr>
          <p:cNvPr id="5" name="Rectangle 4"/>
          <p:cNvSpPr/>
          <p:nvPr/>
        </p:nvSpPr>
        <p:spPr>
          <a:xfrm>
            <a:off x="62523" y="4689328"/>
            <a:ext cx="9089292" cy="45417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 cstate="screen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flipH="1">
            <a:off x="-7818" y="4639037"/>
            <a:ext cx="9159632" cy="504464"/>
          </a:xfrm>
          <a:prstGeom prst="rect">
            <a:avLst/>
          </a:prstGeom>
        </p:spPr>
      </p:pic>
      <p:grpSp>
        <p:nvGrpSpPr>
          <p:cNvPr id="7" name="Group 6"/>
          <p:cNvGrpSpPr/>
          <p:nvPr/>
        </p:nvGrpSpPr>
        <p:grpSpPr>
          <a:xfrm>
            <a:off x="123962" y="3105419"/>
            <a:ext cx="8896077" cy="1474632"/>
            <a:chOff x="0" y="4140558"/>
            <a:chExt cx="11861436" cy="1966176"/>
          </a:xfrm>
        </p:grpSpPr>
        <p:pic>
          <p:nvPicPr>
            <p:cNvPr id="8" name="Picture 7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4140558"/>
              <a:ext cx="2946042" cy="1964028"/>
            </a:xfrm>
            <a:prstGeom prst="rect">
              <a:avLst/>
            </a:prstGeom>
          </p:spPr>
        </p:pic>
        <p:pic>
          <p:nvPicPr>
            <p:cNvPr id="9" name="Picture 8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971798" y="4140558"/>
              <a:ext cx="2946042" cy="1964028"/>
            </a:xfrm>
            <a:prstGeom prst="rect">
              <a:avLst/>
            </a:prstGeom>
          </p:spPr>
        </p:pic>
        <p:pic>
          <p:nvPicPr>
            <p:cNvPr id="10" name="Picture 9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943596" y="4140558"/>
              <a:ext cx="2949264" cy="1966176"/>
            </a:xfrm>
            <a:prstGeom prst="rect">
              <a:avLst/>
            </a:prstGeom>
          </p:spPr>
        </p:pic>
        <p:pic>
          <p:nvPicPr>
            <p:cNvPr id="11" name="Picture 10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915394" y="4140558"/>
              <a:ext cx="2946042" cy="196402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4163041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0" y="0"/>
            <a:ext cx="9138223" cy="5143500"/>
            <a:chOff x="0" y="0"/>
            <a:chExt cx="9138223" cy="5143500"/>
          </a:xfrm>
        </p:grpSpPr>
        <p:pic>
          <p:nvPicPr>
            <p:cNvPr id="5" name="Picture 4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0" y="0"/>
              <a:ext cx="9138223" cy="5143500"/>
            </a:xfrm>
            <a:prstGeom prst="rect">
              <a:avLst/>
            </a:prstGeom>
          </p:spPr>
        </p:pic>
        <p:sp>
          <p:nvSpPr>
            <p:cNvPr id="47" name="Rectangle 46"/>
            <p:cNvSpPr/>
            <p:nvPr/>
          </p:nvSpPr>
          <p:spPr>
            <a:xfrm>
              <a:off x="6444258" y="2932976"/>
              <a:ext cx="278202" cy="278202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050" dirty="0">
                  <a:latin typeface="Calibri" panose="020F0502020204030204" pitchFamily="34" charset="0"/>
                  <a:cs typeface="Calibri" panose="020F0502020204030204" pitchFamily="34" charset="0"/>
                </a:rPr>
                <a:t>❶</a:t>
              </a:r>
              <a:endParaRPr lang="en-US" sz="1050" dirty="0"/>
            </a:p>
          </p:txBody>
        </p:sp>
        <p:sp>
          <p:nvSpPr>
            <p:cNvPr id="49" name="Rectangle 48"/>
            <p:cNvSpPr/>
            <p:nvPr/>
          </p:nvSpPr>
          <p:spPr>
            <a:xfrm>
              <a:off x="5965394" y="2776001"/>
              <a:ext cx="278202" cy="278202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050" dirty="0">
                  <a:latin typeface="Calibri" panose="020F0502020204030204" pitchFamily="34" charset="0"/>
                  <a:cs typeface="Calibri" panose="020F0502020204030204" pitchFamily="34" charset="0"/>
                </a:rPr>
                <a:t>❷</a:t>
              </a:r>
              <a:endParaRPr lang="en-US" sz="1050" dirty="0"/>
            </a:p>
          </p:txBody>
        </p:sp>
        <p:sp>
          <p:nvSpPr>
            <p:cNvPr id="51" name="Rectangle 50"/>
            <p:cNvSpPr/>
            <p:nvPr/>
          </p:nvSpPr>
          <p:spPr>
            <a:xfrm>
              <a:off x="5640529" y="2654774"/>
              <a:ext cx="278202" cy="278202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050" dirty="0">
                  <a:latin typeface="Calibri" panose="020F0502020204030204" pitchFamily="34" charset="0"/>
                  <a:cs typeface="Calibri" panose="020F0502020204030204" pitchFamily="34" charset="0"/>
                </a:rPr>
                <a:t>❸</a:t>
              </a:r>
              <a:endParaRPr lang="en-US" sz="1050" dirty="0"/>
            </a:p>
          </p:txBody>
        </p:sp>
        <p:sp>
          <p:nvSpPr>
            <p:cNvPr id="6" name="Rounded Rectangle 5"/>
            <p:cNvSpPr/>
            <p:nvPr/>
          </p:nvSpPr>
          <p:spPr>
            <a:xfrm>
              <a:off x="7162082" y="3986817"/>
              <a:ext cx="1908594" cy="925183"/>
            </a:xfrm>
            <a:prstGeom prst="roundRect">
              <a:avLst/>
            </a:prstGeom>
            <a:solidFill>
              <a:schemeClr val="bg1">
                <a:lumMod val="50000"/>
              </a:schemeClr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640556"/>
              <a:endParaRPr lang="en-US" sz="788" dirty="0"/>
            </a:p>
            <a:p>
              <a:pPr marL="640556"/>
              <a:r>
                <a:rPr lang="en-US" sz="788" dirty="0"/>
                <a:t>Live transcoding of </a:t>
              </a:r>
            </a:p>
            <a:p>
              <a:pPr marL="640556"/>
              <a:r>
                <a:rPr lang="en-US" sz="788" dirty="0"/>
                <a:t>ST 2110 uncompressed to ST 2110 JPEG-XS</a:t>
              </a:r>
            </a:p>
          </p:txBody>
        </p:sp>
        <p:pic>
          <p:nvPicPr>
            <p:cNvPr id="1032" name="Picture 8" descr="Intel | Data Center Solutions, IoT, and PC Innovation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272130" y="3986817"/>
              <a:ext cx="543613" cy="35900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grpSp>
          <p:nvGrpSpPr>
            <p:cNvPr id="30" name="Group 29"/>
            <p:cNvGrpSpPr/>
            <p:nvPr/>
          </p:nvGrpSpPr>
          <p:grpSpPr>
            <a:xfrm>
              <a:off x="7162082" y="3010347"/>
              <a:ext cx="1908594" cy="925183"/>
              <a:chOff x="9549443" y="3571965"/>
              <a:chExt cx="2544792" cy="1233577"/>
            </a:xfrm>
            <a:solidFill>
              <a:schemeClr val="bg1">
                <a:lumMod val="50000"/>
              </a:schemeClr>
            </a:solidFill>
          </p:grpSpPr>
          <p:sp>
            <p:nvSpPr>
              <p:cNvPr id="19" name="Rounded Rectangle 18"/>
              <p:cNvSpPr/>
              <p:nvPr/>
            </p:nvSpPr>
            <p:spPr>
              <a:xfrm>
                <a:off x="9549443" y="3571965"/>
                <a:ext cx="2544792" cy="1233577"/>
              </a:xfrm>
              <a:prstGeom prst="roundRect">
                <a:avLst/>
              </a:prstGeom>
              <a:grpFill/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640556"/>
                <a:endParaRPr lang="en-US" sz="788" dirty="0"/>
              </a:p>
              <a:p>
                <a:pPr marL="640556"/>
                <a:endParaRPr lang="en-US" sz="788" dirty="0"/>
              </a:p>
              <a:p>
                <a:pPr marL="640556"/>
                <a:r>
                  <a:rPr lang="en-US" sz="788" dirty="0"/>
                  <a:t>Transmitting and receiving content being used in both ST 2110 and IPMX networks</a:t>
                </a:r>
              </a:p>
            </p:txBody>
          </p:sp>
          <p:pic>
            <p:nvPicPr>
              <p:cNvPr id="1034" name="Picture 10" descr="Media Kit - Media - Ross Video"/>
              <p:cNvPicPr>
                <a:picLocks noChangeAspect="1" noChangeArrowheads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9680001" y="3708247"/>
                <a:ext cx="769026" cy="249333"/>
              </a:xfrm>
              <a:prstGeom prst="rect">
                <a:avLst/>
              </a:prstGeom>
              <a:grpFill/>
            </p:spPr>
          </p:pic>
          <p:pic>
            <p:nvPicPr>
              <p:cNvPr id="29" name="Picture 28"/>
              <p:cNvPicPr>
                <a:picLocks noChangeAspect="1"/>
              </p:cNvPicPr>
              <p:nvPr/>
            </p:nvPicPr>
            <p:blipFill rotWithShape="1">
              <a:blip r:embed="rId5" cstate="print">
                <a:extLst>
                  <a:ext uri="{BEBA8EAE-BF5A-486C-A8C5-ECC9F3942E4B}">
                    <a14:imgProps xmlns:a14="http://schemas.microsoft.com/office/drawing/2010/main">
                      <a14:imgLayer r:embed="rId6">
                        <a14:imgEffect>
                          <a14:backgroundRemoval t="3704" b="62020" l="34848" r="64811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35011" t="3809" r="35194" b="37631"/>
              <a:stretch/>
            </p:blipFill>
            <p:spPr>
              <a:xfrm>
                <a:off x="9696173" y="3965405"/>
                <a:ext cx="752854" cy="832311"/>
              </a:xfrm>
              <a:prstGeom prst="rect">
                <a:avLst/>
              </a:prstGeom>
              <a:grpFill/>
            </p:spPr>
          </p:pic>
        </p:grpSp>
        <p:sp>
          <p:nvSpPr>
            <p:cNvPr id="38" name="Rounded Rectangle 37"/>
            <p:cNvSpPr/>
            <p:nvPr/>
          </p:nvSpPr>
          <p:spPr>
            <a:xfrm>
              <a:off x="7164992" y="2031414"/>
              <a:ext cx="1908594" cy="925183"/>
            </a:xfrm>
            <a:prstGeom prst="roundRect">
              <a:avLst/>
            </a:prstGeom>
            <a:solidFill>
              <a:schemeClr val="bg1">
                <a:lumMod val="50000"/>
              </a:schemeClr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640556"/>
              <a:r>
                <a:rPr lang="en-US" sz="788" dirty="0"/>
                <a:t>Management System and UX leveraging NMOS and SMPTE standards</a:t>
              </a:r>
            </a:p>
          </p:txBody>
        </p:sp>
        <p:pic>
          <p:nvPicPr>
            <p:cNvPr id="1036" name="Picture 12" descr="Stagenet_Logo_RGB-blau.jpg"/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260001" y="2101651"/>
              <a:ext cx="394817" cy="39481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1" name="Picture 30"/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253242" y="2525924"/>
              <a:ext cx="578453" cy="404045"/>
            </a:xfrm>
            <a:prstGeom prst="rect">
              <a:avLst/>
            </a:prstGeom>
          </p:spPr>
        </p:pic>
        <p:sp>
          <p:nvSpPr>
            <p:cNvPr id="35" name="Rectangle 34"/>
            <p:cNvSpPr/>
            <p:nvPr/>
          </p:nvSpPr>
          <p:spPr>
            <a:xfrm>
              <a:off x="6886790" y="4027220"/>
              <a:ext cx="278202" cy="278202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050" dirty="0">
                  <a:latin typeface="Calibri" panose="020F0502020204030204" pitchFamily="34" charset="0"/>
                  <a:cs typeface="Calibri" panose="020F0502020204030204" pitchFamily="34" charset="0"/>
                </a:rPr>
                <a:t>❶</a:t>
              </a:r>
              <a:endParaRPr lang="en-US" sz="1050" dirty="0"/>
            </a:p>
          </p:txBody>
        </p:sp>
        <p:sp>
          <p:nvSpPr>
            <p:cNvPr id="48" name="Rectangle 47"/>
            <p:cNvSpPr/>
            <p:nvPr/>
          </p:nvSpPr>
          <p:spPr>
            <a:xfrm>
              <a:off x="6883880" y="3066957"/>
              <a:ext cx="278202" cy="278202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050" dirty="0">
                  <a:latin typeface="Calibri" panose="020F0502020204030204" pitchFamily="34" charset="0"/>
                  <a:cs typeface="Calibri" panose="020F0502020204030204" pitchFamily="34" charset="0"/>
                </a:rPr>
                <a:t>❷</a:t>
              </a:r>
              <a:endParaRPr lang="en-US" sz="1050" dirty="0"/>
            </a:p>
          </p:txBody>
        </p:sp>
        <p:sp>
          <p:nvSpPr>
            <p:cNvPr id="50" name="Rectangle 49"/>
            <p:cNvSpPr/>
            <p:nvPr/>
          </p:nvSpPr>
          <p:spPr>
            <a:xfrm>
              <a:off x="6883911" y="2106695"/>
              <a:ext cx="278202" cy="278202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050" dirty="0">
                  <a:latin typeface="Calibri" panose="020F0502020204030204" pitchFamily="34" charset="0"/>
                  <a:cs typeface="Calibri" panose="020F0502020204030204" pitchFamily="34" charset="0"/>
                </a:rPr>
                <a:t>❸</a:t>
              </a:r>
              <a:endParaRPr lang="en-US" sz="1050" dirty="0"/>
            </a:p>
          </p:txBody>
        </p:sp>
        <p:sp>
          <p:nvSpPr>
            <p:cNvPr id="56" name="Rounded Rectangle 55"/>
            <p:cNvSpPr/>
            <p:nvPr/>
          </p:nvSpPr>
          <p:spPr>
            <a:xfrm>
              <a:off x="7164992" y="1057406"/>
              <a:ext cx="1908594" cy="925183"/>
            </a:xfrm>
            <a:prstGeom prst="roundRect">
              <a:avLst/>
            </a:prstGeom>
            <a:solidFill>
              <a:schemeClr val="bg1">
                <a:lumMod val="50000"/>
              </a:schemeClr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640556"/>
              <a:endParaRPr lang="en-US" sz="788" dirty="0"/>
            </a:p>
            <a:p>
              <a:pPr marL="640556"/>
              <a:r>
                <a:rPr lang="en-US" sz="788" dirty="0"/>
                <a:t>Equipment for converting between different protocols to/from IPMX</a:t>
              </a:r>
            </a:p>
          </p:txBody>
        </p:sp>
        <p:sp>
          <p:nvSpPr>
            <p:cNvPr id="64" name="Rectangle 63"/>
            <p:cNvSpPr/>
            <p:nvPr/>
          </p:nvSpPr>
          <p:spPr>
            <a:xfrm>
              <a:off x="6883880" y="1095254"/>
              <a:ext cx="278202" cy="278202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050" dirty="0">
                  <a:latin typeface="Calibri" panose="020F0502020204030204" pitchFamily="34" charset="0"/>
                  <a:cs typeface="Calibri" panose="020F0502020204030204" pitchFamily="34" charset="0"/>
                </a:rPr>
                <a:t>❹</a:t>
              </a:r>
              <a:endParaRPr lang="en-US" sz="1050" dirty="0"/>
            </a:p>
          </p:txBody>
        </p:sp>
        <p:sp>
          <p:nvSpPr>
            <p:cNvPr id="65" name="Rectangle 64"/>
            <p:cNvSpPr/>
            <p:nvPr/>
          </p:nvSpPr>
          <p:spPr>
            <a:xfrm>
              <a:off x="6880970" y="134992"/>
              <a:ext cx="278202" cy="278202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050" dirty="0">
                  <a:latin typeface="Calibri" panose="020F0502020204030204" pitchFamily="34" charset="0"/>
                  <a:cs typeface="Calibri" panose="020F0502020204030204" pitchFamily="34" charset="0"/>
                </a:rPr>
                <a:t>❺</a:t>
              </a:r>
              <a:endParaRPr lang="en-US" sz="1050" dirty="0"/>
            </a:p>
          </p:txBody>
        </p:sp>
        <p:sp>
          <p:nvSpPr>
            <p:cNvPr id="73" name="Rounded Rectangle 72"/>
            <p:cNvSpPr/>
            <p:nvPr/>
          </p:nvSpPr>
          <p:spPr>
            <a:xfrm>
              <a:off x="7164992" y="83824"/>
              <a:ext cx="1908594" cy="925183"/>
            </a:xfrm>
            <a:prstGeom prst="roundRect">
              <a:avLst/>
            </a:prstGeom>
            <a:solidFill>
              <a:schemeClr val="bg1">
                <a:lumMod val="50000"/>
              </a:schemeClr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640556"/>
              <a:endParaRPr lang="en-US" sz="788" dirty="0"/>
            </a:p>
            <a:p>
              <a:pPr marL="640556"/>
              <a:r>
                <a:rPr lang="en-US" sz="788" dirty="0"/>
                <a:t>Uncompressed and compressed IPMX encoding and decoding equipment</a:t>
              </a:r>
            </a:p>
          </p:txBody>
        </p:sp>
        <p:pic>
          <p:nvPicPr>
            <p:cNvPr id="75" name="Picture 74"/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281186" y="209633"/>
              <a:ext cx="558652" cy="123251"/>
            </a:xfrm>
            <a:prstGeom prst="rect">
              <a:avLst/>
            </a:prstGeom>
          </p:spPr>
        </p:pic>
        <p:pic>
          <p:nvPicPr>
            <p:cNvPr id="1040" name="Picture 16" descr="ConvertIP DRS | IP Transmitters/Receivers| Matrox Video"/>
            <p:cNvPicPr>
              <a:picLocks noChangeAspect="1" noChangeArrowheads="1"/>
            </p:cNvPicPr>
            <p:nvPr/>
          </p:nvPicPr>
          <p:blipFill rotWithShape="1"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959" t="22038" r="9778" b="21811"/>
            <a:stretch/>
          </p:blipFill>
          <p:spPr bwMode="auto">
            <a:xfrm>
              <a:off x="7258318" y="536758"/>
              <a:ext cx="581519" cy="22883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2" name="Rectangle 41"/>
            <p:cNvSpPr/>
            <p:nvPr/>
          </p:nvSpPr>
          <p:spPr>
            <a:xfrm>
              <a:off x="7258318" y="1121524"/>
              <a:ext cx="671909" cy="228299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algn="ctr"/>
              <a:r>
                <a:rPr lang="en-US" sz="825" b="1" dirty="0"/>
                <a:t>Gateways</a:t>
              </a:r>
            </a:p>
          </p:txBody>
        </p:sp>
        <p:sp>
          <p:nvSpPr>
            <p:cNvPr id="78" name="Rectangle 77"/>
            <p:cNvSpPr/>
            <p:nvPr/>
          </p:nvSpPr>
          <p:spPr>
            <a:xfrm>
              <a:off x="6042496" y="3345159"/>
              <a:ext cx="278202" cy="278202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050" dirty="0">
                  <a:latin typeface="Calibri" panose="020F0502020204030204" pitchFamily="34" charset="0"/>
                  <a:cs typeface="Calibri" panose="020F0502020204030204" pitchFamily="34" charset="0"/>
                </a:rPr>
                <a:t>❹</a:t>
              </a:r>
              <a:endParaRPr lang="en-US" sz="1050" dirty="0"/>
            </a:p>
          </p:txBody>
        </p:sp>
        <p:sp>
          <p:nvSpPr>
            <p:cNvPr id="79" name="Rectangle 78"/>
            <p:cNvSpPr/>
            <p:nvPr/>
          </p:nvSpPr>
          <p:spPr>
            <a:xfrm>
              <a:off x="5640529" y="3166326"/>
              <a:ext cx="278202" cy="278202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050" dirty="0">
                  <a:latin typeface="Calibri" panose="020F0502020204030204" pitchFamily="34" charset="0"/>
                  <a:cs typeface="Calibri" panose="020F0502020204030204" pitchFamily="34" charset="0"/>
                </a:rPr>
                <a:t>❺</a:t>
              </a:r>
              <a:endParaRPr lang="en-US" sz="1050" dirty="0"/>
            </a:p>
          </p:txBody>
        </p:sp>
        <p:sp>
          <p:nvSpPr>
            <p:cNvPr id="81" name="Rectangle 80"/>
            <p:cNvSpPr/>
            <p:nvPr/>
          </p:nvSpPr>
          <p:spPr>
            <a:xfrm>
              <a:off x="4689142" y="1653318"/>
              <a:ext cx="278202" cy="278202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050" dirty="0">
                  <a:latin typeface="Calibri" panose="020F0502020204030204" pitchFamily="34" charset="0"/>
                  <a:cs typeface="Calibri" panose="020F0502020204030204" pitchFamily="34" charset="0"/>
                </a:rPr>
                <a:t>❻</a:t>
              </a:r>
              <a:endParaRPr lang="en-US" sz="1050" dirty="0"/>
            </a:p>
          </p:txBody>
        </p:sp>
        <p:sp>
          <p:nvSpPr>
            <p:cNvPr id="85" name="Rectangle 84"/>
            <p:cNvSpPr/>
            <p:nvPr/>
          </p:nvSpPr>
          <p:spPr>
            <a:xfrm>
              <a:off x="5362327" y="3056642"/>
              <a:ext cx="278202" cy="278202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050" dirty="0">
                  <a:latin typeface="Calibri" panose="020F0502020204030204" pitchFamily="34" charset="0"/>
                  <a:cs typeface="Calibri" panose="020F0502020204030204" pitchFamily="34" charset="0"/>
                </a:rPr>
                <a:t>❻</a:t>
              </a:r>
              <a:endParaRPr lang="en-US" sz="1050" dirty="0"/>
            </a:p>
          </p:txBody>
        </p:sp>
        <p:pic>
          <p:nvPicPr>
            <p:cNvPr id="1044" name="Picture 20" descr="CIP-SRST | ConvertIP Single-channel RJ45/SFP HDBaseT-to-IP converter |  Matrox Graphics Inc. | Avidex Industries, LLC"/>
            <p:cNvPicPr>
              <a:picLocks noChangeAspect="1" noChangeArrowheads="1"/>
            </p:cNvPicPr>
            <p:nvPr/>
          </p:nvPicPr>
          <p:blipFill rotWithShape="1"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675" t="21031" r="6834" b="21007"/>
            <a:stretch/>
          </p:blipFill>
          <p:spPr bwMode="auto">
            <a:xfrm>
              <a:off x="7281185" y="1507433"/>
              <a:ext cx="559643" cy="21096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92" name="Rounded Rectangle 91"/>
            <p:cNvSpPr/>
            <p:nvPr/>
          </p:nvSpPr>
          <p:spPr>
            <a:xfrm>
              <a:off x="301942" y="3984663"/>
              <a:ext cx="1908594" cy="925183"/>
            </a:xfrm>
            <a:prstGeom prst="roundRect">
              <a:avLst/>
            </a:prstGeom>
            <a:solidFill>
              <a:schemeClr val="bg1">
                <a:lumMod val="50000"/>
              </a:schemeClr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640556"/>
              <a:endParaRPr lang="en-US" sz="788" dirty="0"/>
            </a:p>
            <a:p>
              <a:pPr marL="640556"/>
              <a:r>
                <a:rPr lang="en-US" sz="788" dirty="0"/>
                <a:t>Managed switches running all the uncompressed IPMX media in this demonstration</a:t>
              </a:r>
            </a:p>
          </p:txBody>
        </p:sp>
        <p:sp>
          <p:nvSpPr>
            <p:cNvPr id="94" name="Rounded Rectangle 93"/>
            <p:cNvSpPr/>
            <p:nvPr/>
          </p:nvSpPr>
          <p:spPr>
            <a:xfrm>
              <a:off x="301942" y="3008193"/>
              <a:ext cx="1908594" cy="925183"/>
            </a:xfrm>
            <a:prstGeom prst="roundRect">
              <a:avLst/>
            </a:prstGeom>
            <a:solidFill>
              <a:schemeClr val="bg1">
                <a:lumMod val="50000"/>
              </a:schemeClr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640556"/>
              <a:endParaRPr lang="en-US" sz="788" dirty="0"/>
            </a:p>
            <a:p>
              <a:pPr marL="640556"/>
              <a:endParaRPr lang="en-US" sz="788" dirty="0"/>
            </a:p>
            <a:p>
              <a:pPr marL="640556"/>
              <a:r>
                <a:rPr lang="en-US" sz="788" dirty="0"/>
                <a:t>Software and hardware platforms encoding and decoding IPMX in demo</a:t>
              </a:r>
            </a:p>
          </p:txBody>
        </p:sp>
        <p:sp>
          <p:nvSpPr>
            <p:cNvPr id="97" name="Rounded Rectangle 96"/>
            <p:cNvSpPr/>
            <p:nvPr/>
          </p:nvSpPr>
          <p:spPr>
            <a:xfrm>
              <a:off x="304852" y="2031723"/>
              <a:ext cx="1908594" cy="925183"/>
            </a:xfrm>
            <a:prstGeom prst="roundRect">
              <a:avLst/>
            </a:prstGeom>
            <a:solidFill>
              <a:schemeClr val="bg1">
                <a:lumMod val="50000"/>
              </a:schemeClr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640556"/>
              <a:endParaRPr lang="en-US" sz="788" dirty="0"/>
            </a:p>
            <a:p>
              <a:pPr marL="640556"/>
              <a:endParaRPr lang="en-US" sz="788" dirty="0"/>
            </a:p>
            <a:p>
              <a:pPr marL="640556"/>
              <a:r>
                <a:rPr lang="en-US" sz="788" dirty="0"/>
                <a:t>JPEG-XS IP provider decoding streams from this demonstration in software</a:t>
              </a:r>
            </a:p>
          </p:txBody>
        </p:sp>
        <p:sp>
          <p:nvSpPr>
            <p:cNvPr id="100" name="Rectangle 99"/>
            <p:cNvSpPr/>
            <p:nvPr/>
          </p:nvSpPr>
          <p:spPr>
            <a:xfrm>
              <a:off x="26650" y="4025066"/>
              <a:ext cx="278202" cy="278202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050" dirty="0">
                  <a:latin typeface="Calibri" panose="020F0502020204030204" pitchFamily="34" charset="0"/>
                  <a:cs typeface="Calibri" panose="020F0502020204030204" pitchFamily="34" charset="0"/>
                </a:rPr>
                <a:t>❼</a:t>
              </a:r>
              <a:endParaRPr lang="en-US" sz="1050" dirty="0"/>
            </a:p>
          </p:txBody>
        </p:sp>
        <p:sp>
          <p:nvSpPr>
            <p:cNvPr id="101" name="Rectangle 100"/>
            <p:cNvSpPr/>
            <p:nvPr/>
          </p:nvSpPr>
          <p:spPr>
            <a:xfrm>
              <a:off x="23739" y="3064803"/>
              <a:ext cx="278202" cy="278202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050" dirty="0">
                  <a:latin typeface="Calibri" panose="020F0502020204030204" pitchFamily="34" charset="0"/>
                  <a:cs typeface="Calibri" panose="020F0502020204030204" pitchFamily="34" charset="0"/>
                </a:rPr>
                <a:t>❽</a:t>
              </a:r>
              <a:endParaRPr lang="en-US" sz="1050" dirty="0"/>
            </a:p>
          </p:txBody>
        </p:sp>
        <p:sp>
          <p:nvSpPr>
            <p:cNvPr id="102" name="Rectangle 101"/>
            <p:cNvSpPr/>
            <p:nvPr/>
          </p:nvSpPr>
          <p:spPr>
            <a:xfrm>
              <a:off x="23771" y="2104541"/>
              <a:ext cx="278202" cy="278202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050" dirty="0">
                  <a:latin typeface="Calibri" panose="020F0502020204030204" pitchFamily="34" charset="0"/>
                  <a:cs typeface="Calibri" panose="020F0502020204030204" pitchFamily="34" charset="0"/>
                </a:rPr>
                <a:t>❾</a:t>
              </a:r>
              <a:endParaRPr lang="en-US" sz="1050" dirty="0"/>
            </a:p>
          </p:txBody>
        </p:sp>
        <p:sp>
          <p:nvSpPr>
            <p:cNvPr id="103" name="Rounded Rectangle 102"/>
            <p:cNvSpPr/>
            <p:nvPr/>
          </p:nvSpPr>
          <p:spPr>
            <a:xfrm>
              <a:off x="299032" y="1052698"/>
              <a:ext cx="1908594" cy="925183"/>
            </a:xfrm>
            <a:prstGeom prst="roundRect">
              <a:avLst/>
            </a:prstGeom>
            <a:solidFill>
              <a:schemeClr val="bg1">
                <a:lumMod val="50000"/>
              </a:schemeClr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640556"/>
              <a:endParaRPr lang="en-US" sz="788" dirty="0"/>
            </a:p>
            <a:p>
              <a:pPr marL="640556"/>
              <a:r>
                <a:rPr lang="en-US" sz="788" dirty="0"/>
                <a:t>Managed switches running all the ST 2110 media in this demonstration</a:t>
              </a:r>
            </a:p>
          </p:txBody>
        </p:sp>
        <p:sp>
          <p:nvSpPr>
            <p:cNvPr id="104" name="Rectangle 103"/>
            <p:cNvSpPr/>
            <p:nvPr/>
          </p:nvSpPr>
          <p:spPr>
            <a:xfrm>
              <a:off x="23740" y="1093100"/>
              <a:ext cx="278202" cy="278202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050" dirty="0">
                  <a:latin typeface="Calibri" panose="020F0502020204030204" pitchFamily="34" charset="0"/>
                  <a:cs typeface="Calibri" panose="020F0502020204030204" pitchFamily="34" charset="0"/>
                </a:rPr>
                <a:t>❿</a:t>
              </a:r>
              <a:endParaRPr lang="en-US" sz="1050" dirty="0"/>
            </a:p>
          </p:txBody>
        </p:sp>
        <p:sp>
          <p:nvSpPr>
            <p:cNvPr id="105" name="Rectangle 104"/>
            <p:cNvSpPr/>
            <p:nvPr/>
          </p:nvSpPr>
          <p:spPr>
            <a:xfrm>
              <a:off x="26650" y="129637"/>
              <a:ext cx="278202" cy="278202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050" dirty="0">
                  <a:latin typeface="Calibri" panose="020F0502020204030204" pitchFamily="34" charset="0"/>
                  <a:cs typeface="Calibri" panose="020F0502020204030204" pitchFamily="34" charset="0"/>
                </a:rPr>
                <a:t>⓫</a:t>
              </a:r>
              <a:endParaRPr lang="en-US" sz="1050" dirty="0"/>
            </a:p>
          </p:txBody>
        </p:sp>
        <p:sp>
          <p:nvSpPr>
            <p:cNvPr id="106" name="Rounded Rectangle 105"/>
            <p:cNvSpPr/>
            <p:nvPr/>
          </p:nvSpPr>
          <p:spPr>
            <a:xfrm>
              <a:off x="304852" y="80956"/>
              <a:ext cx="1908594" cy="925183"/>
            </a:xfrm>
            <a:prstGeom prst="roundRect">
              <a:avLst/>
            </a:prstGeom>
            <a:solidFill>
              <a:schemeClr val="bg1">
                <a:lumMod val="50000"/>
              </a:schemeClr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640556"/>
              <a:endParaRPr lang="en-US" sz="788" dirty="0"/>
            </a:p>
            <a:p>
              <a:pPr marL="640556"/>
              <a:r>
                <a:rPr lang="en-US" sz="788" dirty="0"/>
                <a:t>Developer platforms receiving and displaying content from other nodes in demo</a:t>
              </a:r>
            </a:p>
          </p:txBody>
        </p:sp>
        <p:pic>
          <p:nvPicPr>
            <p:cNvPr id="1046" name="Picture 22" descr="File:Cisco logo blue 2016.svg - Wikimedia Commons"/>
            <p:cNvPicPr>
              <a:picLocks noChangeAspect="1" noChangeArrowheads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00787" y="3997164"/>
              <a:ext cx="575843" cy="30389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48" name="Picture 24" descr="Cisco Catalyst 9500 Series Switches Data Sheet - Cisco"/>
            <p:cNvPicPr>
              <a:picLocks noChangeAspect="1" noChangeArrowheads="1"/>
            </p:cNvPicPr>
            <p:nvPr/>
          </p:nvPicPr>
          <p:blipFill rotWithShape="1">
            <a:blip r:embed="rId1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33138" b="33051"/>
            <a:stretch/>
          </p:blipFill>
          <p:spPr bwMode="auto">
            <a:xfrm>
              <a:off x="416718" y="4464170"/>
              <a:ext cx="559912" cy="9465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13" name="Rectangle 112"/>
            <p:cNvSpPr/>
            <p:nvPr/>
          </p:nvSpPr>
          <p:spPr>
            <a:xfrm>
              <a:off x="2594303" y="2930926"/>
              <a:ext cx="278202" cy="278202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050" dirty="0">
                  <a:latin typeface="Calibri" panose="020F0502020204030204" pitchFamily="34" charset="0"/>
                  <a:cs typeface="Calibri" panose="020F0502020204030204" pitchFamily="34" charset="0"/>
                </a:rPr>
                <a:t>❼</a:t>
              </a:r>
              <a:endParaRPr lang="en-US" sz="1050" dirty="0"/>
            </a:p>
          </p:txBody>
        </p:sp>
        <p:pic>
          <p:nvPicPr>
            <p:cNvPr id="1050" name="Picture 26" descr="Cepton | Macnica"/>
            <p:cNvPicPr>
              <a:picLocks noChangeAspect="1" noChangeArrowheads="1"/>
            </p:cNvPicPr>
            <p:nvPr/>
          </p:nvPicPr>
          <p:blipFill>
            <a:blip r:embed="rId1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93573" y="3146474"/>
              <a:ext cx="578452" cy="11482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15" name="Picture 2" descr="MPA1000 Development Kit">
              <a:extLst>
                <a:ext uri="{FF2B5EF4-FFF2-40B4-BE49-F238E27FC236}">
                  <a16:creationId xmlns:a16="http://schemas.microsoft.com/office/drawing/2014/main" id="{CB2F04FA-CF2D-4669-BCF3-B65DC0AD3A8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01646" y="3415109"/>
              <a:ext cx="570379" cy="38914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16" name="Rectangle 115"/>
            <p:cNvSpPr/>
            <p:nvPr/>
          </p:nvSpPr>
          <p:spPr>
            <a:xfrm>
              <a:off x="2959685" y="2773847"/>
              <a:ext cx="278202" cy="278202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050" dirty="0">
                  <a:latin typeface="Calibri" panose="020F0502020204030204" pitchFamily="34" charset="0"/>
                  <a:cs typeface="Calibri" panose="020F0502020204030204" pitchFamily="34" charset="0"/>
                </a:rPr>
                <a:t>❽</a:t>
              </a:r>
              <a:endParaRPr lang="en-US" sz="1050" dirty="0"/>
            </a:p>
          </p:txBody>
        </p:sp>
        <p:pic>
          <p:nvPicPr>
            <p:cNvPr id="1052" name="Picture 28" descr="intoPIX - take imaging to the next level"/>
            <p:cNvPicPr>
              <a:picLocks noChangeAspect="1" noChangeArrowheads="1"/>
            </p:cNvPicPr>
            <p:nvPr/>
          </p:nvPicPr>
          <p:blipFill>
            <a:blip r:embed="rId1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14399" y="2048659"/>
              <a:ext cx="565298" cy="39585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18" name="Rectangle 117"/>
            <p:cNvSpPr/>
            <p:nvPr/>
          </p:nvSpPr>
          <p:spPr>
            <a:xfrm>
              <a:off x="3217434" y="2652724"/>
              <a:ext cx="278202" cy="278202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050" dirty="0">
                  <a:latin typeface="Calibri" panose="020F0502020204030204" pitchFamily="34" charset="0"/>
                  <a:cs typeface="Calibri" panose="020F0502020204030204" pitchFamily="34" charset="0"/>
                </a:rPr>
                <a:t>❾</a:t>
              </a:r>
              <a:endParaRPr lang="en-US" sz="1050" dirty="0"/>
            </a:p>
          </p:txBody>
        </p:sp>
        <p:pic>
          <p:nvPicPr>
            <p:cNvPr id="119" name="Picture 20" descr="Intel NUC 9 Pro / Quartz Canyon Review - StorageReview.com"/>
            <p:cNvPicPr>
              <a:picLocks noChangeAspect="1" noChangeArrowheads="1"/>
            </p:cNvPicPr>
            <p:nvPr/>
          </p:nvPicPr>
          <p:blipFill rotWithShape="1">
            <a:blip r:embed="rId17" cstate="print">
              <a:extLst>
                <a:ext uri="{BEBA8EAE-BF5A-486C-A8C5-ECC9F3942E4B}">
                  <a14:imgProps xmlns:a14="http://schemas.microsoft.com/office/drawing/2010/main">
                    <a14:imgLayer r:embed="rId18">
                      <a14:imgEffect>
                        <a14:backgroundRemoval t="1631" b="98565" l="21667" r="74133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1586" t="1395" r="25684" b="1215"/>
            <a:stretch/>
          </p:blipFill>
          <p:spPr bwMode="auto">
            <a:xfrm>
              <a:off x="605362" y="2494005"/>
              <a:ext cx="190016" cy="35867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54" name="Picture 30" descr="Data-Driven Cloud Networking - Arista"/>
            <p:cNvPicPr>
              <a:picLocks noChangeAspect="1" noChangeArrowheads="1"/>
            </p:cNvPicPr>
            <p:nvPr/>
          </p:nvPicPr>
          <p:blipFill>
            <a:blip r:embed="rId1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88971" y="1185806"/>
              <a:ext cx="590726" cy="9219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56" name="Picture 32" descr="Arista 7050X3 Series 10/25/40/50/100G Data Center Switches data sheet"/>
            <p:cNvPicPr>
              <a:picLocks noChangeAspect="1" noChangeArrowheads="1"/>
            </p:cNvPicPr>
            <p:nvPr/>
          </p:nvPicPr>
          <p:blipFill>
            <a:blip r:embed="rId20" cstate="print">
              <a:extLst>
                <a:ext uri="{BEBA8EAE-BF5A-486C-A8C5-ECC9F3942E4B}">
                  <a14:imgProps xmlns:a14="http://schemas.microsoft.com/office/drawing/2010/main">
                    <a14:imgLayer r:embed="rId21">
                      <a14:imgEffect>
                        <a14:backgroundRemoval t="0" b="100000" l="0" r="100000">
                          <a14:foregroundMark x1="16486" y1="95588" x2="16486" y2="95588"/>
                          <a14:foregroundMark x1="27838" y1="94853" x2="27838" y2="94853"/>
                          <a14:foregroundMark x1="37027" y1="90441" x2="37027" y2="90441"/>
                          <a14:foregroundMark x1="31892" y1="89706" x2="31892" y2="89706"/>
                          <a14:foregroundMark x1="75135" y1="80147" x2="75135" y2="80147"/>
                          <a14:foregroundMark x1="83784" y1="77206" x2="83784" y2="77206"/>
                          <a14:foregroundMark x1="87838" y1="75000" x2="87838" y2="75000"/>
                          <a14:foregroundMark x1="94324" y1="74265" x2="94324" y2="74265"/>
                          <a14:foregroundMark x1="97568" y1="72794" x2="97568" y2="72794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98178" y="1504650"/>
              <a:ext cx="581519" cy="21374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22" name="Rectangle 121"/>
            <p:cNvSpPr/>
            <p:nvPr/>
          </p:nvSpPr>
          <p:spPr>
            <a:xfrm>
              <a:off x="2998759" y="3347600"/>
              <a:ext cx="278202" cy="278202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050" dirty="0">
                  <a:latin typeface="Calibri" panose="020F0502020204030204" pitchFamily="34" charset="0"/>
                  <a:cs typeface="Calibri" panose="020F0502020204030204" pitchFamily="34" charset="0"/>
                </a:rPr>
                <a:t>❿</a:t>
              </a:r>
              <a:endParaRPr lang="en-US" sz="1050" dirty="0"/>
            </a:p>
          </p:txBody>
        </p:sp>
        <p:pic>
          <p:nvPicPr>
            <p:cNvPr id="1058" name="Picture 34" descr="Nextera Video | ST 2110, ST 2059, and NMOS FPGA IP Cores"/>
            <p:cNvPicPr>
              <a:picLocks noChangeAspect="1" noChangeArrowheads="1"/>
            </p:cNvPicPr>
            <p:nvPr/>
          </p:nvPicPr>
          <p:blipFill>
            <a:blip r:embed="rId22" cstate="print">
              <a:lum bright="70000" contrast="-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14399" y="151690"/>
              <a:ext cx="557626" cy="23409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46" name="Picture 45"/>
            <p:cNvPicPr>
              <a:picLocks noChangeAspect="1"/>
            </p:cNvPicPr>
            <p:nvPr/>
          </p:nvPicPr>
          <p:blipFill rotWithShape="1">
            <a:blip r:embed="rId23" cstate="print">
              <a:extLst>
                <a:ext uri="{BEBA8EAE-BF5A-486C-A8C5-ECC9F3942E4B}">
                  <a14:imgProps xmlns:a14="http://schemas.microsoft.com/office/drawing/2010/main">
                    <a14:imgLayer r:embed="rId24">
                      <a14:imgEffect>
                        <a14:backgroundRemoval t="17868" b="94064" l="19355" r="91186">
                          <a14:foregroundMark x1="20900" y1="91823" x2="20900" y2="91823"/>
                          <a14:foregroundMark x1="21127" y1="89824" x2="21127" y2="89824"/>
                          <a14:foregroundMark x1="21672" y1="88855" x2="21672" y2="88855"/>
                          <a14:foregroundMark x1="21263" y1="89582" x2="21263" y2="89582"/>
                          <a14:foregroundMark x1="21263" y1="91096" x2="21263" y2="91096"/>
                          <a14:foregroundMark x1="20900" y1="92792" x2="20900" y2="92792"/>
                          <a14:foregroundMark x1="21445" y1="47971" x2="21445" y2="47971"/>
                          <a14:foregroundMark x1="22581" y1="48819" x2="22581" y2="48819"/>
                          <a14:foregroundMark x1="39073" y1="25136" x2="39073" y2="25136"/>
                          <a14:foregroundMark x1="36892" y1="23380" x2="36892" y2="23380"/>
                          <a14:foregroundMark x1="41845" y1="23319" x2="41845" y2="23319"/>
                          <a14:foregroundMark x1="33939" y1="23380" x2="33939" y2="23380"/>
                          <a14:foregroundMark x1="32803" y1="23380" x2="32803" y2="23380"/>
                          <a14:foregroundMark x1="49387" y1="23319" x2="49387" y2="23319"/>
                          <a14:foregroundMark x1="55157" y1="23198" x2="55157" y2="23198"/>
                          <a14:foregroundMark x1="65788" y1="18898" x2="65788" y2="18898"/>
                          <a14:foregroundMark x1="65652" y1="20533" x2="65652" y2="20533"/>
                          <a14:foregroundMark x1="66424" y1="18898" x2="66424" y2="18898"/>
                          <a14:foregroundMark x1="69696" y1="19019" x2="69696" y2="19019"/>
                          <a14:foregroundMark x1="48751" y1="23380" x2="48751" y2="23380"/>
                          <a14:foregroundMark x1="45207" y1="23380" x2="45207" y2="23380"/>
                          <a14:foregroundMark x1="85007" y1="39612" x2="85007" y2="39612"/>
                          <a14:foregroundMark x1="86052" y1="43125" x2="86052" y2="43125"/>
                          <a14:foregroundMark x1="86279" y1="46336" x2="86279" y2="46336"/>
                          <a14:foregroundMark x1="87324" y1="49667" x2="87324" y2="49667"/>
                          <a14:backgroundMark x1="86506" y1="48577" x2="86506" y2="48577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9465" t="17987" r="8742" b="6038"/>
            <a:stretch/>
          </p:blipFill>
          <p:spPr>
            <a:xfrm>
              <a:off x="414399" y="426824"/>
              <a:ext cx="557626" cy="442583"/>
            </a:xfrm>
            <a:prstGeom prst="rect">
              <a:avLst/>
            </a:prstGeom>
          </p:spPr>
        </p:pic>
        <p:sp>
          <p:nvSpPr>
            <p:cNvPr id="125" name="Rectangle 124"/>
            <p:cNvSpPr/>
            <p:nvPr/>
          </p:nvSpPr>
          <p:spPr>
            <a:xfrm>
              <a:off x="3246700" y="3166326"/>
              <a:ext cx="278202" cy="278202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050" dirty="0">
                  <a:latin typeface="Calibri" panose="020F0502020204030204" pitchFamily="34" charset="0"/>
                  <a:cs typeface="Calibri" panose="020F0502020204030204" pitchFamily="34" charset="0"/>
                </a:rPr>
                <a:t>⓫</a:t>
              </a:r>
              <a:endParaRPr lang="en-US" sz="1050" dirty="0"/>
            </a:p>
          </p:txBody>
        </p:sp>
        <p:sp>
          <p:nvSpPr>
            <p:cNvPr id="126" name="Rectangle 125"/>
            <p:cNvSpPr/>
            <p:nvPr/>
          </p:nvSpPr>
          <p:spPr>
            <a:xfrm>
              <a:off x="2198895" y="1656152"/>
              <a:ext cx="278202" cy="278202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050" dirty="0">
                  <a:latin typeface="Calibri" panose="020F0502020204030204" pitchFamily="34" charset="0"/>
                  <a:cs typeface="Calibri" panose="020F0502020204030204" pitchFamily="34" charset="0"/>
                </a:rPr>
                <a:t>⓬</a:t>
              </a:r>
              <a:endParaRPr lang="en-US" sz="1050" dirty="0"/>
            </a:p>
          </p:txBody>
        </p:sp>
        <p:sp>
          <p:nvSpPr>
            <p:cNvPr id="131" name="Rectangle 130"/>
            <p:cNvSpPr/>
            <p:nvPr/>
          </p:nvSpPr>
          <p:spPr>
            <a:xfrm>
              <a:off x="3447126" y="3056642"/>
              <a:ext cx="278202" cy="278202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050" dirty="0">
                  <a:latin typeface="Calibri" panose="020F0502020204030204" pitchFamily="34" charset="0"/>
                  <a:cs typeface="Calibri" panose="020F0502020204030204" pitchFamily="34" charset="0"/>
                </a:rPr>
                <a:t>⓬</a:t>
              </a:r>
              <a:endParaRPr lang="en-US" sz="1050" dirty="0"/>
            </a:p>
          </p:txBody>
        </p:sp>
        <p:pic>
          <p:nvPicPr>
            <p:cNvPr id="2" name="Picture 1"/>
            <p:cNvPicPr>
              <a:picLocks noChangeAspect="1"/>
            </p:cNvPicPr>
            <p:nvPr/>
          </p:nvPicPr>
          <p:blipFill>
            <a:blip r:embed="rId25">
              <a:extLst>
                <a:ext uri="{BEBA8EAE-BF5A-486C-A8C5-ECC9F3942E4B}">
                  <a14:imgProps xmlns:a14="http://schemas.microsoft.com/office/drawing/2010/main">
                    <a14:imgLayer r:embed="rId26">
                      <a14:imgEffect>
                        <a14:backgroundRemoval t="10000" b="90000" l="10000" r="90000">
                          <a14:foregroundMark x1="47700" y1="57037" x2="47700" y2="57037"/>
                          <a14:foregroundMark x1="25100" y1="56574" x2="25100" y2="56574"/>
                          <a14:foregroundMark x1="36800" y1="55741" x2="36800" y2="55741"/>
                          <a14:foregroundMark x1="38100" y1="37407" x2="38100" y2="37407"/>
                          <a14:foregroundMark x1="27100" y1="37593" x2="27100" y2="37593"/>
                          <a14:foregroundMark x1="27200" y1="19815" x2="27200" y2="19815"/>
                          <a14:foregroundMark x1="37900" y1="19907" x2="37900" y2="19907"/>
                          <a14:foregroundMark x1="49100" y1="22407" x2="49100" y2="22407"/>
                          <a14:foregroundMark x1="64500" y1="32222" x2="64500" y2="32222"/>
                          <a14:foregroundMark x1="44400" y1="30556" x2="44400" y2="30556"/>
                          <a14:foregroundMark x1="50000" y1="40185" x2="50000" y2="40185"/>
                          <a14:backgroundMark x1="20500" y1="17593" x2="20500" y2="17593"/>
                          <a14:backgroundMark x1="26800" y1="22870" x2="26800" y2="22870"/>
                          <a14:backgroundMark x1="32800" y1="21204" x2="32800" y2="21204"/>
                          <a14:backgroundMark x1="37900" y1="22407" x2="37900" y2="22407"/>
                          <a14:backgroundMark x1="27000" y1="40185" x2="27000" y2="40185"/>
                          <a14:backgroundMark x1="37800" y1="39630" x2="37800" y2="39630"/>
                          <a14:backgroundMark x1="27400" y1="57685" x2="27400" y2="57685"/>
                          <a14:backgroundMark x1="37600" y1="57778" x2="37600" y2="57778"/>
                          <a14:backgroundMark x1="28400" y1="57037" x2="28400" y2="57037"/>
                          <a14:backgroundMark x1="50000" y1="74537" x2="50000" y2="74537"/>
                          <a14:backgroundMark x1="50800" y1="75370" x2="50800" y2="75370"/>
                          <a14:backgroundMark x1="46000" y1="55185" x2="46000" y2="55185"/>
                          <a14:backgroundMark x1="43400" y1="53519" x2="43400" y2="53519"/>
                          <a14:backgroundMark x1="46700" y1="52778" x2="46700" y2="52778"/>
                          <a14:backgroundMark x1="53700" y1="53519" x2="53700" y2="53519"/>
                          <a14:backgroundMark x1="58800" y1="53889" x2="58800" y2="53889"/>
                          <a14:backgroundMark x1="62800" y1="53889" x2="63500" y2="53889"/>
                          <a14:backgroundMark x1="67900" y1="53981" x2="67900" y2="53981"/>
                          <a14:backgroundMark x1="71900" y1="54074" x2="71900" y2="54074"/>
                          <a14:backgroundMark x1="73300" y1="54074" x2="73300" y2="54074"/>
                          <a14:backgroundMark x1="34000" y1="52870" x2="34000" y2="52870"/>
                          <a14:backgroundMark x1="24800" y1="53611" x2="24800" y2="53611"/>
                          <a14:backgroundMark x1="33700" y1="37037" x2="33700" y2="37037"/>
                          <a14:backgroundMark x1="33100" y1="31574" x2="33100" y2="31574"/>
                          <a14:backgroundMark x1="40500" y1="49074" x2="40500" y2="49074"/>
                          <a14:backgroundMark x1="49700" y1="31389" x2="49700" y2="31389"/>
                          <a14:backgroundMark x1="51000" y1="49259" x2="51000" y2="49259"/>
                          <a14:backgroundMark x1="57700" y1="48889" x2="57700" y2="48889"/>
                          <a14:backgroundMark x1="63200" y1="31667" x2="63200" y2="31667"/>
                        </a14:backgroundRemoval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7162081" y="4235523"/>
              <a:ext cx="768146" cy="829597"/>
            </a:xfrm>
            <a:prstGeom prst="rect">
              <a:avLst/>
            </a:prstGeom>
          </p:spPr>
        </p:pic>
        <p:sp>
          <p:nvSpPr>
            <p:cNvPr id="4" name="Rectangle 3"/>
            <p:cNvSpPr/>
            <p:nvPr/>
          </p:nvSpPr>
          <p:spPr>
            <a:xfrm>
              <a:off x="3771206" y="2277142"/>
              <a:ext cx="1571058" cy="915353"/>
            </a:xfrm>
            <a:custGeom>
              <a:avLst/>
              <a:gdLst>
                <a:gd name="connsiteX0" fmla="*/ 0 w 8032105"/>
                <a:gd name="connsiteY0" fmla="*/ 0 h 4519961"/>
                <a:gd name="connsiteX1" fmla="*/ 8032105 w 8032105"/>
                <a:gd name="connsiteY1" fmla="*/ 0 h 4519961"/>
                <a:gd name="connsiteX2" fmla="*/ 8032105 w 8032105"/>
                <a:gd name="connsiteY2" fmla="*/ 4519961 h 4519961"/>
                <a:gd name="connsiteX3" fmla="*/ 0 w 8032105"/>
                <a:gd name="connsiteY3" fmla="*/ 4519961 h 4519961"/>
                <a:gd name="connsiteX4" fmla="*/ 0 w 8032105"/>
                <a:gd name="connsiteY4" fmla="*/ 0 h 4519961"/>
                <a:gd name="connsiteX0" fmla="*/ 199623 w 8032105"/>
                <a:gd name="connsiteY0" fmla="*/ 0 h 4526401"/>
                <a:gd name="connsiteX1" fmla="*/ 8032105 w 8032105"/>
                <a:gd name="connsiteY1" fmla="*/ 6440 h 4526401"/>
                <a:gd name="connsiteX2" fmla="*/ 8032105 w 8032105"/>
                <a:gd name="connsiteY2" fmla="*/ 4526401 h 4526401"/>
                <a:gd name="connsiteX3" fmla="*/ 0 w 8032105"/>
                <a:gd name="connsiteY3" fmla="*/ 4526401 h 4526401"/>
                <a:gd name="connsiteX4" fmla="*/ 199623 w 8032105"/>
                <a:gd name="connsiteY4" fmla="*/ 0 h 4526401"/>
                <a:gd name="connsiteX0" fmla="*/ 199623 w 8032105"/>
                <a:gd name="connsiteY0" fmla="*/ 0 h 4526401"/>
                <a:gd name="connsiteX1" fmla="*/ 7858240 w 8032105"/>
                <a:gd name="connsiteY1" fmla="*/ 12879 h 4526401"/>
                <a:gd name="connsiteX2" fmla="*/ 8032105 w 8032105"/>
                <a:gd name="connsiteY2" fmla="*/ 4526401 h 4526401"/>
                <a:gd name="connsiteX3" fmla="*/ 0 w 8032105"/>
                <a:gd name="connsiteY3" fmla="*/ 4526401 h 4526401"/>
                <a:gd name="connsiteX4" fmla="*/ 199623 w 8032105"/>
                <a:gd name="connsiteY4" fmla="*/ 0 h 45264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32105" h="4526401">
                  <a:moveTo>
                    <a:pt x="199623" y="0"/>
                  </a:moveTo>
                  <a:lnTo>
                    <a:pt x="7858240" y="12879"/>
                  </a:lnTo>
                  <a:lnTo>
                    <a:pt x="8032105" y="4526401"/>
                  </a:lnTo>
                  <a:lnTo>
                    <a:pt x="0" y="4526401"/>
                  </a:lnTo>
                  <a:lnTo>
                    <a:pt x="199623" y="0"/>
                  </a:lnTo>
                  <a:close/>
                </a:path>
              </a:pathLst>
            </a:custGeom>
            <a:blipFill>
              <a:blip r:embed="rId27"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50"/>
            </a:p>
          </p:txBody>
        </p:sp>
        <p:sp>
          <p:nvSpPr>
            <p:cNvPr id="80" name="Rounded Rectangle 79"/>
            <p:cNvSpPr/>
            <p:nvPr/>
          </p:nvSpPr>
          <p:spPr>
            <a:xfrm>
              <a:off x="4964434" y="1612916"/>
              <a:ext cx="1908594" cy="925183"/>
            </a:xfrm>
            <a:prstGeom prst="roundRect">
              <a:avLst/>
            </a:prstGeom>
            <a:solidFill>
              <a:schemeClr val="bg1">
                <a:lumMod val="50000"/>
              </a:schemeClr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640556"/>
              <a:endParaRPr lang="en-US" sz="788" dirty="0"/>
            </a:p>
            <a:p>
              <a:pPr marL="640556"/>
              <a:r>
                <a:rPr lang="en-US" sz="788" dirty="0" err="1"/>
                <a:t>Directview</a:t>
              </a:r>
              <a:r>
                <a:rPr lang="en-US" sz="788" dirty="0"/>
                <a:t> LED wall processors receiving native IP content from the other partners in the booth</a:t>
              </a:r>
            </a:p>
          </p:txBody>
        </p:sp>
        <p:pic>
          <p:nvPicPr>
            <p:cNvPr id="1042" name="Picture 18" descr="Home - Megapixel VR"/>
            <p:cNvPicPr>
              <a:picLocks noChangeAspect="1" noChangeArrowheads="1"/>
            </p:cNvPicPr>
            <p:nvPr/>
          </p:nvPicPr>
          <p:blipFill>
            <a:blip r:embed="rId2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081450" y="1745786"/>
              <a:ext cx="608557" cy="9326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44" name="Picture 43"/>
            <p:cNvPicPr>
              <a:picLocks noChangeAspect="1"/>
            </p:cNvPicPr>
            <p:nvPr/>
          </p:nvPicPr>
          <p:blipFill rotWithShape="1">
            <a:blip r:embed="rId2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962" t="14896" r="8062" b="29834"/>
            <a:stretch/>
          </p:blipFill>
          <p:spPr>
            <a:xfrm>
              <a:off x="5081450" y="1971923"/>
              <a:ext cx="608557" cy="222445"/>
            </a:xfrm>
            <a:prstGeom prst="rect">
              <a:avLst/>
            </a:prstGeom>
          </p:spPr>
        </p:pic>
        <p:sp>
          <p:nvSpPr>
            <p:cNvPr id="127" name="Rounded Rectangle 126"/>
            <p:cNvSpPr/>
            <p:nvPr/>
          </p:nvSpPr>
          <p:spPr>
            <a:xfrm>
              <a:off x="2482918" y="1612916"/>
              <a:ext cx="1908594" cy="925183"/>
            </a:xfrm>
            <a:prstGeom prst="roundRect">
              <a:avLst/>
            </a:prstGeom>
            <a:solidFill>
              <a:schemeClr val="bg1">
                <a:lumMod val="50000"/>
              </a:schemeClr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640556"/>
              <a:endParaRPr lang="en-US" sz="788" dirty="0"/>
            </a:p>
            <a:p>
              <a:pPr marL="640556" defTabSz="579835">
                <a:tabLst>
                  <a:tab pos="1073944" algn="l"/>
                  <a:tab pos="1113235" algn="l"/>
                  <a:tab pos="1203722" algn="l"/>
                  <a:tab pos="1241822" algn="l"/>
                </a:tabLst>
              </a:pPr>
              <a:r>
                <a:rPr lang="en-US" sz="788" dirty="0"/>
                <a:t>Managed switches running all the compressed </a:t>
              </a:r>
            </a:p>
            <a:p>
              <a:pPr marL="640556" defTabSz="579835">
                <a:tabLst>
                  <a:tab pos="1073944" algn="l"/>
                  <a:tab pos="1113235" algn="l"/>
                  <a:tab pos="1203722" algn="l"/>
                  <a:tab pos="1241822" algn="l"/>
                </a:tabLst>
              </a:pPr>
              <a:r>
                <a:rPr lang="en-US" sz="788" dirty="0"/>
                <a:t>media in this demonstration</a:t>
              </a:r>
            </a:p>
          </p:txBody>
        </p:sp>
        <p:pic>
          <p:nvPicPr>
            <p:cNvPr id="1060" name="Picture 36" descr="Download Netgear Logo in SVG Vector or PNG File Format - Logo.wine"/>
            <p:cNvPicPr>
              <a:picLocks noChangeAspect="1" noChangeArrowheads="1"/>
            </p:cNvPicPr>
            <p:nvPr/>
          </p:nvPicPr>
          <p:blipFill rotWithShape="1">
            <a:blip r:embed="rId3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011" t="41240" r="11331" b="41124"/>
            <a:stretch/>
          </p:blipFill>
          <p:spPr bwMode="auto">
            <a:xfrm>
              <a:off x="2591203" y="1750006"/>
              <a:ext cx="586179" cy="8874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45" name="Picture 44"/>
            <p:cNvPicPr>
              <a:picLocks noChangeAspect="1"/>
            </p:cNvPicPr>
            <p:nvPr/>
          </p:nvPicPr>
          <p:blipFill>
            <a:blip r:embed="rId3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591203" y="2029359"/>
              <a:ext cx="582499" cy="247019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86761870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9835" y="54500"/>
            <a:ext cx="8805372" cy="605563"/>
          </a:xfrm>
        </p:spPr>
        <p:txBody>
          <a:bodyPr/>
          <a:lstStyle/>
          <a:p>
            <a:r>
              <a:rPr lang="en-US" dirty="0"/>
              <a:t>AIMS </a:t>
            </a:r>
            <a:r>
              <a:rPr lang="en-US" dirty="0" err="1"/>
              <a:t>InfoComm</a:t>
            </a:r>
            <a:r>
              <a:rPr lang="en-US" dirty="0"/>
              <a:t> 2022 IPMX Demo</a:t>
            </a:r>
          </a:p>
        </p:txBody>
      </p:sp>
      <p:sp>
        <p:nvSpPr>
          <p:cNvPr id="11" name="Rectangle 10"/>
          <p:cNvSpPr/>
          <p:nvPr/>
        </p:nvSpPr>
        <p:spPr>
          <a:xfrm>
            <a:off x="570271" y="864855"/>
            <a:ext cx="7914967" cy="395080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>
              <a:spcAft>
                <a:spcPts val="300"/>
              </a:spcAft>
              <a:buClr>
                <a:schemeClr val="tx1"/>
              </a:buClr>
            </a:pPr>
            <a:r>
              <a:rPr lang="en-US" sz="1800" b="1" dirty="0">
                <a:solidFill>
                  <a:schemeClr val="tx1"/>
                </a:solidFill>
              </a:rPr>
              <a:t>New (first public showing) IPMX progress items:</a:t>
            </a:r>
            <a:endParaRPr lang="en-US" sz="1800" dirty="0">
              <a:solidFill>
                <a:schemeClr val="tx1"/>
              </a:solidFill>
            </a:endParaRPr>
          </a:p>
          <a:p>
            <a:pPr marL="214313" indent="-214313"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US" sz="1300" dirty="0">
                <a:solidFill>
                  <a:schemeClr val="tx1"/>
                </a:solidFill>
              </a:rPr>
              <a:t>Transferring ST 2110 (on PTP network) content to IPMX nodes (network with or without PTP)</a:t>
            </a:r>
          </a:p>
          <a:p>
            <a:pPr marL="214313">
              <a:spcAft>
                <a:spcPts val="300"/>
              </a:spcAft>
              <a:buClr>
                <a:schemeClr val="tx1"/>
              </a:buClr>
            </a:pPr>
            <a:r>
              <a:rPr lang="en-US" sz="1300" dirty="0">
                <a:solidFill>
                  <a:schemeClr val="tx1"/>
                </a:solidFill>
              </a:rPr>
              <a:t>(Example: Stadium/arena content from broadcast room feeding network television + jumbotron, also shared “natively” (no conversion to baseband) with all IPMX stations throughout the stadium/arena (digital signage, private booths, etc.)</a:t>
            </a:r>
          </a:p>
          <a:p>
            <a:pPr marL="214313" indent="-214313"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US" sz="1300" dirty="0">
                <a:solidFill>
                  <a:schemeClr val="tx1"/>
                </a:solidFill>
              </a:rPr>
              <a:t>Opposite: IPMX network content </a:t>
            </a:r>
            <a:r>
              <a:rPr lang="en-US" sz="1300" dirty="0">
                <a:solidFill>
                  <a:schemeClr val="tx1"/>
                </a:solidFill>
                <a:sym typeface="Wingdings" panose="05000000000000000000" pitchFamily="2" charset="2"/>
              </a:rPr>
              <a:t> ST 2110 network nodes</a:t>
            </a:r>
          </a:p>
          <a:p>
            <a:pPr marL="214313">
              <a:spcAft>
                <a:spcPts val="300"/>
              </a:spcAft>
              <a:tabLst>
                <a:tab pos="214313" algn="l"/>
              </a:tabLst>
            </a:pPr>
            <a:r>
              <a:rPr lang="en-US" sz="1300" dirty="0">
                <a:solidFill>
                  <a:schemeClr val="tx1"/>
                </a:solidFill>
              </a:rPr>
              <a:t>(Example: Increasing new experiences in broadcast by bringing “AV” nodes into the broadcast room. For example: cameras in stadium/arena celebrity private lounges available with nearly no latency using native AV to broadcast network compatibility)</a:t>
            </a:r>
          </a:p>
          <a:p>
            <a:pPr marL="214313" indent="-214313"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US" sz="1300" dirty="0">
                <a:solidFill>
                  <a:schemeClr val="tx1"/>
                </a:solidFill>
                <a:sym typeface="Wingdings" panose="05000000000000000000" pitchFamily="2" charset="2"/>
              </a:rPr>
              <a:t>IPMX hardware and software senders and receivers all sharing content “at performance”</a:t>
            </a:r>
          </a:p>
          <a:p>
            <a:pPr marL="214313" indent="-214313"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US" sz="1300" dirty="0">
                <a:solidFill>
                  <a:schemeClr val="tx1"/>
                </a:solidFill>
                <a:sym typeface="Wingdings" panose="05000000000000000000" pitchFamily="2" charset="2"/>
              </a:rPr>
              <a:t>More emerging IPMX Pro AV gateways; will be showing IPMX  </a:t>
            </a:r>
            <a:r>
              <a:rPr lang="en-US" sz="1300" dirty="0" err="1">
                <a:solidFill>
                  <a:schemeClr val="tx1"/>
                </a:solidFill>
                <a:sym typeface="Wingdings" panose="05000000000000000000" pitchFamily="2" charset="2"/>
              </a:rPr>
              <a:t>HDBaseT</a:t>
            </a:r>
            <a:r>
              <a:rPr lang="en-US" sz="1300" dirty="0">
                <a:solidFill>
                  <a:schemeClr val="tx1"/>
                </a:solidFill>
                <a:sym typeface="Wingdings" panose="05000000000000000000" pitchFamily="2" charset="2"/>
              </a:rPr>
              <a:t> gateways at </a:t>
            </a:r>
            <a:r>
              <a:rPr lang="en-US" sz="1300" dirty="0" err="1">
                <a:solidFill>
                  <a:schemeClr val="tx1"/>
                </a:solidFill>
                <a:sym typeface="Wingdings" panose="05000000000000000000" pitchFamily="2" charset="2"/>
              </a:rPr>
              <a:t>InfoComm</a:t>
            </a:r>
            <a:endParaRPr lang="en-US" sz="1300" dirty="0">
              <a:solidFill>
                <a:schemeClr val="tx1"/>
              </a:solidFill>
              <a:sym typeface="Wingdings" panose="05000000000000000000" pitchFamily="2" charset="2"/>
            </a:endParaRPr>
          </a:p>
          <a:p>
            <a:pPr marL="214313" indent="-214313"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US" sz="1300" dirty="0">
                <a:solidFill>
                  <a:schemeClr val="tx1"/>
                </a:solidFill>
                <a:sym typeface="Wingdings" panose="05000000000000000000" pitchFamily="2" charset="2"/>
              </a:rPr>
              <a:t>&lt;1 millisecond glass-to-glass latency live media over IP</a:t>
            </a:r>
          </a:p>
          <a:p>
            <a:pPr marL="214313" indent="-214313"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US" sz="1300" dirty="0">
                <a:solidFill>
                  <a:schemeClr val="tx1"/>
                </a:solidFill>
                <a:sym typeface="Wingdings" panose="05000000000000000000" pitchFamily="2" charset="2"/>
              </a:rPr>
              <a:t>First real suite of standards and technical recommendations across “multiple” video workflows</a:t>
            </a:r>
          </a:p>
          <a:p>
            <a:pPr marL="214313" lvl="1">
              <a:spcAft>
                <a:spcPts val="300"/>
              </a:spcAft>
            </a:pPr>
            <a:r>
              <a:rPr lang="en-US" sz="1300" dirty="0">
                <a:solidFill>
                  <a:schemeClr val="tx1"/>
                </a:solidFill>
                <a:sym typeface="Wingdings" panose="05000000000000000000" pitchFamily="2" charset="2"/>
              </a:rPr>
              <a:t>(Uncompressed and Compressed)</a:t>
            </a:r>
          </a:p>
          <a:p>
            <a:pPr marL="214313" indent="-214313"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US" sz="1300" dirty="0">
                <a:solidFill>
                  <a:schemeClr val="tx1"/>
                </a:solidFill>
                <a:sym typeface="Wingdings" panose="05000000000000000000" pitchFamily="2" charset="2"/>
              </a:rPr>
              <a:t>Developer platforms (Macnica, </a:t>
            </a:r>
            <a:r>
              <a:rPr lang="en-US" sz="1300" dirty="0" err="1">
                <a:solidFill>
                  <a:schemeClr val="tx1"/>
                </a:solidFill>
                <a:sym typeface="Wingdings" panose="05000000000000000000" pitchFamily="2" charset="2"/>
              </a:rPr>
              <a:t>Nextera</a:t>
            </a:r>
            <a:r>
              <a:rPr lang="en-US" sz="1300" dirty="0">
                <a:solidFill>
                  <a:schemeClr val="tx1"/>
                </a:solidFill>
                <a:sym typeface="Wingdings" panose="05000000000000000000" pitchFamily="2" charset="2"/>
              </a:rPr>
              <a:t>, more …)</a:t>
            </a:r>
          </a:p>
          <a:p>
            <a:pPr marL="214313" indent="-214313"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US" sz="1300" dirty="0">
                <a:solidFill>
                  <a:schemeClr val="tx1"/>
                </a:solidFill>
                <a:sym typeface="Wingdings" panose="05000000000000000000" pitchFamily="2" charset="2"/>
              </a:rPr>
              <a:t>Processor support (AMD, Intel, etc.)</a:t>
            </a:r>
          </a:p>
        </p:txBody>
      </p:sp>
    </p:spTree>
    <p:extLst>
      <p:ext uri="{BB962C8B-B14F-4D97-AF65-F5344CB8AC3E}">
        <p14:creationId xmlns:p14="http://schemas.microsoft.com/office/powerpoint/2010/main" val="328422076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66B332A4-D438-4773-A77F-5ED49A448D9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465326" y="0"/>
            <a:ext cx="6213348" cy="5143500"/>
          </a:xfrm>
          <a:custGeom>
            <a:avLst/>
            <a:gdLst>
              <a:gd name="connsiteX0" fmla="*/ 1818109 w 8284464"/>
              <a:gd name="connsiteY0" fmla="*/ 0 h 6858000"/>
              <a:gd name="connsiteX1" fmla="*/ 6466355 w 8284464"/>
              <a:gd name="connsiteY1" fmla="*/ 0 h 6858000"/>
              <a:gd name="connsiteX2" fmla="*/ 6620596 w 8284464"/>
              <a:gd name="connsiteY2" fmla="*/ 109683 h 6858000"/>
              <a:gd name="connsiteX3" fmla="*/ 8284464 w 8284464"/>
              <a:gd name="connsiteY3" fmla="*/ 3429000 h 6858000"/>
              <a:gd name="connsiteX4" fmla="*/ 6620596 w 8284464"/>
              <a:gd name="connsiteY4" fmla="*/ 6748318 h 6858000"/>
              <a:gd name="connsiteX5" fmla="*/ 6466355 w 8284464"/>
              <a:gd name="connsiteY5" fmla="*/ 6858000 h 6858000"/>
              <a:gd name="connsiteX6" fmla="*/ 1818109 w 8284464"/>
              <a:gd name="connsiteY6" fmla="*/ 6858000 h 6858000"/>
              <a:gd name="connsiteX7" fmla="*/ 1663869 w 8284464"/>
              <a:gd name="connsiteY7" fmla="*/ 6748318 h 6858000"/>
              <a:gd name="connsiteX8" fmla="*/ 0 w 8284464"/>
              <a:gd name="connsiteY8" fmla="*/ 3429000 h 6858000"/>
              <a:gd name="connsiteX9" fmla="*/ 1663869 w 8284464"/>
              <a:gd name="connsiteY9" fmla="*/ 109683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8284464" h="6858000">
                <a:moveTo>
                  <a:pt x="1818109" y="0"/>
                </a:moveTo>
                <a:lnTo>
                  <a:pt x="6466355" y="0"/>
                </a:lnTo>
                <a:lnTo>
                  <a:pt x="6620596" y="109683"/>
                </a:lnTo>
                <a:cubicBezTo>
                  <a:pt x="7630666" y="865069"/>
                  <a:pt x="8284464" y="2070683"/>
                  <a:pt x="8284464" y="3429000"/>
                </a:cubicBezTo>
                <a:cubicBezTo>
                  <a:pt x="8284464" y="4787317"/>
                  <a:pt x="7630666" y="5992931"/>
                  <a:pt x="6620596" y="6748318"/>
                </a:cubicBezTo>
                <a:lnTo>
                  <a:pt x="6466355" y="6858000"/>
                </a:lnTo>
                <a:lnTo>
                  <a:pt x="1818109" y="6858000"/>
                </a:lnTo>
                <a:lnTo>
                  <a:pt x="1663869" y="6748318"/>
                </a:lnTo>
                <a:cubicBezTo>
                  <a:pt x="653798" y="5992931"/>
                  <a:pt x="0" y="4787317"/>
                  <a:pt x="0" y="3429000"/>
                </a:cubicBezTo>
                <a:cubicBezTo>
                  <a:pt x="0" y="2070683"/>
                  <a:pt x="653798" y="865069"/>
                  <a:pt x="1663869" y="109683"/>
                </a:cubicBezTo>
                <a:close/>
              </a:path>
            </a:pathLst>
          </a:cu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DF9AD32D-FF05-44F4-BD4D-9CEE89B71E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88770" y="0"/>
            <a:ext cx="5966460" cy="5143500"/>
          </a:xfrm>
          <a:custGeom>
            <a:avLst/>
            <a:gdLst>
              <a:gd name="connsiteX0" fmla="*/ 1962423 w 7955280"/>
              <a:gd name="connsiteY0" fmla="*/ 0 h 6858000"/>
              <a:gd name="connsiteX1" fmla="*/ 5992858 w 7955280"/>
              <a:gd name="connsiteY1" fmla="*/ 0 h 6858000"/>
              <a:gd name="connsiteX2" fmla="*/ 6040191 w 7955280"/>
              <a:gd name="connsiteY2" fmla="*/ 27216 h 6858000"/>
              <a:gd name="connsiteX3" fmla="*/ 7955280 w 7955280"/>
              <a:gd name="connsiteY3" fmla="*/ 3429000 h 6858000"/>
              <a:gd name="connsiteX4" fmla="*/ 6040191 w 7955280"/>
              <a:gd name="connsiteY4" fmla="*/ 6830784 h 6858000"/>
              <a:gd name="connsiteX5" fmla="*/ 5992858 w 7955280"/>
              <a:gd name="connsiteY5" fmla="*/ 6858000 h 6858000"/>
              <a:gd name="connsiteX6" fmla="*/ 1962423 w 7955280"/>
              <a:gd name="connsiteY6" fmla="*/ 6858000 h 6858000"/>
              <a:gd name="connsiteX7" fmla="*/ 1915089 w 7955280"/>
              <a:gd name="connsiteY7" fmla="*/ 6830784 h 6858000"/>
              <a:gd name="connsiteX8" fmla="*/ 0 w 7955280"/>
              <a:gd name="connsiteY8" fmla="*/ 3429000 h 6858000"/>
              <a:gd name="connsiteX9" fmla="*/ 1915089 w 7955280"/>
              <a:gd name="connsiteY9" fmla="*/ 27216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7955280" h="6858000">
                <a:moveTo>
                  <a:pt x="1962423" y="0"/>
                </a:moveTo>
                <a:lnTo>
                  <a:pt x="5992858" y="0"/>
                </a:lnTo>
                <a:lnTo>
                  <a:pt x="6040191" y="27216"/>
                </a:lnTo>
                <a:cubicBezTo>
                  <a:pt x="7188332" y="724844"/>
                  <a:pt x="7955280" y="1987357"/>
                  <a:pt x="7955280" y="3429000"/>
                </a:cubicBezTo>
                <a:cubicBezTo>
                  <a:pt x="7955280" y="4870644"/>
                  <a:pt x="7188332" y="6133157"/>
                  <a:pt x="6040191" y="6830784"/>
                </a:cubicBezTo>
                <a:lnTo>
                  <a:pt x="5992858" y="6858000"/>
                </a:lnTo>
                <a:lnTo>
                  <a:pt x="1962423" y="6858000"/>
                </a:lnTo>
                <a:lnTo>
                  <a:pt x="1915089" y="6830784"/>
                </a:lnTo>
                <a:cubicBezTo>
                  <a:pt x="766948" y="6133157"/>
                  <a:pt x="0" y="4870644"/>
                  <a:pt x="0" y="3429000"/>
                </a:cubicBezTo>
                <a:cubicBezTo>
                  <a:pt x="0" y="1987357"/>
                  <a:pt x="766948" y="724844"/>
                  <a:pt x="1915089" y="27216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BF1EEAEC-FA03-3AE4-E4FC-BF52E188B5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16723" y="1081453"/>
            <a:ext cx="5310553" cy="1140637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 defTabSz="914400"/>
            <a:r>
              <a:rPr lang="en-US" sz="4100" b="1" dirty="0">
                <a:solidFill>
                  <a:schemeClr val="bg1">
                    <a:lumMod val="95000"/>
                    <a:lumOff val="5000"/>
                  </a:schemeClr>
                </a:solidFill>
              </a:rPr>
              <a:t>What’s Next?</a:t>
            </a:r>
            <a:endParaRPr lang="en-US" sz="4100" dirty="0">
              <a:solidFill>
                <a:schemeClr val="bg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7" name="Title 4">
            <a:extLst>
              <a:ext uri="{FF2B5EF4-FFF2-40B4-BE49-F238E27FC236}">
                <a16:creationId xmlns:a16="http://schemas.microsoft.com/office/drawing/2014/main" id="{28F31FB6-8DE7-DDA4-EF0D-E90C7236F455}"/>
              </a:ext>
            </a:extLst>
          </p:cNvPr>
          <p:cNvSpPr txBox="1">
            <a:spLocks/>
          </p:cNvSpPr>
          <p:nvPr/>
        </p:nvSpPr>
        <p:spPr>
          <a:xfrm>
            <a:off x="2625213" y="1966451"/>
            <a:ext cx="4754463" cy="280219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5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571500" indent="-571500" defTabSz="914400">
              <a:buFont typeface="Arial" panose="020B0604020202020204" pitchFamily="34" charset="0"/>
              <a:buChar char="•"/>
            </a:pPr>
            <a:r>
              <a:rPr lang="en-US" sz="3200" dirty="0">
                <a:solidFill>
                  <a:schemeClr val="bg1">
                    <a:lumMod val="95000"/>
                    <a:lumOff val="5000"/>
                  </a:schemeClr>
                </a:solidFill>
              </a:rPr>
              <a:t>IPMX (VSF TR-10)</a:t>
            </a:r>
          </a:p>
          <a:p>
            <a:pPr marL="571500" indent="-571500" defTabSz="914400">
              <a:buFont typeface="Arial" panose="020B0604020202020204" pitchFamily="34" charset="0"/>
              <a:buChar char="•"/>
            </a:pPr>
            <a:r>
              <a:rPr lang="en-US" sz="3200" dirty="0">
                <a:solidFill>
                  <a:schemeClr val="bg1">
                    <a:lumMod val="95000"/>
                    <a:lumOff val="5000"/>
                  </a:schemeClr>
                </a:solidFill>
              </a:rPr>
              <a:t>NAB NY</a:t>
            </a:r>
          </a:p>
          <a:p>
            <a:pPr marL="571500" indent="-571500" defTabSz="914400">
              <a:buFont typeface="Arial" panose="020B0604020202020204" pitchFamily="34" charset="0"/>
              <a:buChar char="•"/>
            </a:pPr>
            <a:r>
              <a:rPr lang="en-US" sz="3200" dirty="0">
                <a:solidFill>
                  <a:schemeClr val="bg1">
                    <a:lumMod val="95000"/>
                    <a:lumOff val="5000"/>
                  </a:schemeClr>
                </a:solidFill>
              </a:rPr>
              <a:t>New EWG content and UI at aimsalliance.org</a:t>
            </a:r>
            <a:br>
              <a:rPr lang="en-US" sz="3200" dirty="0">
                <a:solidFill>
                  <a:schemeClr val="bg1">
                    <a:lumMod val="95000"/>
                    <a:lumOff val="5000"/>
                  </a:schemeClr>
                </a:solidFill>
              </a:rPr>
            </a:br>
            <a:endParaRPr lang="en-US" sz="3200" dirty="0">
              <a:solidFill>
                <a:schemeClr val="bg1">
                  <a:lumMod val="95000"/>
                  <a:lumOff val="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5144740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Our Mission</a:t>
            </a:r>
          </a:p>
        </p:txBody>
      </p:sp>
      <p:sp>
        <p:nvSpPr>
          <p:cNvPr id="5" name="Rectangle 4"/>
          <p:cNvSpPr/>
          <p:nvPr/>
        </p:nvSpPr>
        <p:spPr>
          <a:xfrm>
            <a:off x="210064" y="1540468"/>
            <a:ext cx="8933936" cy="17989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altLang="en-US" sz="2000" i="1" dirty="0">
                <a:solidFill>
                  <a:srgbClr val="009999"/>
                </a:solidFill>
              </a:rPr>
              <a:t>To foster the </a:t>
            </a:r>
            <a:r>
              <a:rPr lang="en-US" altLang="en-US" sz="2800" b="1" i="1" dirty="0">
                <a:solidFill>
                  <a:srgbClr val="009999"/>
                </a:solidFill>
              </a:rPr>
              <a:t>adoption</a:t>
            </a:r>
            <a:r>
              <a:rPr lang="en-US" altLang="en-US" sz="2800" i="1" dirty="0">
                <a:solidFill>
                  <a:srgbClr val="009999"/>
                </a:solidFill>
              </a:rPr>
              <a:t> </a:t>
            </a:r>
            <a:r>
              <a:rPr lang="en-US" altLang="en-US" sz="2000" i="1" dirty="0">
                <a:solidFill>
                  <a:srgbClr val="009999"/>
                </a:solidFill>
              </a:rPr>
              <a:t>of one set of common, ubiquitous, </a:t>
            </a:r>
            <a:br>
              <a:rPr lang="en-US" altLang="en-US" sz="2000" i="1" dirty="0">
                <a:solidFill>
                  <a:srgbClr val="009999"/>
                </a:solidFill>
              </a:rPr>
            </a:br>
            <a:r>
              <a:rPr lang="en-US" altLang="en-US" sz="2800" b="1" i="1" dirty="0">
                <a:solidFill>
                  <a:srgbClr val="009999"/>
                </a:solidFill>
              </a:rPr>
              <a:t>standards-based</a:t>
            </a:r>
            <a:r>
              <a:rPr lang="en-US" altLang="en-US" sz="2000" i="1" dirty="0">
                <a:solidFill>
                  <a:srgbClr val="009999"/>
                </a:solidFill>
              </a:rPr>
              <a:t> protocols for </a:t>
            </a:r>
            <a:r>
              <a:rPr lang="en-US" altLang="en-US" sz="2800" b="1" i="1" dirty="0">
                <a:solidFill>
                  <a:srgbClr val="009999"/>
                </a:solidFill>
              </a:rPr>
              <a:t>interoperability over IP </a:t>
            </a:r>
            <a:br>
              <a:rPr lang="en-US" altLang="en-US" sz="2000" i="1" dirty="0">
                <a:solidFill>
                  <a:srgbClr val="009999"/>
                </a:solidFill>
              </a:rPr>
            </a:br>
            <a:r>
              <a:rPr lang="en-US" altLang="en-US" sz="2000" i="1" dirty="0">
                <a:solidFill>
                  <a:srgbClr val="009999"/>
                </a:solidFill>
              </a:rPr>
              <a:t>in the media and entertainment industry</a:t>
            </a:r>
          </a:p>
        </p:txBody>
      </p:sp>
    </p:spTree>
    <p:extLst>
      <p:ext uri="{BB962C8B-B14F-4D97-AF65-F5344CB8AC3E}">
        <p14:creationId xmlns:p14="http://schemas.microsoft.com/office/powerpoint/2010/main" val="32342265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Rectangle 38">
            <a:extLst>
              <a:ext uri="{FF2B5EF4-FFF2-40B4-BE49-F238E27FC236}">
                <a16:creationId xmlns:a16="http://schemas.microsoft.com/office/drawing/2014/main" id="{D671C92C-369A-4C49-D2D4-8878D061820C}"/>
              </a:ext>
            </a:extLst>
          </p:cNvPr>
          <p:cNvSpPr/>
          <p:nvPr/>
        </p:nvSpPr>
        <p:spPr>
          <a:xfrm>
            <a:off x="3903406" y="4537938"/>
            <a:ext cx="1533833" cy="45685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Title 20">
            <a:extLst>
              <a:ext uri="{FF2B5EF4-FFF2-40B4-BE49-F238E27FC236}">
                <a16:creationId xmlns:a16="http://schemas.microsoft.com/office/drawing/2014/main" id="{21A646BC-44C5-4DBE-9BA3-B36DF26F81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AIMS Members</a:t>
            </a:r>
          </a:p>
        </p:txBody>
      </p:sp>
      <p:pic>
        <p:nvPicPr>
          <p:cNvPr id="33" name="Picture 32">
            <a:extLst>
              <a:ext uri="{FF2B5EF4-FFF2-40B4-BE49-F238E27FC236}">
                <a16:creationId xmlns:a16="http://schemas.microsoft.com/office/drawing/2014/main" id="{B1325CBA-C922-23B8-7DE8-73265FC0538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666" y="808107"/>
            <a:ext cx="9026013" cy="42315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361176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1745DA-0A02-FA6F-F4E2-07EA220D96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AIMS Organization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42D63FA-EB54-668C-D4B9-3FB9BBEC81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Referenc System Architecture Guide | April 2017</a:t>
            </a:r>
            <a:endParaRPr lang="nb-NO" dirty="0"/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A17A1A15-7BC9-D49D-9186-1B74B1E24A5E}"/>
              </a:ext>
            </a:extLst>
          </p:cNvPr>
          <p:cNvSpPr/>
          <p:nvPr/>
        </p:nvSpPr>
        <p:spPr>
          <a:xfrm>
            <a:off x="835742" y="1209368"/>
            <a:ext cx="1966452" cy="114668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/>
              <a:t>Full Members</a:t>
            </a:r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B2A53C2E-5EBF-1C95-DE83-E4A766DCD66B}"/>
              </a:ext>
            </a:extLst>
          </p:cNvPr>
          <p:cNvSpPr/>
          <p:nvPr/>
        </p:nvSpPr>
        <p:spPr>
          <a:xfrm>
            <a:off x="3136491" y="1209368"/>
            <a:ext cx="1966452" cy="114668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/>
              <a:t>Associate Members</a:t>
            </a:r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1E22F0D8-2DD7-520F-58D9-CE7F3C56712D}"/>
              </a:ext>
            </a:extLst>
          </p:cNvPr>
          <p:cNvSpPr/>
          <p:nvPr/>
        </p:nvSpPr>
        <p:spPr>
          <a:xfrm>
            <a:off x="1130710" y="2787445"/>
            <a:ext cx="1966452" cy="1362382"/>
          </a:xfrm>
          <a:prstGeom prst="roundRec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chemeClr val="tx1"/>
                </a:solidFill>
              </a:rPr>
              <a:t>Technical Working Group</a:t>
            </a: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9FEA02F8-CBE2-D2F1-5A87-363422B8A3C8}"/>
              </a:ext>
            </a:extLst>
          </p:cNvPr>
          <p:cNvSpPr/>
          <p:nvPr/>
        </p:nvSpPr>
        <p:spPr>
          <a:xfrm>
            <a:off x="5422816" y="1209368"/>
            <a:ext cx="2834640" cy="114668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rtlCol="0" anchor="t"/>
          <a:lstStyle/>
          <a:p>
            <a:pPr algn="ctr"/>
            <a:r>
              <a:rPr lang="en-US" sz="1600" b="1" dirty="0"/>
              <a:t>Partners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222E01AB-6A3E-463A-06C0-80355C4E085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12430" y="1542100"/>
            <a:ext cx="2651760" cy="717346"/>
          </a:xfrm>
          <a:prstGeom prst="rect">
            <a:avLst/>
          </a:prstGeom>
        </p:spPr>
      </p:pic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FBA52F6D-3059-8C4C-3F83-87FDBD9DAC8B}"/>
              </a:ext>
            </a:extLst>
          </p:cNvPr>
          <p:cNvSpPr/>
          <p:nvPr/>
        </p:nvSpPr>
        <p:spPr>
          <a:xfrm>
            <a:off x="3431459" y="2762792"/>
            <a:ext cx="1966452" cy="1362382"/>
          </a:xfrm>
          <a:prstGeom prst="roundRec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chemeClr val="tx1"/>
                </a:solidFill>
              </a:rPr>
              <a:t>Education Working Group</a:t>
            </a:r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83D56F86-3623-ACFB-FBE2-EDFA445A61C8}"/>
              </a:ext>
            </a:extLst>
          </p:cNvPr>
          <p:cNvSpPr/>
          <p:nvPr/>
        </p:nvSpPr>
        <p:spPr>
          <a:xfrm>
            <a:off x="5717784" y="2757804"/>
            <a:ext cx="2286000" cy="640080"/>
          </a:xfrm>
          <a:prstGeom prst="roundRec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chemeClr val="tx1"/>
                </a:solidFill>
              </a:rPr>
              <a:t>Marketing Working Group</a:t>
            </a:r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1C465A3F-726D-33C0-1F82-3BDF275A386D}"/>
              </a:ext>
            </a:extLst>
          </p:cNvPr>
          <p:cNvSpPr/>
          <p:nvPr/>
        </p:nvSpPr>
        <p:spPr>
          <a:xfrm>
            <a:off x="5713194" y="3509747"/>
            <a:ext cx="1041568" cy="640080"/>
          </a:xfrm>
          <a:prstGeom prst="roundRec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Audio Subgroup</a:t>
            </a:r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450AF7CA-3BF9-0EB4-740D-D7E3CEB79FF3}"/>
              </a:ext>
            </a:extLst>
          </p:cNvPr>
          <p:cNvSpPr/>
          <p:nvPr/>
        </p:nvSpPr>
        <p:spPr>
          <a:xfrm>
            <a:off x="6962216" y="3509747"/>
            <a:ext cx="1041568" cy="640080"/>
          </a:xfrm>
          <a:prstGeom prst="roundRec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>
                <a:solidFill>
                  <a:schemeClr val="tx1"/>
                </a:solidFill>
              </a:rPr>
              <a:t>ProAV</a:t>
            </a:r>
            <a:r>
              <a:rPr lang="en-US" dirty="0">
                <a:solidFill>
                  <a:schemeClr val="tx1"/>
                </a:solidFill>
              </a:rPr>
              <a:t> Subgroup</a:t>
            </a:r>
          </a:p>
        </p:txBody>
      </p:sp>
    </p:spTree>
    <p:extLst>
      <p:ext uri="{BB962C8B-B14F-4D97-AF65-F5344CB8AC3E}">
        <p14:creationId xmlns:p14="http://schemas.microsoft.com/office/powerpoint/2010/main" val="172095769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9E4E24-8579-4EB9-A942-BD8D717411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9835" y="54500"/>
            <a:ext cx="8367044" cy="605563"/>
          </a:xfrm>
        </p:spPr>
        <p:txBody>
          <a:bodyPr/>
          <a:lstStyle/>
          <a:p>
            <a:r>
              <a:rPr lang="en-US" dirty="0"/>
              <a:t>The AIMS Broadcast Roadmap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7E939E8-DAD4-4F39-9E03-8164E58925C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5465" y="829036"/>
            <a:ext cx="8367044" cy="2326393"/>
          </a:xfrm>
        </p:spPr>
        <p:txBody>
          <a:bodyPr/>
          <a:lstStyle/>
          <a:p>
            <a:r>
              <a:rPr lang="en-US" dirty="0"/>
              <a:t>SMPTE ST 2110-x		Stable		minor updates coming soon</a:t>
            </a:r>
          </a:p>
          <a:p>
            <a:r>
              <a:rPr lang="en-US" dirty="0"/>
              <a:t>AMWA IS-04/05		Stable		minor updates </a:t>
            </a:r>
          </a:p>
          <a:p>
            <a:r>
              <a:rPr lang="en-US" dirty="0"/>
              <a:t>JT-NM TR-1001-1		Stable		minor update in 2020</a:t>
            </a:r>
          </a:p>
          <a:p>
            <a:r>
              <a:rPr lang="en-US" dirty="0"/>
              <a:t>System Resource		Stable		published as AMWA IS-09</a:t>
            </a:r>
          </a:p>
          <a:p>
            <a:r>
              <a:rPr lang="en-US" dirty="0"/>
              <a:t>AES67			Stable		revised (non-breaking) 2018</a:t>
            </a:r>
          </a:p>
          <a:p>
            <a:r>
              <a:rPr lang="en-US" dirty="0"/>
              <a:t>PTP (IEEE 1588v2)	Stable		IEEE 1588:2022 (non-breaking)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A05E246-006B-4AB7-AA62-7CC70DB56F0D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0953" y="663711"/>
            <a:ext cx="9020461" cy="3859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537881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12D9AEB4-ACF6-75B1-D05D-2A6036BE30AB}"/>
              </a:ext>
            </a:extLst>
          </p:cNvPr>
          <p:cNvSpPr/>
          <p:nvPr/>
        </p:nvSpPr>
        <p:spPr>
          <a:xfrm>
            <a:off x="3540868" y="4455268"/>
            <a:ext cx="2013626" cy="49611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A9E4E24-8579-4EB9-A942-BD8D717411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9835" y="54500"/>
            <a:ext cx="8367044" cy="605563"/>
          </a:xfrm>
        </p:spPr>
        <p:txBody>
          <a:bodyPr/>
          <a:lstStyle/>
          <a:p>
            <a:r>
              <a:rPr lang="en-US" dirty="0"/>
              <a:t>State of the Standards on the AIMS Broadcast Roadmap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7E939E8-DAD4-4F39-9E03-8164E58925C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5465" y="829036"/>
            <a:ext cx="8367044" cy="2326393"/>
          </a:xfrm>
        </p:spPr>
        <p:txBody>
          <a:bodyPr/>
          <a:lstStyle/>
          <a:p>
            <a:r>
              <a:rPr lang="en-US" dirty="0"/>
              <a:t>SMPTE ST 2110-x		Stable		minor updates coming soon</a:t>
            </a:r>
          </a:p>
          <a:p>
            <a:r>
              <a:rPr lang="en-US" dirty="0"/>
              <a:t>AMWA IS-04/05		Stable		minor updates </a:t>
            </a:r>
          </a:p>
          <a:p>
            <a:r>
              <a:rPr lang="en-US" dirty="0"/>
              <a:t>JT-NM TR-1001-1		Stable		minor update in 2020</a:t>
            </a:r>
          </a:p>
          <a:p>
            <a:r>
              <a:rPr lang="en-US" dirty="0"/>
              <a:t>System Resource		Stable		published as AMWA IS-09</a:t>
            </a:r>
          </a:p>
          <a:p>
            <a:r>
              <a:rPr lang="en-US" dirty="0"/>
              <a:t>AES67			Stable		revised (non-breaking) 2018</a:t>
            </a:r>
          </a:p>
          <a:p>
            <a:r>
              <a:rPr lang="en-US" dirty="0"/>
              <a:t>PTP (IEEE 1588v2)	Stable		IEEE 1588:2022 (non-breaking)</a:t>
            </a:r>
          </a:p>
          <a:p>
            <a:r>
              <a:rPr lang="en-US" dirty="0"/>
              <a:t>AMWA IS-08		Stable</a:t>
            </a:r>
          </a:p>
          <a:p>
            <a:r>
              <a:rPr lang="en-US" dirty="0"/>
              <a:t>VSF TR-07			new</a:t>
            </a:r>
          </a:p>
          <a:p>
            <a:r>
              <a:rPr lang="en-US" dirty="0"/>
              <a:t>VSF TR-08			new</a:t>
            </a:r>
          </a:p>
          <a:p>
            <a:r>
              <a:rPr lang="en-US" dirty="0"/>
              <a:t>VSF TR-10-x (IPMX)	new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A05E246-006B-4AB7-AA62-7CC70DB56F0D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07083" y="3317426"/>
            <a:ext cx="4336917" cy="18555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563522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9835" y="54500"/>
            <a:ext cx="8914512" cy="605563"/>
          </a:xfrm>
        </p:spPr>
        <p:txBody>
          <a:bodyPr/>
          <a:lstStyle/>
          <a:p>
            <a:r>
              <a:rPr lang="en-US" dirty="0"/>
              <a:t>Audio Subgroup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7080" y="815956"/>
            <a:ext cx="8744349" cy="4122016"/>
          </a:xfrm>
        </p:spPr>
        <p:txBody>
          <a:bodyPr/>
          <a:lstStyle/>
          <a:p>
            <a:pPr marL="0" indent="0">
              <a:buNone/>
            </a:pPr>
            <a:r>
              <a:rPr lang="en-US" sz="2000" b="1" dirty="0">
                <a:solidFill>
                  <a:srgbClr val="009999"/>
                </a:solidFill>
              </a:rPr>
              <a:t>Purpose</a:t>
            </a:r>
          </a:p>
          <a:p>
            <a:r>
              <a:rPr lang="en-US" sz="1800" dirty="0">
                <a:solidFill>
                  <a:srgbClr val="000000"/>
                </a:solidFill>
              </a:rPr>
              <a:t>Provide a forum within AIMS to focus on issues and activities that are specifically </a:t>
            </a:r>
            <a:br>
              <a:rPr lang="en-US" sz="1800" dirty="0">
                <a:solidFill>
                  <a:srgbClr val="000000"/>
                </a:solidFill>
              </a:rPr>
            </a:br>
            <a:r>
              <a:rPr lang="en-US" sz="1800" dirty="0">
                <a:solidFill>
                  <a:srgbClr val="000000"/>
                </a:solidFill>
              </a:rPr>
              <a:t>related to audio</a:t>
            </a:r>
          </a:p>
          <a:p>
            <a:pPr lvl="1">
              <a:buFontTx/>
              <a:buChar char="-"/>
            </a:pPr>
            <a:r>
              <a:rPr lang="en-US" sz="1600" dirty="0">
                <a:solidFill>
                  <a:srgbClr val="000000"/>
                </a:solidFill>
              </a:rPr>
              <a:t>AES67 Revision</a:t>
            </a:r>
          </a:p>
          <a:p>
            <a:pPr lvl="1">
              <a:buFontTx/>
              <a:buChar char="-"/>
            </a:pPr>
            <a:r>
              <a:rPr lang="en-US" sz="1600" dirty="0">
                <a:solidFill>
                  <a:srgbClr val="000000"/>
                </a:solidFill>
              </a:rPr>
              <a:t>Audio devices in IPMX</a:t>
            </a:r>
          </a:p>
          <a:p>
            <a:pPr lvl="1">
              <a:buFontTx/>
              <a:buChar char="-"/>
            </a:pPr>
            <a:r>
              <a:rPr lang="en-US" sz="1600" dirty="0">
                <a:solidFill>
                  <a:srgbClr val="000000"/>
                </a:solidFill>
              </a:rPr>
              <a:t>Audio content in Education Library</a:t>
            </a:r>
            <a:endParaRPr lang="en-US" sz="1200" b="1" dirty="0">
              <a:solidFill>
                <a:srgbClr val="009999"/>
              </a:solidFill>
            </a:endParaRPr>
          </a:p>
          <a:p>
            <a:pPr marL="0" indent="0">
              <a:buNone/>
            </a:pPr>
            <a:r>
              <a:rPr lang="en-US" sz="2000" b="1" dirty="0">
                <a:solidFill>
                  <a:srgbClr val="009999"/>
                </a:solidFill>
              </a:rPr>
              <a:t>Upcoming Activity</a:t>
            </a:r>
          </a:p>
          <a:p>
            <a:r>
              <a:rPr lang="en-US" sz="1800" dirty="0">
                <a:solidFill>
                  <a:srgbClr val="000000"/>
                </a:solidFill>
              </a:rPr>
              <a:t>Partnering with the AES on a “Media over IP” Pavilion at the AES NY Convention in October</a:t>
            </a:r>
          </a:p>
          <a:p>
            <a:pPr lvl="1">
              <a:buFont typeface="Calibri" panose="020F0502020204030204" pitchFamily="34" charset="0"/>
              <a:buChar char="-"/>
            </a:pPr>
            <a:r>
              <a:rPr lang="en-US" sz="1600" dirty="0">
                <a:solidFill>
                  <a:srgbClr val="000000"/>
                </a:solidFill>
              </a:rPr>
              <a:t>This convention will run in parallel with NAB NY (sharing the same exhibition show floor)</a:t>
            </a:r>
          </a:p>
          <a:p>
            <a:pPr lvl="1">
              <a:buFont typeface="Calibri" panose="020F0502020204030204" pitchFamily="34" charset="0"/>
              <a:buChar char="-"/>
            </a:pPr>
            <a:r>
              <a:rPr lang="en-US" sz="1600" dirty="0">
                <a:solidFill>
                  <a:srgbClr val="000000"/>
                </a:solidFill>
              </a:rPr>
              <a:t>Presentation Theater will be the focus of the pavilion</a:t>
            </a:r>
          </a:p>
          <a:p>
            <a:pPr lvl="1">
              <a:buFont typeface="Calibri" panose="020F0502020204030204" pitchFamily="34" charset="0"/>
              <a:buChar char="-"/>
            </a:pPr>
            <a:r>
              <a:rPr lang="en-US" sz="1600" dirty="0">
                <a:solidFill>
                  <a:srgbClr val="000000"/>
                </a:solidFill>
              </a:rPr>
              <a:t>Exhibit Stations will be available, allowing companies to have a presence at the convention for a very reasonable cost</a:t>
            </a:r>
          </a:p>
          <a:p>
            <a:pPr lvl="1">
              <a:buFont typeface="Calibri" panose="020F0502020204030204" pitchFamily="34" charset="0"/>
              <a:buChar char="-"/>
            </a:pPr>
            <a:r>
              <a:rPr lang="en-US" sz="1600" dirty="0">
                <a:solidFill>
                  <a:srgbClr val="000000"/>
                </a:solidFill>
              </a:rPr>
              <a:t>Exhibit Station exhibitors will be allocated presentation slots in the theater</a:t>
            </a:r>
          </a:p>
          <a:p>
            <a:endParaRPr lang="en-US" sz="2000" dirty="0">
              <a:solidFill>
                <a:srgbClr val="028698"/>
              </a:solidFill>
            </a:endParaRPr>
          </a:p>
          <a:p>
            <a:pPr marL="0" indent="0">
              <a:buNone/>
            </a:pPr>
            <a:endParaRPr lang="en-US" sz="2000" dirty="0">
              <a:solidFill>
                <a:srgbClr val="000000"/>
              </a:solidFill>
            </a:endParaRPr>
          </a:p>
          <a:p>
            <a:pPr marL="171450" lvl="1">
              <a:spcBef>
                <a:spcPts val="750"/>
              </a:spcBef>
            </a:pPr>
            <a:endParaRPr lang="en-US" sz="20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5230198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34" name="Picture 14" descr="Systems Integration Asia | Sonic Foundry">
            <a:extLst>
              <a:ext uri="{FF2B5EF4-FFF2-40B4-BE49-F238E27FC236}">
                <a16:creationId xmlns:a16="http://schemas.microsoft.com/office/drawing/2014/main" id="{5D1EC55E-0040-154F-8FE0-42FA9EBC04C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3113960" y="2433864"/>
            <a:ext cx="2491677" cy="5674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EA284146-F483-644D-A9D7-435204057B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AIMS Initiatives – Fostering Adoption</a:t>
            </a:r>
            <a:endParaRPr lang="en-US" dirty="0"/>
          </a:p>
        </p:txBody>
      </p:sp>
      <p:pic>
        <p:nvPicPr>
          <p:cNvPr id="5122" name="Picture 2" descr="Systems Contractor News - Free magazine subscription">
            <a:extLst>
              <a:ext uri="{FF2B5EF4-FFF2-40B4-BE49-F238E27FC236}">
                <a16:creationId xmlns:a16="http://schemas.microsoft.com/office/drawing/2014/main" id="{0AE5CF7A-3ACB-2B4C-8559-8518F4F9363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967703" y="1636095"/>
            <a:ext cx="1475472" cy="5674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Sports Video Group">
            <a:extLst>
              <a:ext uri="{FF2B5EF4-FFF2-40B4-BE49-F238E27FC236}">
                <a16:creationId xmlns:a16="http://schemas.microsoft.com/office/drawing/2014/main" id="{721E2D13-9D54-9246-AFB0-BAF3BDC2339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2900" t="31111" r="13433" b="31111"/>
          <a:stretch/>
        </p:blipFill>
        <p:spPr bwMode="auto">
          <a:xfrm>
            <a:off x="3279073" y="1057826"/>
            <a:ext cx="1529851" cy="5884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6" name="Picture 6" descr="Welcome to The Broadcast Bridge - Connecting IT to Broadcast - The Broadcast  Bridge - Connecting IT to Broadcast">
            <a:extLst>
              <a:ext uri="{FF2B5EF4-FFF2-40B4-BE49-F238E27FC236}">
                <a16:creationId xmlns:a16="http://schemas.microsoft.com/office/drawing/2014/main" id="{5EB41EA6-162C-9445-8081-9C081B5F3BA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631835" y="1520076"/>
            <a:ext cx="2475755" cy="8107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8" name="Picture 8">
            <a:extLst>
              <a:ext uri="{FF2B5EF4-FFF2-40B4-BE49-F238E27FC236}">
                <a16:creationId xmlns:a16="http://schemas.microsoft.com/office/drawing/2014/main" id="{5ECEDF03-5B49-324D-BD49-E5F3C6EC9B5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27981" b="27629"/>
          <a:stretch/>
        </p:blipFill>
        <p:spPr bwMode="auto">
          <a:xfrm>
            <a:off x="6222949" y="3801108"/>
            <a:ext cx="2146340" cy="5293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30" name="Picture 10" descr="Installation announces ISE Daily 2017 writing team">
            <a:extLst>
              <a:ext uri="{FF2B5EF4-FFF2-40B4-BE49-F238E27FC236}">
                <a16:creationId xmlns:a16="http://schemas.microsoft.com/office/drawing/2014/main" id="{E6147EFD-2BCA-994D-932C-C3B391CE90A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941774" y="2601184"/>
            <a:ext cx="1445642" cy="3749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32" name="Picture 12" descr="TVB Europe logo - Conviva">
            <a:extLst>
              <a:ext uri="{FF2B5EF4-FFF2-40B4-BE49-F238E27FC236}">
                <a16:creationId xmlns:a16="http://schemas.microsoft.com/office/drawing/2014/main" id="{088AD644-6559-3F45-96B1-F4B58C3F345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941394" y="3063582"/>
            <a:ext cx="2235015" cy="4411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DC569825-DD8A-F046-9039-B72BE2C49C4F}"/>
              </a:ext>
            </a:extLst>
          </p:cNvPr>
          <p:cNvPicPr>
            <a:picLocks noChangeAspect="1"/>
          </p:cNvPicPr>
          <p:nvPr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52657" y="999752"/>
            <a:ext cx="2235015" cy="374906"/>
          </a:xfrm>
          <a:prstGeom prst="rect">
            <a:avLst/>
          </a:prstGeom>
        </p:spPr>
      </p:pic>
      <p:pic>
        <p:nvPicPr>
          <p:cNvPr id="5136" name="Picture 16" descr="Sound &amp;amp; Communications | AV Technology And Application">
            <a:extLst>
              <a:ext uri="{FF2B5EF4-FFF2-40B4-BE49-F238E27FC236}">
                <a16:creationId xmlns:a16="http://schemas.microsoft.com/office/drawing/2014/main" id="{4394C38C-8ECB-2547-8E97-0BD1D4D8BAC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74712" y="4049570"/>
            <a:ext cx="3399182" cy="3235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38" name="Picture 18" descr="BroadcastPro ME (@BroadcastProME) / Twitter">
            <a:extLst>
              <a:ext uri="{FF2B5EF4-FFF2-40B4-BE49-F238E27FC236}">
                <a16:creationId xmlns:a16="http://schemas.microsoft.com/office/drawing/2014/main" id="{09BE0C53-E91D-8340-BCD8-B332C6F67F2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451481" y="3387799"/>
            <a:ext cx="2286862" cy="4163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40" name="Picture 20" descr="AV Magazine">
            <a:extLst>
              <a:ext uri="{FF2B5EF4-FFF2-40B4-BE49-F238E27FC236}">
                <a16:creationId xmlns:a16="http://schemas.microsoft.com/office/drawing/2014/main" id="{40124482-D6B9-A54E-92BA-6AFB6ACEC4A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523318" y="3406943"/>
            <a:ext cx="1082319" cy="8342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44" name="Picture 24" descr="IBC365 | Global Media, Entertainment &amp;amp; Technology Community | IBC">
            <a:extLst>
              <a:ext uri="{FF2B5EF4-FFF2-40B4-BE49-F238E27FC236}">
                <a16:creationId xmlns:a16="http://schemas.microsoft.com/office/drawing/2014/main" id="{15A50750-4BEA-094C-A042-98964F7E896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769103" y="2131216"/>
            <a:ext cx="1435574" cy="753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>
            <a:extLst>
              <a:ext uri="{FF2B5EF4-FFF2-40B4-BE49-F238E27FC236}">
                <a16:creationId xmlns:a16="http://schemas.microsoft.com/office/drawing/2014/main" id="{08CD83D9-9B6E-3C45-35A0-8D15C0107DB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664595" y="877140"/>
            <a:ext cx="449713" cy="4497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2793656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8AF01E-02FD-7F48-9AE1-B628B1A671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AIMS Initiatives – Fostering Adoption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7D70097-9E46-2744-B36C-62939CB1480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Live Video Production in the Cloud</a:t>
            </a:r>
          </a:p>
          <a:p>
            <a:r>
              <a:rPr lang="en-US" dirty="0"/>
              <a:t>Real-Live Behavior of Switches</a:t>
            </a:r>
          </a:p>
          <a:p>
            <a:r>
              <a:rPr lang="en-US" dirty="0"/>
              <a:t>IP Systems – The Big Picture</a:t>
            </a:r>
          </a:p>
          <a:p>
            <a:r>
              <a:rPr lang="en-US" dirty="0"/>
              <a:t>IPMX: The Emerging AV over IP Open Standard</a:t>
            </a:r>
          </a:p>
        </p:txBody>
      </p:sp>
      <p:pic>
        <p:nvPicPr>
          <p:cNvPr id="5" name="Picture 2" descr="page7image4166725920">
            <a:extLst>
              <a:ext uri="{FF2B5EF4-FFF2-40B4-BE49-F238E27FC236}">
                <a16:creationId xmlns:a16="http://schemas.microsoft.com/office/drawing/2014/main" id="{5BE875F7-6A13-BF4E-9E9F-49A11C832F1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199906" y="1088547"/>
            <a:ext cx="2555926" cy="16850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3" descr="page8image4152303472">
            <a:extLst>
              <a:ext uri="{FF2B5EF4-FFF2-40B4-BE49-F238E27FC236}">
                <a16:creationId xmlns:a16="http://schemas.microsoft.com/office/drawing/2014/main" id="{AE399916-A5F2-1B4F-A377-F1A5C526D96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31835" y="2757671"/>
            <a:ext cx="2003210" cy="13082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9" descr="IPMX">
            <a:extLst>
              <a:ext uri="{FF2B5EF4-FFF2-40B4-BE49-F238E27FC236}">
                <a16:creationId xmlns:a16="http://schemas.microsoft.com/office/drawing/2014/main" id="{C44F502E-B1AC-C1A0-A63C-96772DC21B5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945399" y="3291215"/>
            <a:ext cx="2491840" cy="7724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4" descr="page9image4257126608">
            <a:extLst>
              <a:ext uri="{FF2B5EF4-FFF2-40B4-BE49-F238E27FC236}">
                <a16:creationId xmlns:a16="http://schemas.microsoft.com/office/drawing/2014/main" id="{D07E81E1-B2F1-7647-A07F-2DB0E221BEA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5890384" y="3076704"/>
            <a:ext cx="2628151" cy="15544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2354145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</p:sld>
</file>

<file path=ppt/theme/theme1.xml><?xml version="1.0" encoding="utf-8"?>
<a:theme xmlns:a="http://schemas.openxmlformats.org/drawingml/2006/main" name="Office Theme">
  <a:themeElements>
    <a:clrScheme name="AIMS">
      <a:dk1>
        <a:srgbClr val="000000"/>
      </a:dk1>
      <a:lt1>
        <a:srgbClr val="FFFFFF"/>
      </a:lt1>
      <a:dk2>
        <a:srgbClr val="A8A8A8"/>
      </a:dk2>
      <a:lt2>
        <a:srgbClr val="FFFFFF"/>
      </a:lt2>
      <a:accent1>
        <a:srgbClr val="008799"/>
      </a:accent1>
      <a:accent2>
        <a:srgbClr val="54AEBA"/>
      </a:accent2>
      <a:accent3>
        <a:srgbClr val="035C6C"/>
      </a:accent3>
      <a:accent4>
        <a:srgbClr val="F7941E"/>
      </a:accent4>
      <a:accent5>
        <a:srgbClr val="662D91"/>
      </a:accent5>
      <a:accent6>
        <a:srgbClr val="C82256"/>
      </a:accent6>
      <a:hlink>
        <a:srgbClr val="27AAE1"/>
      </a:hlink>
      <a:folHlink>
        <a:srgbClr val="27AAE1"/>
      </a:folHlink>
    </a:clrScheme>
    <a:fontScheme name="AIMS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Waveform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5_Office Theme">
  <a:themeElements>
    <a:clrScheme name="AIMS">
      <a:dk1>
        <a:srgbClr val="000000"/>
      </a:dk1>
      <a:lt1>
        <a:srgbClr val="FFFFFF"/>
      </a:lt1>
      <a:dk2>
        <a:srgbClr val="A8A8A8"/>
      </a:dk2>
      <a:lt2>
        <a:srgbClr val="FFFFFF"/>
      </a:lt2>
      <a:accent1>
        <a:srgbClr val="008799"/>
      </a:accent1>
      <a:accent2>
        <a:srgbClr val="54AEBA"/>
      </a:accent2>
      <a:accent3>
        <a:srgbClr val="035C6C"/>
      </a:accent3>
      <a:accent4>
        <a:srgbClr val="F7941E"/>
      </a:accent4>
      <a:accent5>
        <a:srgbClr val="662D91"/>
      </a:accent5>
      <a:accent6>
        <a:srgbClr val="C82256"/>
      </a:accent6>
      <a:hlink>
        <a:srgbClr val="27AAE1"/>
      </a:hlink>
      <a:folHlink>
        <a:srgbClr val="27AAE1"/>
      </a:folHlink>
    </a:clrScheme>
    <a:fontScheme name="AIMS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Waveform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14026</TotalTime>
  <Words>1091</Words>
  <Application>Microsoft Office PowerPoint</Application>
  <PresentationFormat>On-screen Show (16:9)</PresentationFormat>
  <Paragraphs>174</Paragraphs>
  <Slides>16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16</vt:i4>
      </vt:variant>
    </vt:vector>
  </HeadingPairs>
  <TitlesOfParts>
    <vt:vector size="21" baseType="lpstr">
      <vt:lpstr>Arial</vt:lpstr>
      <vt:lpstr>Calibri</vt:lpstr>
      <vt:lpstr>Calibri Light</vt:lpstr>
      <vt:lpstr>Office Theme</vt:lpstr>
      <vt:lpstr>5_Office Theme</vt:lpstr>
      <vt:lpstr>AIMS Update </vt:lpstr>
      <vt:lpstr>Our Mission</vt:lpstr>
      <vt:lpstr>AIMS Members</vt:lpstr>
      <vt:lpstr>AIMS Organization</vt:lpstr>
      <vt:lpstr>The AIMS Broadcast Roadmap</vt:lpstr>
      <vt:lpstr>State of the Standards on the AIMS Broadcast Roadmap</vt:lpstr>
      <vt:lpstr>Audio Subgroup</vt:lpstr>
      <vt:lpstr>AIMS Initiatives – Fostering Adoption</vt:lpstr>
      <vt:lpstr>AIMS Initiatives – Fostering Adoption</vt:lpstr>
      <vt:lpstr>Education Working Group</vt:lpstr>
      <vt:lpstr>EWG on the Website (www.aimsalliance.org)</vt:lpstr>
      <vt:lpstr>Momentum for Open Standards AV over IP</vt:lpstr>
      <vt:lpstr>InfoComm 2022 12 company interop of ST 2110 and IPMX standards-based equipment</vt:lpstr>
      <vt:lpstr>PowerPoint Presentation</vt:lpstr>
      <vt:lpstr>AIMS InfoComm 2022 IPMX Demo</vt:lpstr>
      <vt:lpstr>What’s Next?</vt:lpstr>
    </vt:vector>
  </TitlesOfParts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Cronk Michael</dc:creator>
  <cp:lastModifiedBy>Reynolds, Steven</cp:lastModifiedBy>
  <cp:revision>311</cp:revision>
  <dcterms:created xsi:type="dcterms:W3CDTF">2016-03-30T09:43:31Z</dcterms:created>
  <dcterms:modified xsi:type="dcterms:W3CDTF">2022-09-09T08:09:33Z</dcterms:modified>
</cp:coreProperties>
</file>